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Default Extension="docx" ContentType="application/vnd.openxmlformats-officedocument.wordprocessingml.document"/>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7" r:id="rId2"/>
    <p:sldId id="258" r:id="rId3"/>
    <p:sldId id="321" r:id="rId4"/>
    <p:sldId id="303" r:id="rId5"/>
    <p:sldId id="286" r:id="rId6"/>
    <p:sldId id="260" r:id="rId7"/>
    <p:sldId id="342" r:id="rId8"/>
    <p:sldId id="261" r:id="rId9"/>
    <p:sldId id="306" r:id="rId10"/>
    <p:sldId id="343" r:id="rId11"/>
    <p:sldId id="307" r:id="rId12"/>
    <p:sldId id="339" r:id="rId13"/>
    <p:sldId id="340" r:id="rId14"/>
    <p:sldId id="341" r:id="rId15"/>
    <p:sldId id="318" r:id="rId16"/>
    <p:sldId id="344" r:id="rId17"/>
    <p:sldId id="319" r:id="rId18"/>
    <p:sldId id="345" r:id="rId19"/>
    <p:sldId id="335" r:id="rId20"/>
    <p:sldId id="346" r:id="rId21"/>
    <p:sldId id="317" r:id="rId22"/>
    <p:sldId id="349" r:id="rId23"/>
    <p:sldId id="350" r:id="rId24"/>
    <p:sldId id="348" r:id="rId25"/>
    <p:sldId id="347" r:id="rId26"/>
    <p:sldId id="351" r:id="rId27"/>
    <p:sldId id="309" r:id="rId28"/>
    <p:sldId id="310" r:id="rId29"/>
    <p:sldId id="313" r:id="rId30"/>
  </p:sldIdLst>
  <p:sldSz cx="9144000" cy="6858000" type="screen4x3"/>
  <p:notesSz cx="6794500" cy="9931400"/>
  <p:defaultTextStyle>
    <a:defPPr>
      <a:defRPr lang="en-GB"/>
    </a:defPPr>
    <a:lvl1pPr algn="ctr" rtl="0" fontAlgn="base">
      <a:spcBef>
        <a:spcPct val="0"/>
      </a:spcBef>
      <a:spcAft>
        <a:spcPct val="0"/>
      </a:spcAft>
      <a:defRPr sz="2800" b="1" kern="1200">
        <a:solidFill>
          <a:schemeClr val="tx2"/>
        </a:solidFill>
        <a:latin typeface="Verdana" pitchFamily="34" charset="0"/>
        <a:ea typeface="+mn-ea"/>
        <a:cs typeface="Arial" charset="0"/>
      </a:defRPr>
    </a:lvl1pPr>
    <a:lvl2pPr marL="457200" algn="ctr" rtl="0" fontAlgn="base">
      <a:spcBef>
        <a:spcPct val="0"/>
      </a:spcBef>
      <a:spcAft>
        <a:spcPct val="0"/>
      </a:spcAft>
      <a:defRPr sz="2800" b="1" kern="1200">
        <a:solidFill>
          <a:schemeClr val="tx2"/>
        </a:solidFill>
        <a:latin typeface="Verdana" pitchFamily="34" charset="0"/>
        <a:ea typeface="+mn-ea"/>
        <a:cs typeface="Arial" charset="0"/>
      </a:defRPr>
    </a:lvl2pPr>
    <a:lvl3pPr marL="914400" algn="ctr" rtl="0" fontAlgn="base">
      <a:spcBef>
        <a:spcPct val="0"/>
      </a:spcBef>
      <a:spcAft>
        <a:spcPct val="0"/>
      </a:spcAft>
      <a:defRPr sz="2800" b="1" kern="1200">
        <a:solidFill>
          <a:schemeClr val="tx2"/>
        </a:solidFill>
        <a:latin typeface="Verdana" pitchFamily="34" charset="0"/>
        <a:ea typeface="+mn-ea"/>
        <a:cs typeface="Arial" charset="0"/>
      </a:defRPr>
    </a:lvl3pPr>
    <a:lvl4pPr marL="1371600" algn="ctr" rtl="0" fontAlgn="base">
      <a:spcBef>
        <a:spcPct val="0"/>
      </a:spcBef>
      <a:spcAft>
        <a:spcPct val="0"/>
      </a:spcAft>
      <a:defRPr sz="2800" b="1" kern="1200">
        <a:solidFill>
          <a:schemeClr val="tx2"/>
        </a:solidFill>
        <a:latin typeface="Verdana" pitchFamily="34" charset="0"/>
        <a:ea typeface="+mn-ea"/>
        <a:cs typeface="Arial" charset="0"/>
      </a:defRPr>
    </a:lvl4pPr>
    <a:lvl5pPr marL="1828800" algn="ctr" rtl="0" fontAlgn="base">
      <a:spcBef>
        <a:spcPct val="0"/>
      </a:spcBef>
      <a:spcAft>
        <a:spcPct val="0"/>
      </a:spcAft>
      <a:defRPr sz="2800" b="1" kern="1200">
        <a:solidFill>
          <a:schemeClr val="tx2"/>
        </a:solidFill>
        <a:latin typeface="Verdana" pitchFamily="34" charset="0"/>
        <a:ea typeface="+mn-ea"/>
        <a:cs typeface="Arial" charset="0"/>
      </a:defRPr>
    </a:lvl5pPr>
    <a:lvl6pPr marL="2286000" algn="l" defTabSz="914400" rtl="0" eaLnBrk="1" latinLnBrk="0" hangingPunct="1">
      <a:defRPr sz="2800" b="1" kern="1200">
        <a:solidFill>
          <a:schemeClr val="tx2"/>
        </a:solidFill>
        <a:latin typeface="Verdana" pitchFamily="34" charset="0"/>
        <a:ea typeface="+mn-ea"/>
        <a:cs typeface="Arial" charset="0"/>
      </a:defRPr>
    </a:lvl6pPr>
    <a:lvl7pPr marL="2743200" algn="l" defTabSz="914400" rtl="0" eaLnBrk="1" latinLnBrk="0" hangingPunct="1">
      <a:defRPr sz="2800" b="1" kern="1200">
        <a:solidFill>
          <a:schemeClr val="tx2"/>
        </a:solidFill>
        <a:latin typeface="Verdana" pitchFamily="34" charset="0"/>
        <a:ea typeface="+mn-ea"/>
        <a:cs typeface="Arial" charset="0"/>
      </a:defRPr>
    </a:lvl7pPr>
    <a:lvl8pPr marL="3200400" algn="l" defTabSz="914400" rtl="0" eaLnBrk="1" latinLnBrk="0" hangingPunct="1">
      <a:defRPr sz="2800" b="1" kern="1200">
        <a:solidFill>
          <a:schemeClr val="tx2"/>
        </a:solidFill>
        <a:latin typeface="Verdana" pitchFamily="34" charset="0"/>
        <a:ea typeface="+mn-ea"/>
        <a:cs typeface="Arial" charset="0"/>
      </a:defRPr>
    </a:lvl8pPr>
    <a:lvl9pPr marL="3657600" algn="l" defTabSz="914400" rtl="0" eaLnBrk="1" latinLnBrk="0" hangingPunct="1">
      <a:defRPr sz="2800" b="1" kern="1200">
        <a:solidFill>
          <a:schemeClr val="tx2"/>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4660"/>
  </p:normalViewPr>
  <p:slideViewPr>
    <p:cSldViewPr snapToGrid="0">
      <p:cViewPr>
        <p:scale>
          <a:sx n="66" d="100"/>
          <a:sy n="66" d="100"/>
        </p:scale>
        <p:origin x="-3000" y="-9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Arial" charset="0"/>
              </a:defRPr>
            </a:lvl1pPr>
          </a:lstStyle>
          <a:p>
            <a:endParaRPr lang="en-GB"/>
          </a:p>
        </p:txBody>
      </p:sp>
      <p:sp>
        <p:nvSpPr>
          <p:cNvPr id="105475" name="Rectangle 3"/>
          <p:cNvSpPr>
            <a:spLocks noGrp="1" noChangeArrowheads="1"/>
          </p:cNvSpPr>
          <p:nvPr>
            <p:ph type="dt" sz="quarter" idx="1"/>
          </p:nvPr>
        </p:nvSpPr>
        <p:spPr bwMode="auto">
          <a:xfrm>
            <a:off x="3848645"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endParaRPr lang="en-GB"/>
          </a:p>
        </p:txBody>
      </p:sp>
      <p:sp>
        <p:nvSpPr>
          <p:cNvPr id="105476" name="Rectangle 4"/>
          <p:cNvSpPr>
            <a:spLocks noGrp="1" noChangeArrowheads="1"/>
          </p:cNvSpPr>
          <p:nvPr>
            <p:ph type="ftr" sz="quarter" idx="2"/>
          </p:nvPr>
        </p:nvSpPr>
        <p:spPr bwMode="auto">
          <a:xfrm>
            <a:off x="0"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Arial" charset="0"/>
              </a:defRPr>
            </a:lvl1pPr>
          </a:lstStyle>
          <a:p>
            <a:endParaRPr lang="en-GB"/>
          </a:p>
        </p:txBody>
      </p:sp>
      <p:sp>
        <p:nvSpPr>
          <p:cNvPr id="105477" name="Rectangle 5"/>
          <p:cNvSpPr>
            <a:spLocks noGrp="1" noChangeArrowheads="1"/>
          </p:cNvSpPr>
          <p:nvPr>
            <p:ph type="sldNum" sz="quarter" idx="3"/>
          </p:nvPr>
        </p:nvSpPr>
        <p:spPr bwMode="auto">
          <a:xfrm>
            <a:off x="3848645"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fld id="{25A0ED50-FD35-477E-AD3F-FDD8DA73023F}"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Arial" charset="0"/>
              </a:defRPr>
            </a:lvl1pPr>
          </a:lstStyle>
          <a:p>
            <a:endParaRPr lang="en-GB"/>
          </a:p>
        </p:txBody>
      </p:sp>
      <p:sp>
        <p:nvSpPr>
          <p:cNvPr id="4099" name="Rectangle 3"/>
          <p:cNvSpPr>
            <a:spLocks noGrp="1" noChangeArrowheads="1"/>
          </p:cNvSpPr>
          <p:nvPr>
            <p:ph type="dt" idx="1"/>
          </p:nvPr>
        </p:nvSpPr>
        <p:spPr bwMode="auto">
          <a:xfrm>
            <a:off x="3848645"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endParaRPr lang="en-GB"/>
          </a:p>
        </p:txBody>
      </p:sp>
      <p:sp>
        <p:nvSpPr>
          <p:cNvPr id="410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79450" y="4717415"/>
            <a:ext cx="5435600" cy="44691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ftr" sz="quarter" idx="4"/>
          </p:nvPr>
        </p:nvSpPr>
        <p:spPr bwMode="auto">
          <a:xfrm>
            <a:off x="0"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Arial" charset="0"/>
              </a:defRPr>
            </a:lvl1pPr>
          </a:lstStyle>
          <a:p>
            <a:endParaRPr lang="en-GB"/>
          </a:p>
        </p:txBody>
      </p:sp>
      <p:sp>
        <p:nvSpPr>
          <p:cNvPr id="4103" name="Rectangle 7"/>
          <p:cNvSpPr>
            <a:spLocks noGrp="1" noChangeArrowheads="1"/>
          </p:cNvSpPr>
          <p:nvPr>
            <p:ph type="sldNum" sz="quarter" idx="5"/>
          </p:nvPr>
        </p:nvSpPr>
        <p:spPr bwMode="auto">
          <a:xfrm>
            <a:off x="3848645"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fld id="{AD63F684-4FFD-4149-9FAE-0A01860D5A0F}"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5813BE-B567-4FBF-913B-000D3676CCFD}" type="slidenum">
              <a:rPr lang="en-GB"/>
              <a:pPr/>
              <a:t>1</a:t>
            </a:fld>
            <a:endParaRPr lang="en-GB"/>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xfrm>
            <a:off x="905934" y="4717415"/>
            <a:ext cx="4982633" cy="4469130"/>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25C80D6-9B2C-492B-8A99-EC22093E4163}" type="slidenum">
              <a:rPr lang="en-GB" smtClean="0"/>
              <a:pPr/>
              <a:t>10</a:t>
            </a:fld>
            <a:endParaRPr lang="en-GB"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05934" y="4717415"/>
            <a:ext cx="4982633" cy="4469130"/>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25C80D6-9B2C-492B-8A99-EC22093E4163}" type="slidenum">
              <a:rPr lang="en-GB" smtClean="0"/>
              <a:pPr/>
              <a:t>11</a:t>
            </a:fld>
            <a:endParaRPr lang="en-GB"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05934" y="4717415"/>
            <a:ext cx="4982633" cy="4469130"/>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25C80D6-9B2C-492B-8A99-EC22093E4163}" type="slidenum">
              <a:rPr lang="en-GB" smtClean="0"/>
              <a:pPr/>
              <a:t>12</a:t>
            </a:fld>
            <a:endParaRPr lang="en-GB"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05934" y="4717415"/>
            <a:ext cx="4982633" cy="4469130"/>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25C80D6-9B2C-492B-8A99-EC22093E4163}" type="slidenum">
              <a:rPr lang="en-GB" smtClean="0"/>
              <a:pPr/>
              <a:t>13</a:t>
            </a:fld>
            <a:endParaRPr lang="en-GB"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05934" y="4717415"/>
            <a:ext cx="4982633" cy="4469130"/>
          </a:xfrm>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25C80D6-9B2C-492B-8A99-EC22093E4163}" type="slidenum">
              <a:rPr lang="en-GB" smtClean="0"/>
              <a:pPr/>
              <a:t>14</a:t>
            </a:fld>
            <a:endParaRPr lang="en-GB"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05934" y="4717415"/>
            <a:ext cx="4982633" cy="4469130"/>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25C80D6-9B2C-492B-8A99-EC22093E4163}" type="slidenum">
              <a:rPr lang="en-GB" smtClean="0"/>
              <a:pPr/>
              <a:t>15</a:t>
            </a:fld>
            <a:endParaRPr lang="en-GB"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05934" y="4717415"/>
            <a:ext cx="4982633" cy="4469130"/>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25C80D6-9B2C-492B-8A99-EC22093E4163}" type="slidenum">
              <a:rPr lang="en-GB" smtClean="0"/>
              <a:pPr/>
              <a:t>17</a:t>
            </a:fld>
            <a:endParaRPr lang="en-GB"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05934" y="4717415"/>
            <a:ext cx="4982633" cy="4469130"/>
          </a:xfrm>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25C80D6-9B2C-492B-8A99-EC22093E4163}" type="slidenum">
              <a:rPr lang="en-GB" smtClean="0"/>
              <a:pPr/>
              <a:t>18</a:t>
            </a:fld>
            <a:endParaRPr lang="en-GB"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05934" y="4717415"/>
            <a:ext cx="4982633" cy="4469130"/>
          </a:xfrm>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25C80D6-9B2C-492B-8A99-EC22093E4163}" type="slidenum">
              <a:rPr lang="en-GB" smtClean="0"/>
              <a:pPr/>
              <a:t>19</a:t>
            </a:fld>
            <a:endParaRPr lang="en-GB"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05934" y="4717415"/>
            <a:ext cx="4982633" cy="4469130"/>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25C80D6-9B2C-492B-8A99-EC22093E4163}" type="slidenum">
              <a:rPr lang="en-GB" smtClean="0"/>
              <a:pPr/>
              <a:t>20</a:t>
            </a:fld>
            <a:endParaRPr lang="en-GB"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05934" y="4717415"/>
            <a:ext cx="4982633" cy="4469130"/>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CF7FF5-0F90-4716-9668-9F2A829D6F15}" type="slidenum">
              <a:rPr lang="en-GB"/>
              <a:pPr/>
              <a:t>2</a:t>
            </a:fld>
            <a:endParaRPr lang="en-GB"/>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xfrm>
            <a:off x="905934" y="4717415"/>
            <a:ext cx="4982633" cy="4469130"/>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25C80D6-9B2C-492B-8A99-EC22093E4163}" type="slidenum">
              <a:rPr lang="en-GB" smtClean="0"/>
              <a:pPr/>
              <a:t>21</a:t>
            </a:fld>
            <a:endParaRPr lang="en-GB"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05934" y="4717415"/>
            <a:ext cx="4982633" cy="4469130"/>
          </a:xfrm>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25C80D6-9B2C-492B-8A99-EC22093E4163}" type="slidenum">
              <a:rPr lang="en-GB" smtClean="0"/>
              <a:pPr/>
              <a:t>22</a:t>
            </a:fld>
            <a:endParaRPr lang="en-GB"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05934" y="4717415"/>
            <a:ext cx="4982633" cy="4469130"/>
          </a:xfrm>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25C80D6-9B2C-492B-8A99-EC22093E4163}" type="slidenum">
              <a:rPr lang="en-GB" smtClean="0"/>
              <a:pPr/>
              <a:t>23</a:t>
            </a:fld>
            <a:endParaRPr lang="en-GB"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05934" y="4717415"/>
            <a:ext cx="4982633" cy="4469130"/>
          </a:xfrm>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25C80D6-9B2C-492B-8A99-EC22093E4163}" type="slidenum">
              <a:rPr lang="en-GB" smtClean="0"/>
              <a:pPr/>
              <a:t>24</a:t>
            </a:fld>
            <a:endParaRPr lang="en-GB"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05934" y="4717415"/>
            <a:ext cx="4982633" cy="4469130"/>
          </a:xfrm>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25C80D6-9B2C-492B-8A99-EC22093E4163}" type="slidenum">
              <a:rPr lang="en-GB" smtClean="0"/>
              <a:pPr/>
              <a:t>25</a:t>
            </a:fld>
            <a:endParaRPr lang="en-GB"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05934" y="4717415"/>
            <a:ext cx="4982633" cy="4469130"/>
          </a:xfrm>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25C80D6-9B2C-492B-8A99-EC22093E4163}" type="slidenum">
              <a:rPr lang="en-GB" smtClean="0"/>
              <a:pPr/>
              <a:t>26</a:t>
            </a:fld>
            <a:endParaRPr lang="en-GB"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05934" y="4717415"/>
            <a:ext cx="4982633" cy="4469130"/>
          </a:xfrm>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25C80D6-9B2C-492B-8A99-EC22093E4163}" type="slidenum">
              <a:rPr lang="en-GB" smtClean="0"/>
              <a:pPr/>
              <a:t>27</a:t>
            </a:fld>
            <a:endParaRPr lang="en-GB"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05934" y="4717415"/>
            <a:ext cx="4982633" cy="4469130"/>
          </a:xfrm>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25C80D6-9B2C-492B-8A99-EC22093E4163}" type="slidenum">
              <a:rPr lang="en-GB" smtClean="0"/>
              <a:pPr/>
              <a:t>28</a:t>
            </a:fld>
            <a:endParaRPr lang="en-GB"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05934" y="4717415"/>
            <a:ext cx="4982633" cy="4469130"/>
          </a:xfrm>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25C80D6-9B2C-492B-8A99-EC22093E4163}" type="slidenum">
              <a:rPr lang="en-GB" smtClean="0"/>
              <a:pPr/>
              <a:t>29</a:t>
            </a:fld>
            <a:endParaRPr lang="en-GB"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05934" y="4717415"/>
            <a:ext cx="4982633" cy="4469130"/>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CF7FF5-0F90-4716-9668-9F2A829D6F15}" type="slidenum">
              <a:rPr lang="en-GB"/>
              <a:pPr/>
              <a:t>3</a:t>
            </a:fld>
            <a:endParaRPr lang="en-GB"/>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xfrm>
            <a:off x="905934" y="4717415"/>
            <a:ext cx="4982633" cy="446913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CF7FF5-0F90-4716-9668-9F2A829D6F15}" type="slidenum">
              <a:rPr lang="en-GB"/>
              <a:pPr/>
              <a:t>4</a:t>
            </a:fld>
            <a:endParaRPr lang="en-GB"/>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xfrm>
            <a:off x="905934" y="4717415"/>
            <a:ext cx="4982633" cy="446913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112DD9AD-336B-497C-B57C-A2EE618F6205}" type="slidenum">
              <a:rPr lang="en-GB" smtClean="0"/>
              <a:pPr/>
              <a:t>5</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05934" y="4717415"/>
            <a:ext cx="4982633" cy="4469130"/>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83FC37-3D71-4FB3-A7B0-83C636A6CF90}" type="slidenum">
              <a:rPr lang="en-GB"/>
              <a:pPr/>
              <a:t>6</a:t>
            </a:fld>
            <a:endParaRPr lang="en-GB"/>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xfrm>
            <a:off x="905934" y="4717415"/>
            <a:ext cx="4982633" cy="446913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83FC37-3D71-4FB3-A7B0-83C636A6CF90}" type="slidenum">
              <a:rPr lang="en-GB"/>
              <a:pPr/>
              <a:t>7</a:t>
            </a:fld>
            <a:endParaRPr lang="en-GB"/>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xfrm>
            <a:off x="905934" y="4717415"/>
            <a:ext cx="4982633" cy="4469130"/>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C2DF4D-E7FB-4BE8-9C44-94839412A359}" type="slidenum">
              <a:rPr lang="en-GB"/>
              <a:pPr/>
              <a:t>8</a:t>
            </a:fld>
            <a:endParaRPr lang="en-GB"/>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xfrm>
            <a:off x="905934" y="4717415"/>
            <a:ext cx="4982633" cy="4469130"/>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25C80D6-9B2C-492B-8A99-EC22093E4163}" type="slidenum">
              <a:rPr lang="en-GB" smtClean="0"/>
              <a:pPr/>
              <a:t>9</a:t>
            </a:fld>
            <a:endParaRPr lang="en-GB"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05934" y="4717415"/>
            <a:ext cx="4982633" cy="446913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2287309-FEB1-4EEA-8DDE-D39EDA2430B3}" type="slidenum">
              <a:rPr lang="en-GB"/>
              <a:pPr/>
              <a:t>‹#›</a:t>
            </a:fld>
            <a:endParaRPr lang="en-GB"/>
          </a:p>
        </p:txBody>
      </p:sp>
    </p:spTree>
  </p:cSld>
  <p:clrMapOvr>
    <a:masterClrMapping/>
  </p:clrMapOvr>
  <p:transition spd="slow">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85E0C8A-BAB4-4EB4-BDD5-61C4461A80A2}" type="slidenum">
              <a:rPr lang="en-GB"/>
              <a:pPr/>
              <a:t>‹#›</a:t>
            </a:fld>
            <a:endParaRPr lang="en-GB"/>
          </a:p>
        </p:txBody>
      </p:sp>
    </p:spTree>
  </p:cSld>
  <p:clrMapOvr>
    <a:masterClrMapping/>
  </p:clrMapOvr>
  <p:transition spd="slow">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4057F9C-1175-4ECD-B8AE-97DAB2AFE77E}" type="slidenum">
              <a:rPr lang="en-GB"/>
              <a:pPr/>
              <a:t>‹#›</a:t>
            </a:fld>
            <a:endParaRPr lang="en-GB"/>
          </a:p>
        </p:txBody>
      </p:sp>
    </p:spTree>
  </p:cSld>
  <p:clrMapOvr>
    <a:masterClrMapping/>
  </p:clrMapOvr>
  <p:transition spd="slow">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B5262CD-2ABA-4BD0-8DBB-56F542C38C37}" type="slidenum">
              <a:rPr lang="en-GB"/>
              <a:pPr/>
              <a:t>‹#›</a:t>
            </a:fld>
            <a:endParaRPr lang="en-GB"/>
          </a:p>
        </p:txBody>
      </p:sp>
    </p:spTree>
  </p:cSld>
  <p:clrMapOvr>
    <a:masterClrMapping/>
  </p:clrMapOvr>
  <p:transition spd="slow">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E6DDDCA-0457-4DCB-AB3A-65AC3F510A68}" type="slidenum">
              <a:rPr lang="en-GB"/>
              <a:pPr/>
              <a:t>‹#›</a:t>
            </a:fld>
            <a:endParaRPr lang="en-GB"/>
          </a:p>
        </p:txBody>
      </p:sp>
    </p:spTree>
  </p:cSld>
  <p:clrMapOvr>
    <a:masterClrMapping/>
  </p:clrMapOvr>
  <p:transition spd="slow">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07E5990-53B3-483E-A048-1E0563FD513E}" type="slidenum">
              <a:rPr lang="en-GB"/>
              <a:pPr/>
              <a:t>‹#›</a:t>
            </a:fld>
            <a:endParaRPr lang="en-GB"/>
          </a:p>
        </p:txBody>
      </p:sp>
    </p:spTree>
  </p:cSld>
  <p:clrMapOvr>
    <a:masterClrMapping/>
  </p:clrMapOvr>
  <p:transition spd="slow">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39C23B78-0D8E-4483-B63C-28AC556076A8}" type="slidenum">
              <a:rPr lang="en-GB"/>
              <a:pPr/>
              <a:t>‹#›</a:t>
            </a:fld>
            <a:endParaRPr lang="en-GB"/>
          </a:p>
        </p:txBody>
      </p:sp>
    </p:spTree>
  </p:cSld>
  <p:clrMapOvr>
    <a:masterClrMapping/>
  </p:clrMapOvr>
  <p:transition spd="slow">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EFC1D50B-1676-4806-9DE9-D26B9A4A5154}" type="slidenum">
              <a:rPr lang="en-GB"/>
              <a:pPr/>
              <a:t>‹#›</a:t>
            </a:fld>
            <a:endParaRPr lang="en-GB"/>
          </a:p>
        </p:txBody>
      </p:sp>
    </p:spTree>
  </p:cSld>
  <p:clrMapOvr>
    <a:masterClrMapping/>
  </p:clrMapOvr>
  <p:transition spd="slow">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F60A5FD2-E531-435F-9752-DE080517B1E4}" type="slidenum">
              <a:rPr lang="en-GB"/>
              <a:pPr/>
              <a:t>‹#›</a:t>
            </a:fld>
            <a:endParaRPr lang="en-GB"/>
          </a:p>
        </p:txBody>
      </p:sp>
    </p:spTree>
  </p:cSld>
  <p:clrMapOvr>
    <a:masterClrMapping/>
  </p:clrMapOvr>
  <p:transition spd="slow">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844D311-5E99-4CFC-B6EE-64198160E3A2}" type="slidenum">
              <a:rPr lang="en-GB"/>
              <a:pPr/>
              <a:t>‹#›</a:t>
            </a:fld>
            <a:endParaRPr lang="en-GB"/>
          </a:p>
        </p:txBody>
      </p:sp>
    </p:spTree>
  </p:cSld>
  <p:clrMapOvr>
    <a:masterClrMapping/>
  </p:clrMapOvr>
  <p:transition spd="slow">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338727B-5EC6-4395-85EF-D780EC165A5E}" type="slidenum">
              <a:rPr lang="en-GB"/>
              <a:pPr/>
              <a:t>‹#›</a:t>
            </a:fld>
            <a:endParaRPr lang="en-GB"/>
          </a:p>
        </p:txBody>
      </p:sp>
    </p:spTree>
  </p:cSld>
  <p:clrMapOvr>
    <a:masterClrMapping/>
  </p:clrMapOvr>
  <p:transition spd="slow">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5300891B-28CE-43D9-A7CD-367E9611FFB2}"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dir="d"/>
  </p:transition>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technologic.be/UserFiles/Uploads/Images/Afb_Hoe/raket.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package" Target="../embeddings/Microsoft_Office_Word_Document2.docx"/><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http://www.thenewnewinternet.com/wp-content/uploads/2012/05/cyber_safety.jpg"/>
          <p:cNvPicPr>
            <a:picLocks noChangeAspect="1" noChangeArrowheads="1"/>
          </p:cNvPicPr>
          <p:nvPr/>
        </p:nvPicPr>
        <p:blipFill>
          <a:blip r:embed="rId3" cstate="print">
            <a:lum bright="70000" contrast="-70000"/>
          </a:blip>
          <a:srcRect/>
          <a:stretch>
            <a:fillRect/>
          </a:stretch>
        </p:blipFill>
        <p:spPr bwMode="auto">
          <a:xfrm>
            <a:off x="0" y="3515"/>
            <a:ext cx="9144000" cy="6858002"/>
          </a:xfrm>
          <a:prstGeom prst="rect">
            <a:avLst/>
          </a:prstGeom>
          <a:noFill/>
        </p:spPr>
      </p:pic>
      <p:pic>
        <p:nvPicPr>
          <p:cNvPr id="3074" name="Picture 2" descr="world"/>
          <p:cNvPicPr>
            <a:picLocks noGrp="1" noChangeAspect="1" noChangeArrowheads="1"/>
          </p:cNvPicPr>
          <p:nvPr>
            <p:ph sz="half" idx="1"/>
          </p:nvPr>
        </p:nvPicPr>
        <p:blipFill>
          <a:blip r:embed="rId4" cstate="print">
            <a:clrChange>
              <a:clrFrom>
                <a:srgbClr val="FEFEFE"/>
              </a:clrFrom>
              <a:clrTo>
                <a:srgbClr val="FEFEFE">
                  <a:alpha val="0"/>
                </a:srgbClr>
              </a:clrTo>
            </a:clrChange>
            <a:lum bright="40000" contrast="-28000"/>
            <a:grayscl/>
          </a:blip>
          <a:srcRect/>
          <a:stretch>
            <a:fillRect/>
          </a:stretch>
        </p:blipFill>
        <p:spPr>
          <a:xfrm>
            <a:off x="7500065" y="5239658"/>
            <a:ext cx="929678" cy="928913"/>
          </a:xfrm>
          <a:noFill/>
          <a:ln/>
        </p:spPr>
      </p:pic>
      <p:pic>
        <p:nvPicPr>
          <p:cNvPr id="3075" name="Picture 3" descr="CAT_5E"/>
          <p:cNvPicPr>
            <a:picLocks noGrp="1" noChangeAspect="1" noChangeArrowheads="1"/>
          </p:cNvPicPr>
          <p:nvPr>
            <p:ph sz="half" idx="2"/>
          </p:nvPr>
        </p:nvPicPr>
        <p:blipFill>
          <a:blip r:embed="rId5" cstate="print">
            <a:clrChange>
              <a:clrFrom>
                <a:srgbClr val="FEFEFE"/>
              </a:clrFrom>
              <a:clrTo>
                <a:srgbClr val="FEFEFE">
                  <a:alpha val="0"/>
                </a:srgbClr>
              </a:clrTo>
            </a:clrChange>
          </a:blip>
          <a:srcRect/>
          <a:stretch>
            <a:fillRect/>
          </a:stretch>
        </p:blipFill>
        <p:spPr>
          <a:xfrm>
            <a:off x="6435170" y="4939260"/>
            <a:ext cx="2287916" cy="1715540"/>
          </a:xfrm>
          <a:noFill/>
          <a:ln/>
        </p:spPr>
      </p:pic>
      <p:sp>
        <p:nvSpPr>
          <p:cNvPr id="3076" name="Rectangle 4"/>
          <p:cNvSpPr>
            <a:spLocks noGrp="1" noChangeArrowheads="1"/>
          </p:cNvSpPr>
          <p:nvPr>
            <p:ph type="title"/>
          </p:nvPr>
        </p:nvSpPr>
        <p:spPr>
          <a:xfrm>
            <a:off x="0" y="2786745"/>
            <a:ext cx="9144000" cy="2032000"/>
          </a:xfrm>
          <a:solidFill>
            <a:schemeClr val="bg1"/>
          </a:solidFill>
        </p:spPr>
        <p:txBody>
          <a:bodyPr/>
          <a:lstStyle/>
          <a:p>
            <a:pPr>
              <a:lnSpc>
                <a:spcPct val="120000"/>
              </a:lnSpc>
            </a:pPr>
            <a:r>
              <a:rPr lang="en-GB" sz="2800" b="1" dirty="0" smtClean="0">
                <a:solidFill>
                  <a:schemeClr val="accent6">
                    <a:lumMod val="75000"/>
                  </a:schemeClr>
                </a:solidFill>
                <a:effectLst>
                  <a:outerShdw blurRad="38100" dist="38100" dir="2700000" algn="tl">
                    <a:srgbClr val="000000">
                      <a:alpha val="43137"/>
                    </a:srgbClr>
                  </a:outerShdw>
                </a:effectLst>
                <a:latin typeface="Verdana" pitchFamily="34" charset="0"/>
              </a:rPr>
              <a:t>The Death of Distance Revisited:</a:t>
            </a:r>
            <a:br>
              <a:rPr lang="en-GB" sz="2800" b="1" dirty="0" smtClean="0">
                <a:solidFill>
                  <a:schemeClr val="accent6">
                    <a:lumMod val="75000"/>
                  </a:schemeClr>
                </a:solidFill>
                <a:effectLst>
                  <a:outerShdw blurRad="38100" dist="38100" dir="2700000" algn="tl">
                    <a:srgbClr val="000000">
                      <a:alpha val="43137"/>
                    </a:srgbClr>
                  </a:outerShdw>
                </a:effectLst>
                <a:latin typeface="Verdana" pitchFamily="34" charset="0"/>
              </a:rPr>
            </a:br>
            <a:r>
              <a:rPr lang="en-GB" sz="2800" b="1" dirty="0" smtClean="0">
                <a:solidFill>
                  <a:schemeClr val="accent6">
                    <a:lumMod val="75000"/>
                  </a:schemeClr>
                </a:solidFill>
                <a:effectLst>
                  <a:outerShdw blurRad="38100" dist="38100" dir="2700000" algn="tl">
                    <a:srgbClr val="000000">
                      <a:alpha val="43137"/>
                    </a:srgbClr>
                  </a:outerShdw>
                </a:effectLst>
                <a:latin typeface="Verdana" pitchFamily="34" charset="0"/>
              </a:rPr>
              <a:t>Cyber-place and Proximities – A Test on Quantitative Patterns</a:t>
            </a:r>
            <a:endParaRPr lang="en-US" sz="2800" b="1" dirty="0">
              <a:solidFill>
                <a:schemeClr val="accent6">
                  <a:lumMod val="75000"/>
                </a:schemeClr>
              </a:solidFill>
              <a:effectLst>
                <a:outerShdw blurRad="38100" dist="38100" dir="2700000" algn="tl">
                  <a:srgbClr val="000000">
                    <a:alpha val="43137"/>
                  </a:srgbClr>
                </a:outerShdw>
              </a:effectLst>
              <a:latin typeface="Verdana" pitchFamily="34" charset="0"/>
            </a:endParaRPr>
          </a:p>
        </p:txBody>
      </p:sp>
      <p:sp>
        <p:nvSpPr>
          <p:cNvPr id="3079" name="Text Box 7"/>
          <p:cNvSpPr txBox="1">
            <a:spLocks noChangeArrowheads="1"/>
          </p:cNvSpPr>
          <p:nvPr/>
        </p:nvSpPr>
        <p:spPr bwMode="auto">
          <a:xfrm>
            <a:off x="272142" y="5021943"/>
            <a:ext cx="8654143" cy="1815882"/>
          </a:xfrm>
          <a:prstGeom prst="rect">
            <a:avLst/>
          </a:prstGeom>
          <a:noFill/>
          <a:ln w="9525">
            <a:noFill/>
            <a:miter lim="800000"/>
            <a:headEnd/>
            <a:tailEnd/>
          </a:ln>
          <a:effectLst/>
        </p:spPr>
        <p:txBody>
          <a:bodyPr wrap="square">
            <a:spAutoFit/>
          </a:bodyPr>
          <a:lstStyle/>
          <a:p>
            <a:pPr>
              <a:spcBef>
                <a:spcPct val="50000"/>
              </a:spcBef>
            </a:pPr>
            <a:r>
              <a:rPr lang="nl-NL" sz="1600" dirty="0" smtClean="0">
                <a:solidFill>
                  <a:schemeClr val="accent2">
                    <a:lumMod val="75000"/>
                  </a:schemeClr>
                </a:solidFill>
                <a:cs typeface="Aharoni" pitchFamily="2" charset="-79"/>
              </a:rPr>
              <a:t>Peter Nijkamp</a:t>
            </a:r>
            <a:endParaRPr lang="en-US" sz="1600" dirty="0" smtClean="0">
              <a:solidFill>
                <a:schemeClr val="accent2">
                  <a:lumMod val="75000"/>
                </a:schemeClr>
              </a:solidFill>
              <a:cs typeface="Aharoni" pitchFamily="2" charset="-79"/>
            </a:endParaRPr>
          </a:p>
          <a:p>
            <a:pPr>
              <a:spcBef>
                <a:spcPct val="50000"/>
              </a:spcBef>
            </a:pPr>
            <a:r>
              <a:rPr lang="en-US" sz="1600" dirty="0" err="1" smtClean="0">
                <a:solidFill>
                  <a:schemeClr val="accent2">
                    <a:lumMod val="75000"/>
                  </a:schemeClr>
                </a:solidFill>
                <a:cs typeface="Aharoni" pitchFamily="2" charset="-79"/>
              </a:rPr>
              <a:t>Emmanouil</a:t>
            </a:r>
            <a:r>
              <a:rPr lang="en-US" sz="1600" dirty="0" smtClean="0">
                <a:solidFill>
                  <a:schemeClr val="accent2">
                    <a:lumMod val="75000"/>
                  </a:schemeClr>
                </a:solidFill>
                <a:cs typeface="Aharoni" pitchFamily="2" charset="-79"/>
              </a:rPr>
              <a:t> Tranos</a:t>
            </a:r>
          </a:p>
          <a:p>
            <a:pPr>
              <a:spcBef>
                <a:spcPct val="50000"/>
              </a:spcBef>
            </a:pPr>
            <a:endParaRPr lang="en-US" sz="1600" b="0" dirty="0" smtClean="0">
              <a:solidFill>
                <a:schemeClr val="tx1"/>
              </a:solidFill>
            </a:endParaRPr>
          </a:p>
          <a:p>
            <a:pPr>
              <a:spcBef>
                <a:spcPct val="50000"/>
              </a:spcBef>
            </a:pPr>
            <a:r>
              <a:rPr lang="en-US" sz="1600" dirty="0" smtClean="0">
                <a:solidFill>
                  <a:schemeClr val="accent6">
                    <a:lumMod val="75000"/>
                  </a:schemeClr>
                </a:solidFill>
              </a:rPr>
              <a:t>Dept. of Spatial Economics</a:t>
            </a:r>
          </a:p>
          <a:p>
            <a:pPr>
              <a:spcBef>
                <a:spcPct val="50000"/>
              </a:spcBef>
            </a:pPr>
            <a:r>
              <a:rPr lang="en-US" sz="1600" dirty="0" smtClean="0">
                <a:solidFill>
                  <a:schemeClr val="accent6">
                    <a:lumMod val="75000"/>
                  </a:schemeClr>
                </a:solidFill>
              </a:rPr>
              <a:t>VU University Amsterdam</a:t>
            </a:r>
          </a:p>
        </p:txBody>
      </p:sp>
      <p:pic>
        <p:nvPicPr>
          <p:cNvPr id="7" name="Picture 2" descr="http://www.gridcafe.org/userfiles/image/images/SpeedBike-01-Cut.jpg"/>
          <p:cNvPicPr>
            <a:picLocks noChangeAspect="1" noChangeArrowheads="1"/>
          </p:cNvPicPr>
          <p:nvPr/>
        </p:nvPicPr>
        <p:blipFill>
          <a:blip r:embed="rId6" cstate="print"/>
          <a:srcRect/>
          <a:stretch>
            <a:fillRect/>
          </a:stretch>
        </p:blipFill>
        <p:spPr bwMode="auto">
          <a:xfrm>
            <a:off x="2409370" y="464459"/>
            <a:ext cx="4154727" cy="22815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p:cNvPicPr>
            <a:picLocks noChangeAspect="1" noChangeArrowheads="1"/>
          </p:cNvPicPr>
          <p:nvPr/>
        </p:nvPicPr>
        <p:blipFill>
          <a:blip r:embed="rId7" cstate="print">
            <a:duotone>
              <a:prstClr val="black"/>
              <a:schemeClr val="accent5">
                <a:tint val="45000"/>
                <a:satMod val="400000"/>
              </a:schemeClr>
            </a:duotone>
          </a:blip>
          <a:srcRect/>
          <a:stretch>
            <a:fillRect/>
          </a:stretch>
        </p:blipFill>
        <p:spPr bwMode="auto">
          <a:xfrm rot="960000">
            <a:off x="6574971" y="527463"/>
            <a:ext cx="2061029" cy="2520536"/>
          </a:xfrm>
          <a:prstGeom prst="rect">
            <a:avLst/>
          </a:prstGeom>
          <a:noFill/>
          <a:ln w="9525">
            <a:noFill/>
            <a:miter lim="800000"/>
            <a:headEnd/>
            <a:tailEnd/>
          </a:ln>
          <a:effectLst/>
        </p:spPr>
      </p:pic>
      <p:pic>
        <p:nvPicPr>
          <p:cNvPr id="10" name="Picture 1"/>
          <p:cNvPicPr>
            <a:picLocks noChangeAspect="1" noChangeArrowheads="1"/>
          </p:cNvPicPr>
          <p:nvPr/>
        </p:nvPicPr>
        <p:blipFill>
          <a:blip r:embed="rId8" cstate="print"/>
          <a:srcRect/>
          <a:stretch>
            <a:fillRect/>
          </a:stretch>
        </p:blipFill>
        <p:spPr bwMode="auto">
          <a:xfrm rot="-780000">
            <a:off x="522515" y="377371"/>
            <a:ext cx="1886856" cy="2573853"/>
          </a:xfrm>
          <a:prstGeom prst="rect">
            <a:avLst/>
          </a:prstGeom>
          <a:noFill/>
          <a:ln w="9525">
            <a:solidFill>
              <a:srgbClr val="C00000"/>
            </a:solidFill>
            <a:miter lim="800000"/>
            <a:headEnd/>
            <a:tailEnd/>
          </a:ln>
          <a:effectLst/>
        </p:spPr>
      </p:pic>
    </p:spTree>
  </p:cSld>
  <p:clrMapOvr>
    <a:masterClrMapping/>
  </p:clrMapOvr>
  <p:transition spd="slow">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T_5E"/>
          <p:cNvPicPr>
            <a:picLocks noChangeAspect="1" noChangeArrowheads="1"/>
          </p:cNvPicPr>
          <p:nvPr/>
        </p:nvPicPr>
        <p:blipFill>
          <a:blip r:embed="rId3" cstate="print"/>
          <a:srcRect/>
          <a:stretch>
            <a:fillRect/>
          </a:stretch>
        </p:blipFill>
        <p:spPr bwMode="auto">
          <a:xfrm rot="5400000">
            <a:off x="4842934" y="2556936"/>
            <a:ext cx="4915502" cy="3686628"/>
          </a:xfrm>
          <a:prstGeom prst="rect">
            <a:avLst/>
          </a:prstGeom>
          <a:noFill/>
        </p:spPr>
      </p:pic>
      <p:sp>
        <p:nvSpPr>
          <p:cNvPr id="8194" name="Rectangle 2"/>
          <p:cNvSpPr>
            <a:spLocks noChangeArrowheads="1"/>
          </p:cNvSpPr>
          <p:nvPr/>
        </p:nvSpPr>
        <p:spPr bwMode="auto">
          <a:xfrm>
            <a:off x="0" y="0"/>
            <a:ext cx="9144000" cy="9715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l"/>
            <a:endParaRPr lang="en-US" dirty="0"/>
          </a:p>
        </p:txBody>
      </p:sp>
      <p:sp>
        <p:nvSpPr>
          <p:cNvPr id="8195" name="Rectangle 3"/>
          <p:cNvSpPr>
            <a:spLocks noChangeArrowheads="1"/>
          </p:cNvSpPr>
          <p:nvPr/>
        </p:nvSpPr>
        <p:spPr bwMode="auto">
          <a:xfrm>
            <a:off x="0" y="0"/>
            <a:ext cx="9144000" cy="1143000"/>
          </a:xfrm>
          <a:prstGeom prst="rect">
            <a:avLst/>
          </a:prstGeom>
          <a:noFill/>
          <a:ln w="9525">
            <a:noFill/>
            <a:miter lim="800000"/>
            <a:headEnd/>
            <a:tailEnd/>
          </a:ln>
        </p:spPr>
        <p:txBody>
          <a:bodyPr anchor="ctr"/>
          <a:lstStyle/>
          <a:p>
            <a:r>
              <a:rPr lang="en-GB" sz="2400" b="0" dirty="0" smtClean="0">
                <a:solidFill>
                  <a:schemeClr val="tx1"/>
                </a:solidFill>
              </a:rPr>
              <a:t>I. </a:t>
            </a:r>
            <a:r>
              <a:rPr lang="el-GR" sz="2400" b="0" dirty="0" smtClean="0">
                <a:solidFill>
                  <a:schemeClr val="tx1"/>
                </a:solidFill>
              </a:rPr>
              <a:t>General framework</a:t>
            </a:r>
            <a:endParaRPr lang="en-US" sz="2400" b="0" dirty="0">
              <a:solidFill>
                <a:schemeClr val="tx1"/>
              </a:solidFill>
            </a:endParaRPr>
          </a:p>
        </p:txBody>
      </p:sp>
      <p:sp>
        <p:nvSpPr>
          <p:cNvPr id="8197" name="Rectangle 5"/>
          <p:cNvSpPr>
            <a:spLocks noChangeArrowheads="1"/>
          </p:cNvSpPr>
          <p:nvPr/>
        </p:nvSpPr>
        <p:spPr bwMode="auto">
          <a:xfrm>
            <a:off x="361663" y="1321883"/>
            <a:ext cx="8987052" cy="411383"/>
          </a:xfrm>
          <a:prstGeom prst="rect">
            <a:avLst/>
          </a:prstGeom>
          <a:noFill/>
          <a:ln w="9525">
            <a:noFill/>
            <a:miter lim="800000"/>
            <a:headEnd/>
            <a:tailEnd/>
          </a:ln>
        </p:spPr>
        <p:txBody>
          <a:bodyPr/>
          <a:lstStyle/>
          <a:p>
            <a:pPr lvl="0" algn="l">
              <a:spcBef>
                <a:spcPct val="20000"/>
              </a:spcBef>
            </a:pPr>
            <a:r>
              <a:rPr lang="en-GB" altLang="zh-CN" sz="1800" dirty="0" smtClean="0">
                <a:solidFill>
                  <a:schemeClr val="bg2"/>
                </a:solidFill>
              </a:rPr>
              <a:t>How de we approach this cyber question?</a:t>
            </a:r>
            <a:endParaRPr lang="en-GB" altLang="zh-CN" sz="1800" dirty="0">
              <a:solidFill>
                <a:schemeClr val="bg2"/>
              </a:solidFill>
            </a:endParaRPr>
          </a:p>
        </p:txBody>
      </p:sp>
      <p:sp>
        <p:nvSpPr>
          <p:cNvPr id="6" name="Rectangle 4"/>
          <p:cNvSpPr>
            <a:spLocks noChangeArrowheads="1"/>
          </p:cNvSpPr>
          <p:nvPr/>
        </p:nvSpPr>
        <p:spPr bwMode="auto">
          <a:xfrm>
            <a:off x="457200" y="2116665"/>
            <a:ext cx="8229600" cy="2554287"/>
          </a:xfrm>
          <a:prstGeom prst="rect">
            <a:avLst/>
          </a:prstGeom>
          <a:noFill/>
          <a:ln w="9525">
            <a:noFill/>
            <a:miter lim="800000"/>
            <a:headEnd/>
            <a:tailEnd/>
          </a:ln>
          <a:effectLst/>
        </p:spPr>
        <p:txBody>
          <a:bodyPr/>
          <a:lstStyle/>
          <a:p>
            <a:pPr marL="342900" indent="-342900" algn="l">
              <a:spcBef>
                <a:spcPct val="20000"/>
              </a:spcBef>
              <a:buFont typeface="+mj-lt"/>
              <a:buAutoNum type="arabicPeriod"/>
            </a:pPr>
            <a:r>
              <a:rPr lang="en-GB" altLang="zh-CN" sz="1800" b="0" dirty="0" smtClean="0">
                <a:solidFill>
                  <a:schemeClr val="tx1"/>
                </a:solidFill>
                <a:ea typeface="宋体" pitchFamily="2" charset="-122"/>
                <a:sym typeface="Wingdings" pitchFamily="2" charset="2"/>
              </a:rPr>
              <a:t>Explore the complex nature of digital communication networks</a:t>
            </a:r>
          </a:p>
          <a:p>
            <a:pPr marL="342900" indent="-342900" algn="l">
              <a:spcBef>
                <a:spcPct val="20000"/>
              </a:spcBef>
              <a:buFont typeface="+mj-lt"/>
              <a:buAutoNum type="arabicPeriod"/>
            </a:pPr>
            <a:endParaRPr lang="en-GB" altLang="zh-CN" sz="1800" b="0" dirty="0" smtClean="0">
              <a:solidFill>
                <a:schemeClr val="tx1"/>
              </a:solidFill>
              <a:ea typeface="宋体" pitchFamily="2" charset="-122"/>
              <a:sym typeface="Wingdings" pitchFamily="2" charset="2"/>
            </a:endParaRPr>
          </a:p>
          <a:p>
            <a:pPr marL="342900" indent="-342900" algn="l">
              <a:spcBef>
                <a:spcPct val="20000"/>
              </a:spcBef>
              <a:buFont typeface="+mj-lt"/>
              <a:buAutoNum type="arabicPeriod"/>
            </a:pPr>
            <a:r>
              <a:rPr lang="en-GB" altLang="zh-CN" sz="1800" b="0" dirty="0" smtClean="0">
                <a:solidFill>
                  <a:schemeClr val="tx1"/>
                </a:solidFill>
                <a:ea typeface="宋体" pitchFamily="2" charset="-122"/>
              </a:rPr>
              <a:t>Test empirically test the impact of physical distance and relational proximities on the formation of CP using gravity models</a:t>
            </a:r>
          </a:p>
          <a:p>
            <a:pPr marL="342900" indent="-342900" algn="l">
              <a:spcBef>
                <a:spcPct val="20000"/>
              </a:spcBef>
              <a:buFont typeface="+mj-lt"/>
              <a:buAutoNum type="arabicPeriod"/>
            </a:pPr>
            <a:endParaRPr lang="en-GB" altLang="zh-CN" sz="1800" b="0" dirty="0" smtClean="0">
              <a:solidFill>
                <a:schemeClr val="tx1"/>
              </a:solidFill>
              <a:ea typeface="宋体" pitchFamily="2" charset="-122"/>
            </a:endParaRPr>
          </a:p>
          <a:p>
            <a:pPr marL="342900" indent="-342900" algn="l">
              <a:spcBef>
                <a:spcPct val="20000"/>
              </a:spcBef>
            </a:pPr>
            <a:r>
              <a:rPr lang="en-GB" altLang="zh-CN" sz="1800" b="0" dirty="0" smtClean="0">
                <a:solidFill>
                  <a:schemeClr val="tx1"/>
                </a:solidFill>
                <a:ea typeface="宋体" pitchFamily="2" charset="-122"/>
              </a:rPr>
              <a:t>	</a:t>
            </a:r>
            <a:endParaRPr lang="en-US" altLang="zh-CN" sz="1800" b="0" dirty="0">
              <a:solidFill>
                <a:schemeClr val="tx1"/>
              </a:solidFill>
              <a:ea typeface="宋体" pitchFamily="2" charset="-122"/>
            </a:endParaRPr>
          </a:p>
        </p:txBody>
      </p:sp>
      <p:sp>
        <p:nvSpPr>
          <p:cNvPr id="108546" name="AutoShape 2" descr="data:image/jpeg;base64,/9j/4AAQSkZJRgABAQAAAQABAAD/2wCEAAkGBhQSERQUEhQVFRIWFRcXFhgXFhQXGRgcFxcWFhUcFxcXHCYeFxojGRYUHy8gIycpLCwuGB4xNTAqNSYrLCkBCQoKDgwOGg8PGiwkHyQpLC8sLCwsLCwsKiwsLCwpLCwsLCwsLCwsLCwsLCwsLCwsKSksLCwsLCwsLCwsLCwpKf/AABEIAMMBAgMBIgACEQEDEQH/xAAcAAACAwEBAQEAAAAAAAAAAAAABQMEBgIBBwj/xABDEAACAQIEAwUGAwYCCgMBAAABAhEAAwQSITEFIkETUWFxgQYyQpGhsSNSwRRicoLR8DOSBxUkQ1OissLh8RaDs2P/xAAaAQACAwEBAAAAAAAAAAAAAAAAAgEDBAUG/8QAKBEAAgICAwEAAQQBBQAAAAAAAAECEQMhBBIxQVETIjJhcQVCgZGh/9oADAMBAAIRAxEAPwD4uyVwVpi2Grj9lrovAU/qIoEVzlq8cNXLYaqnhZPdFOK8irJs1wbVVvEx+xBXlTG3XJSkcGTZHNE11lrmKRokJomiK8pQPZomvKKAPZomvKKAPZomvKKAPZomvKKAPZomvKKAPZomvKKAPZomvKKAPZomvKKAPZomvKKAPZomvKKAJQaK8FFAGruYSuhgtK+l3P8ARojapfI8GRT/ANL1Xvf6NboErctMPHOv3UgfOvQJx/J5p8vR85Xh8mub+Cit7/8ACsQm9vN/Cyt9jNZ/jXD3t++jL/EpH3FO4x66Jhy3KdGVOGqTC8Ma46oolmIA9dKt5K0vshw6bhf8uVV/iuHKPkuY+lVRgpM2y5HVGOxvCGtuyNGZWKmNRIPQ91UnwlbTiOGz3bjd7sfmTFVRweelO+Mn4Iucl6ZB8LULWK12J4NHSlOJwMVRk4tGrFyoz8ERt1yVpi+GqBrNY5cdmxTspxRVhrVRm3WeWJoeyKiuiteRVTRJ5RRRUAFFFFABRRRQAUUUUAFFFFABRRRQAUUUUAFFFFAEgooFFAH6u4piFtqDlOYdyt+kUnucXVCCufUSOY+ohh3yPSs5xQPduuAVMM0ZbizE6aZpqREvi1EPKnoSdG0Ox6ED/NXYjSVM8tlwqW0alOL2ioJJAO4YAgHumRGm3/ipk4jaKyLnLsQZ089PvWOtcTcEi4LmUiDmQEDx1XWDrXmD4gUcqezDiVIZAAfVSJB/pUOhY8ejTYrgeCve9asmesZD/mEH61Jw/wBisOulvtbUMbmvMpIUqvMegmYkUvwKIRn2Uggc5idJVg4M/qCDTTBP2Vq9cUuByrlgOFJPQyJWPlNR2a8Y/V3tGXxX+j66hOR7dwdRORvUNp9aqDg72zFxGXzGnodjWxwmKDHMtwHqVfMpXv17quvfI2XMCJOWCPVQY9QKvjyZx0c/Nj7L8f8Ap89xXDwRWax3DNdq+uX+GWri81sqdpXl+h0+YpJjPZGZNtgx/K3Kf6fatcc8ZqpFGHJPC/bPkuK4fFLrmEre8X4I9sw6FT4iJ8jsaS3+HUOCZ3cPMtbMt+yVxcwtaxeD6bUux2Ciolx11s1w5ak6RmblqoWt0zvWqqtbrmZMB0Yzspla5irLW6jZKxTxNFqZDRXRWvKpaok8oooqACiiigAooooAKKKKACiiigAooooAkFFAooA+zcTV+0J7NtQpkAndFJ1XxrjAYlw+VlaHBWGUkSfd94fmC13xbgmIXKwssV7O3OUZhooG6+VLTnRgQzqQQRBYba7V0HLZyOui4uPVohmtnvUkfMA00t4e/cVWF9SF5WJ5tN0JDT0kfyikuPxF1bjxccrOYZjOh5hv4EVY4V7SOG7MhDnGXmRPe+CeXbNHzoUt0Q4/0MbfErlv8O5lynQzbWFPwsMsbT8pp8vHTawqB0VXe64YcwBCAKZ1MgyfCsceP5vetJv3MPTRq0PH7lp7VhSrZ7dpMwV9QLgzCAwMxoNe9adOylxJRiEEOnaQToUZWyt1U6D0ncetW7TGC1ljA1dGAIHeRlJgd46eVZnD20SSDd7NtDopPgYzCCDqPlsatYfFtaeO1BIAhsrqSDqCGAOhHf303pnnjT0zS4DjAmFdMx3TNIP8IOvpH/iZ+KEmQmZd9AQQO9SNGH9msvjMGLnPadCRErmUMp6QTEg9J16eftrB3gCyoy3BqQJGfrmUrpPeBvuO6mSRhngb18NO2NRlMwbZ3mGH8ynbz1pXifZSxcMpNpokdUPiAf8AtYio+HcZzsAxy3NoYKQ/zGjeHX7trF5YgL4lQSAfFR0Plr9qsWTr4UPDKHjM3jvZx7SyRmT8y6j/AMetZLi2Dr63ZedVJA+38UfeKU8W9nLV+ZHZ3PzJBB80Bg+Yj0rXHk9lUhMOR452z4ljMNVFsPW7497IXrMsQHt/nTUevVfWs9iMJApavZ6TFyU0qM89uoWt06XhrO2VRJP9me4eNQY7hhtlZKsGEgqSRuQeneDVUsdm+ORMTtbqNkq+1moHt1iyccuUimRXlTtbqMrWGUGiyziiiiqyQooooAKKKKACiiigAooooAkFFAooA+nXONMvZQqr+GNVNxdncfC47qc2fba6qgXrS3bcaZyXn+ZpI+dIcVwm8Vsxbech2Un/AHjnp5innCsEgSbltg4GoZWyNp1kSp328K1uTOZSaGd3jODv9mbmHuWyyQTacEDKSkZWHQKOvWqx9jbd05sLda5+6VRXH8rMs+k1bucKW6B2SBcjkFQQQudVIgATGh2pJjbXYOQ2VD3knUjeDUdiEk/GT8Q9n4xKWyWRrxU5WtuNWMN7sxzZqa3eFNexz5GV1BKFRnByCE6qNRAPmBVj2c9ukCqcT+MtptDlzMuYcpDHUQVI/mFV8d7cG7ccIDbskyFEKT4tG5OtN3FaHVn2ca3PbPaQDpmBJ/lHfSvHcOs6jNeJVSy5LUCN2WSdSNWHm3kKHFrhuWwwO0I33U/KR/LWZvFrbqykg7gxGopozoWcFIfWMTh1aSb20FWC6g7giR/40pq1kBZF2VOqEgq3dqROo6/0rKXsdcVgyO4RuYAsSB0Zde4yPKO+n+B4tnULcyEMOUlVgN0kxIB2Pz6Vd2KHjJ8Y17Lnkn80w6H95Zkd0jpvsdJ8Fx4vy3EU3Oh93P4cpAz93f57qsPx02nPIoIJBALiehDAkgjzFXP2SxeAuWVdW1zWwVaCNSFmCRGoEzE9xiHvwr6J6Zo8Hj1uaiVbvkGT3EGINWWtB9VID9VIIBPh+U0ls3FaCrgXI1zKRmAG/LMsOvfv53Ux8jmyOehV1BPgQx37j8++iDaZlycY8XEsplpZdiRDR3hgJBHj86UY72OtYpj2MW7n7vuH+Jd081kUz5brcoa3d6ZgQSeoOm/TXfzq7i73YJlXW78eslQdwh3862qV+emZJ43o+c8d4I+HIwyKZeA1zpcP5UP5Aem5O/SkPG8KM+VdVQBB45dz6tJ9a+rYXioOl0AqdjuJ8QdVb18jWd417EyDcwxLrrNs/wCIvfA3b7+dXXWpGvHyn4z5hew8VVe1WlxGC301pVicJFDR1cWdMT3LVVnt00uWqrXLVZMuFM3RnYvZK4Iq41moHt1zcmJxLlIhor0ivKz0MFFFFQAUUUUAFFFFAEgooFFAH0yIt2SNstzbT459NzU+HuufddgP4j+hruxw9zatrkiDcEhkI+AgcpPfVrA8Bu/8O4RBiFJ18ABV7s56aQ14ZxW4LdwNcb4JIJn3oJBJIDQ0fLerGJxkqRcC3VJIDNbQuCB8UqdtNetV+CcAxFwuMjIvZuCzqUUaZhzMNTKjaa9v3bGH5SzYl4B5fwrXSIJGZ+m0UbIcUyDDvDm2EQi4jBQLYIOmdfcjcqB60WOBlllrVtOozPcQ/ItP0ro8axBKm0UtqCDlRQh0MwWHMZ8SaV8TzJeYSx5uszB1BB6iI1qb0VTizT8HwFhWyNP4gy8rkid199d5geppVj7WF1B7ff8A/n0+VU0xhy6tqNgY++80cSxUsGCkLcGb1Pvf8wYVHYr38LGETCsDb/E/MmbTUDUSAd1HzC1LhkwrDLnMfxTp10dF+9Zu3eIMgwQZGuxB0+tTYtYYMohXGYeGpkejBh6CrFPRFGixPAFvDNZvozjRg5VSeitIJHcDPWD1qla4disK03LT5CRmKiRpqCrLoGB1Hy2JpLhMVkbXVTKsO8HQjz6jxAq5heJ3cLcIt3GA8DysCJBg6EEEGrFNekOL8NDxX8S32qiLtuC8aaH3Li/uk79xpLfxLOucEjUC4B0J+ID8p+h06ith7K8W/aiEUFbgkldWt3FOjqQ05O8dAfOu7Xspds37jtaS5aUHIAiA3M2ykrEDvJ7qttFW0K+H3Th7QuE/7U6nslkglNszDYuBIXvjvAmrY4/cuCGhnHulgJbwLDXN3Gddu6muPwdl3z4hgGYll7NmZgFA5dJVSu2/carvicKVZ7Vv8Qat2gD+GbKpUb76HeatjKmI8akivgL5vOQttg/VQCVYddD19R4VqcHwxgBmYJtlDkBh3AwdR3HcVl7/ABO9eQBb8P8AlUNaD9e4DMPPXz3isPcfVgS4+IQ2YdTppPeOvnV6k5KrMuTEkafjPsnYxAzOwW7/AMRRIP8AHsG/ir5/xn2ftWHKXBezdNEAI71MmRW34djswgzIHQ6jpOu48/I9CWGMw6X7WS8gYdCND5qeh8KmLcNPaKVkcGfFsXhLHQXfmh/Sqf8Aqm22zsv8aafNSftW14t7ItaOYc9o7NGonow6Hx2PSlV7h8CtMIqWzdHmpaRlcdwdkEwCv5lMj5jY+BpPdtVrLua2ZXyI3BHcRsRSziWABAuWxCMYK75G3jyI1HqOlU5sSfh1MGa0Zx7dREUxuWKq3LdcfLho3RlZWororXNZGqLAoooqACiiigCQUUCigD7XwbgNm72NpuRWvXOYgcpi3sT6d29aniFlMCMmHVb9wbs8Qvko0J/uKyPA8SjWVZ7kfi3AAZgHLamSvpE0/fH2wvMxJjUgFgR/EAfrTtnMyNS/aVzi796/be41ySQIDFEUHT3QY+KsndxN7tffuBVmRmduhESSa0V/2iTTs9VBmVIJMa6AaivL+IJuMGRlAZtWK7SY9alN0Rjg0xbhePNatxceW1iQrGR02q5b4sbltHcW2BWDNtCQVYqdQO4L86TY2xbDhmDNvEZSPkNzUN3ioNkkaBLkRqIVx5wf8MDwmpTLZJDzFYgAx2VtliQ0MN/FWFRXscly1y2l/Dbo7gw+hiZ2YL/mpfiUNxQBou6xPUAxpqa54HhZYpmYC4CmuoBI5dZ3DhD40JmWUEto9Y2mnkuD+dT90q3awyNbZZuArzrKq2mgcaMJ6N/Kags8gAYEkdQI+c03wvEVzAgbEZgRIg6N9JHrQpCNiJsIs6Xfmjj7TT/gnsot+2Hu3VW3bkZhMsu+VQ4GoY77c3hVheG9mWN1QyKeUDdxuGj8kEGd+6o3xjC6twSUiOzjQIRBC/uwf7NOpUSnZ3j+IPbhMMClsQQEe3LdzOwMsZ9B3U0wPtbiQbYKubTEK6MkqDpmG0gGZHTWOlZrjfDjJy8wiV72UwRI8jNUvZdpxKW5IW46gx8JzSp07j9CadSXjJcPqNs/FLNu9csXLCLbNxhnTlKnVQSpMR3x+lRX8HbWWtESp1UgAjpzLOoO3drWS4vxi9+0XiHcfiPykkgcx0g1d4R7UsYa5kYoIabaNKGADMA6e6fAr3GrVKyK0N8Vh8sMF5SZHXKRqQT0I+0Vxcwi3D2i8riCwH0ZfD7HzqXGIEchFBw11Qwys4A74liAytPTXbrVRb4ttpmzAwCrI6sCOghZUjoe+rYyKpq/g0w91oMHmGuoB8yAfkRVi3xCJzLyzrlJBU98HQjuPp3VVshNHRiNdiG5T3aT3/I+dMP2IEZlA8QDO/SD0NaFkX05+XG/hdRFIGU5lYHcAhv76j9azfHvZrKDctiU3I3K+R6r9utO7dtbSycyj1mf6/eplxR+Eyd9PiHeB1Ph186aGRxdxMEo9WfK8ZgZqPAcKzC5bPx22I/iQZ1+xHrX0Hi/s+GBuWh4so+pUfp/6pHwnCziLfmfqDW6MoyVo0Y+XKOj5ji8LFLr1itfxHAwTSHF4eKyZsZ3+PyFJCC7bqEir+It1SZa4+WFM6sZWiOivSK8rMOFFFFQBIKKBRQB9c4bxRuxAZjl7V5MB45LehBOutdvxu8n+H68lqD5jL9BSe3mSwrDU9s0zsZRQas4XFZtY/uYp5SZxG2naGdn2hYa5UJPQ20Eb9FAnz1qTj3F2a43Lb5kQ+6w99FPwsJ3pSixqSNzA/Xz1q1xIHNaaJU2ln05P+2o7MhzbYmXjjEEdkkDua4POOY1d4YtpkcdmZKFiO0O6EN1H5QfOi7hFfmjyo4ZhgLqRyyckGfjlDv/ABGpUtjvIpIuq9o2wWS7A5YBQxMjTlGn1qqL2HEQb0zPuKSNfBgZ0pjfsMMOsCG+u+3gNKR4nDsra9I1E6bzPXrQmWQ2jT2+GWrzsVvEFodQ9uIDAMdc8GDIq0OEJhm/HuoHYTbUi4AwndoBAXw613wnCizZtYi9rdGZUtlQAZJa21zXaS0DrS7jmNuX8zOOedtRpp39B3VLdMzvUq+Du9YF9A5e3K8pIJGm6bgRpmXwCiqf+rGURbKuO4XLZPpzTp4fKoMDcRwyxDOPTMvMvzgjT81QYjDMQGTU+APTae6iyYO3ReuYR2tgqhZrZiOuU6jbqGkfzDurrgvDD2r3srK9m076oRqVKrIjUyfWo8FZnmYRmGVpEQGBBkj3o316imD2LljCMGJz3bmWVYiFte9GojmPSmTRYvwZHF4csBckBwQlzxMcjHzAjzXxqrbsG2waJPdpzAyCCe4iR602/wBY3VaHc9m3IxbMd9jLaEqYPpVS/j3krcySpj3Lbag7SRT39Jr4PL9tjgWNskdkyuh69nc5WnpIYQR3g1T4PiEuLDQLqAwI1ZfeYDy1YDz8KceyvtBZ7C9bxFrOShyKgy5tJYaHQnKpnwpbb4rhAwZcKykahlvNIjb3gasUwqkOsHmBMf4bbxrHcQP7699XkvMhhx01jZh3j0g0vwfE8N71trqq5MoQrKhG4BEECCD5Hwq1ibQugKHIMlrRyxIBMgFSZ6x6jrTbK6Ui0MRl91pU7eI/rP1FSBydx5H9dNfOk64rsTluXLeQ6hswUqehhgNDoDH6UzwzswgjTwggHvBXp30ybRTlwRki3YxG4IysNT19agu8JUXO3txorFlHflMFR59KlQ5tNnG3f5V7YUqZB0+3/j7VohkraOLlw9f8HzjHYTc1muIYOvq3HeDBpuoP417vEfqPWsRxPCd1dJ1kj2RPG5DhLqzA4vDxSy7brV43AGkeLw8Vzc2I9Tx8ykhSy1wRVi4lQkVzJxo3p2cUV6RXlUjEgooFFAH0/CW07BQL6aXW3W8PgWR7kirmB4ZmCqLtrSAT+IoEaSWZBGgqH2U9n7NzD3Wv4pcM1q6SoYTn5B0mT5CacYXgfa5TZxNi6NZQShLHLrDga6beVPL/AAcTMuuyJ+FLrlvWmIAE9oNSRzRIHKNK7xPD3FmzDW25XWe1tCYdm6t+9XnEeFmyYfRjPLBgdBB+LUgD11qC+34NvwuXOm+lsjz1J2pFRlTsoLwe9G4iToLtr01zaVZw/s5edxlXm0692o2PhPpUHZAkEgsBJI1GuwB8t/lTHhnE1RgW8F6EkvEeZH960WiyU5fBtxjBFGKNbuEtmZcqNBEkwCOsR3b0f/F+xsDF3VnMR2VrKZBMwb3XKPy/OrnF+HLedbl0jsVtq1wzEFCVhSPiZlUehrA+0fHb732YXGUNBCo7ZUERlHcBFNotwyclRqL9p763e1JLMA5J01TcT/Az6VXw3DyUhbjBRocxMAfF/Sqns3+29pbBut2TGGzMzaNoSDI1hq1Fu/etLlZ20kGdZPr0FQ6oq6SWk7E2GGR1yt7sFT0ka6g+NMMS7BjAhfeWD0YBl09Y9KX8RxzgmXBWdAVttB6Ry6VLY4091VLLbJBKHkQ7cymQug1f5UyWjR0cUWLNtnIAIknaO+mHtm0G2oaeyTsmO3MILTr1BHyNd8IxCB2uMiRZQ3DAj3fdiDpLEUutXb2LNwDDhiefRnXmEkSS3VSwnvIqUL2M+HBJ3bXQzsOsnUxU9xFuRl9+AjayCQOUjTmJQb/umr2Jt4WzpitWX/d2XzkGCOZiuUfM1DY4nYErYt5A4jNnW44I1RjmWAQ3d3mmS+Fik/RaeFX5lEMDUNAUcp74CzpPpVnF8IWVY3Laq4mC0wZGZQFnQEz5EVTxfHFvEZ3vKwmcwVhtERm022rrC3bbA21vb6pNrLzAbcpPvAZfHSnX4GZcwPC1k2zfshXGnMwg/A2q+YPgTTTD4W/ZAW6rAZhDrzBDoJDLIEHWOoFZtsKGBbtbcQN+0XU67FPOn3DOIOpV7dy25ACXVLrDge6WDRJIGX+UHrVkWVSVbRZxl1XP4qgEMVdTsr/FlP5W94eB8DV6zbyqhAkCJIMEDb1I0HlHdV3Hey9y/iEu2gP2e9ZHaHMpyMo5TM6xA1E9R1qJuF/s5BuXbjZfht22PzY6EfOnVPwSfaK/o6xWMZQMrmV6byvWR4fae6rljH51DwDprpv46f3tSK77S2rdzLZsSH1V7haQwiQV0iD9IPWnHDuMoYCogB2EbGOZfXceEjpTeGeULW/pcWDqJ+8ju8/761n+N8EVZuL7h3A+Gf0+21aVLihtoVvoa4x9nKSIBUg5gdtevkevzrVgyuL0cXkYXHZ8n4rYmYrL47CV9axns5bVHJLxBIOgAOwU9S0/1rC8R4fvpW3JFZFaNnD5PXRhMRZiqbrWhx+Cikl9IrkZsdHqMOVSRVIrk1KRXBFYZRNSZ6KK9AopKJN/xex/s4dR/vz/APmKODYnIBC8skj1Ou3iD9a0NjsFswTcKNd1DWkPwCf950qtiOA2E2dlVupsiO/btIoaOMmpR6sZWePEpkuAOsRlJaNyNuhjqCN67xmB/wBlZ0lh2okEyyq1sgBvCQTPWBVWzhbYjLfmQRPZEjw6nuIM+NP+FXRbRybilSbcjI+xziCYJM5/pUJGOuvhmOybISYAzKD0ktOhA3Ma+EV1wsNnWASCzaaflCg69NvpWqx/srbGW6lxWtMSUzZ4H5gYUyw+cCu+G8GVA1/OmW2IQwwm4ZiYXYCDA7qjqxqvR3xnEdnhVsyJDMLhWIBXK2XXpJb1DVirHCxfuIBuSJ2HKpJBPnPyrTNww3bb2rJV7vaI5kkk5laSZTl6Ux4b7KdjlL3rQYRKghjoAILEwJAIJp2mWY11TZXw/CGUN+zqCBIyzoT4E7dauYrgd57ud7irmAOUwBzKC0H4iDO1X8bxFwMtoW0TvV7eY/M6GZpXdwr3EW64ZXgoSbiGMpzKRDECc301qEhoNsWrw6xnOe7tMwjEny0AphawmFyuBcvExnMIk8knQT1XP86X3rNx4lA2Xchl118DU3D8BdU5lttAIMQTPeAeuk0yNb82NMPj8EuCuPZD3jKdorcraE5c8fBm7utZjE8cvFlZ/wAKysMtu2oVTrpInXzM0/4ZwzsrjBbbkZmRwUbKyHfpqCNfOkXtJ7KtaabYuNbOqkq0ZTtJjRhtB7qNmWWpCTiCIrOokqSGSdeQgMmvgDHj4RUGI4csEqx94CZ021231NTYrDsLSkgyhNttOhl0/wC8egqr+0GMs8szEdaGPGR7xK1zK5CntFkkEgFgYckjrPN5MKp4d1EGcpDDXUkQZn7Vct3A9t0MSs3E9BDjzK6//WKUNvTf2WxY2xkZs0nsngjLGhnmAHgc0eYownEMjyVgMMrETMHSQJ94QG8xVbDDOjJ1X8RPQc49V1/kqqLnfTX9Jq9H0HhXH8TbwdxUuGbF0Zp5gUcGJncZgP8ANVm1xO3irfN+BfQgSubs2B0BI3XoJ1iVpD7NfjW7qTzGyyHxy/iWT/ylP8vfSrCYo23kyViGHepEN9PsKuToocbNfct3ELWy7KzRlOYnX4SDMZTt6z0qHA8cIcC5ETDEqsgg6HaZB1+dc8M4kqDsbzh0mUbcgGCCvgRBjxqHjOCM9puZho1nSVYd4ZfqGq1Mo60zY2MYGZkYLv0keR0P9g09u4LMludCq6nwkgz31g/Z7iO5bUoAYOmZQQPmDp5Ed1bPifGluJ+ESAAD/Q+XSl2mqK8sYuEnL/oW8VCOOyBhOnfI6z3j7VkcbwzLKkaj69xHhTt8Tm5piTB/dYd3h+h8KL1rtF/eWY/Vf1FdXj5Omn4eczKUXZ814vgN6yWOwkGvrHEeHBhWI4zgImn5OBSXZHZ/07m3+0xjpURFXsTag1VZa4c4nqISs4AoqQLRVPQts+q8Pth7AjUG6dO5sg9QK9OFe4xW7/h+6dgPSpsPbNnDZlbm7QnpB5BoJqO5xS2wDA8w3mfr/ZqlnEpraOeFXVC9mEHxAER7wJy6ddfp50yweFhbocTyKdJB0uoCCfUkVJwfBggvOUakGQSCZPLB0rRcC4Mbzkj/AA2QhWmG94NPduDUL0Sb7TpIuey/BQ9t7ZE2GkqZ1R+n0PStRb9n7SWrduORBoO8958aScWxPZBUt6W0I2jUzufP9KTXcbcJguY8WO/9/epui6EoRTTjZpccr20cW7eRSpIKeBXcjXaaxuHuhrji4Y2jxHXbxq1a4/2LwjtmYNlk6HlaJB8az/HOLriLf7Qqlb1ofjW1MKVbQXF8JIBHiKHsR09L0YY7GC2wAPKdO+B4Vea8jWsogrmSDO8yv3yisrhcV2lsNl5o1HX076sFmb8OIBtPrsQVGcbdQUFQvShN3TKWNwADNBYHvHLPdHhVTBccewwzQUJieqncU7/b0cEP7w1Ewem/h50mxdgsytbINv4pA6E6iaEzRDLKqkO8RxFXYPbkhlErMGV5G/6QfWtDwjibYi0+HJfMozWjMGRuu/UbVg8FbJV21Bt3ZUz8FwAb90oPnTzhmJKOGlQ2+YaEEeVO2NKmVL9+4C9uXAdGyw7e8nOOuh5SPWkS8TvLp2tz/Ox/U1vvaSyrZcSoGplogFXWCQQNwf1rD8XwmV2gHJMqf3Whl+hFTbohV4c4bjN5XBzsQpBMkGR1Go6jSq/FMVct3GWVIB5SbdsyDqp1XqCD61Gra6bVZ4gc1u041Im2fCNUP+UkfyVKkx1/IjwmNuyHVE01nsrQ28corniF823IFu1kMMv4a+62q6jw09KnwUMDOra9Znap8Va7Swqk5TbaDIB5GJKnToGkfzimUmXdT32V9oxaxVpmt28hYK5Af3WIB+KDG/pRxl0t4i7bayspcZTD3BsTtLGkV7D5GAkEzuDWp9srId7d9f8AeW7ef+LIIPqB81NOm6FkkmQWcRbe3/hmbcEQ5nKTrup91j/zeFPOFYy3dUqUuZcp1DKQBuQAUGojOB3qe+sfgcZ2bgkSNiO9Tow+RNaTgl82L6jSAZnXVYzA9wkZTVsZFMofC3h8Tbslgc/aLIghGB5h4iQQfUGrmHxS23XK7ZGTMAyggjYqSG8x5iofbXBLKG1JIjN/Cwm2fKJWf3RSzBvnQoffUFk8fzr8hm/lPfVqZTOA9xGVCVzjI/MCQ2kmQdBGhkfOpMK5B95ZXQ69BsdY1B+lUcDf7ayUb/EUSviBuPlr/wC6LF7TN1TQ+K7Cf+n1FaMbOVmxWi9xTDGM4Aht41Ab06HcVlOLcMkE1scLdWCp1QjfrlOx81P691LMXgTJU+8PqOh8q6mCaa6yOS28E7R8p4rgYJpJcSvoXHuFxOlYvF4aDWHmcVwfZeHruDylkgigFoqYWqK5nU6vc+sPhybABuWmBuGDnAHuARqNaXYThvOYOHzg9byHrpy6V1gsKTY57hUi8zSP4Fny0qcJZw47QsXadCfHuiscqMLi0x5geAt7z3UU7FA1qCP8327q1nDeP2LOGNtTbF5UYKDctc0AkGQ2g09K+PcQ4210mTA3A/of0rrhn+KDJ1FwHrJa24/vyqFVit1tH0C/xNmIAyiRr+JY0P7sPt86XXbV8EhGtmdBz25kDmnWkgtr2aXEOmzqZMyD7v5DIM9D8q7xdtgVJ1HTX79dh9fGktGDd+lqzwe6b9tnymHUmHQ6SCfi7prv2a4bfTGLbdVNok2mzMkFGlXB13jUUutWzlmAYGmmvlPSrXFrE37mw5yY68xkbedNaodTp7OsfwK/gsSbKgX7W6sp1AJMAgncVYsYtu1SUPvCdOmzTr3E1msdgYaYkHviR30txnC8wBHiAY19aE0aGoTd+GixvDL2crkeVJGinvjbuMUwPArzWiDbcaGBkfu06VnsUht4hngZGAaTlmbihzpuDrofOmGCxUgNMz3zIga/Mjah0mLKNKx1w/hrLKdnck2mBlG1ZYdQPVY9aoNw+8uvZXRP7jx9qiXi7WGs3GHL2gI22OuoHgfpTHGYlgzA6hWK+GhgfSjVCXWzrBJdcNZe3cC3IKkq/LcHunbSdj51QxuAu9mhyOCA1thlf4DKzp+VgP5aoXXYNKsw10GY6U+4qGuYc31ZuZVZoJ0uWzlueUq+b0plTHuhRa4YW+B123VoM92lVUwTntLYVxnBIBB0ZJYR5gMP5qMFjXkDO3X4m/rXb8YZWDh35SCOZtSDp10oTVlquytgbTB+ZWAE6hT/AGKbW3bPliFdSpYjQTsT5MFb0qC9jbqm4FuNlmV5mkhtV1n8pFV73GbmUL2jyY2d9J9abSZoTsU30y8rJDg6kd4MHWtJfOfD4YH47b2vJ7Vxmt/9YXyY0g4vxS6WVxduQ66w7e8vK/XvE/zCtBwjid18Gha5cPZ4mDztqHSROvQqasVJiSTasUcN4Y1wydBrv4VpcdYX9nkaG2Ap2llO3108iK8x3tGyjOtxsrLmHMYBJII305gdO6obHtLdJUl2VCCGJOY68sxOkGD6Uy9Il4WsRjow+HL86Xbb27mnu5bmjKepAyn0FKUJt3N4dH+2oPl+la3gftU74V8O1tWv2JbmLHOFJz7EHMBr4gVBb9pLVxVZ7bqQcjdndYdJTRpmRI/lq+JlnLehZY/x0a3oDzLHw6ww8gZHlHfU94hLmYDlaQR9HX+nmprSYPFWLrlUu3EaM4VgCBAhgCDrpBjwFdYnhDtmFu8rSJUZoOYbiD3j6gVdF7MWR/uoT4IFTlmfiQ/mHUeo6d4jrTDE2syBl+EfNP6qf71qTCcOxGWGzKy6qehnpI8R9amt3X8ddY8tHX7/AErZGX1HI5UE/TO8W4apTNXzjjmEgnSvq1+zlZk3B1Q+B/uKwvtPhN9K6mN/qYpQf40V/wCl5pY8vSRiOzoq12R7q8ri/pHse40xN0/s+51vN1/dUfoK4zF4LanSiiuNMeXh66AMPX9KZ8EYi9bHTOPsaKKReopl4X/ZwyLs/wDDn1EQaacKsKZkTLQfKKKKrZhzess4kcreA/Sf1NLeKf45/ht//kh+9eUVK8FxFXG+6T1B/pUNi2M3qw3PdO1eUVBoX8S/xDDqRYJG9tAfGMwH0UfKvbVhQogAc333ooppekXo44mubDQdQjQnhzn6a004uozDxS2T4kosmvKKPgf7f+WKMSIHrWl9mxmw2JVtVCyB4lXUn5aV7RUw9B+GOyAf34Uruj7/AK0UUI1YzQWkBtIxEns4nwDOo+gA9Kzbucxoop36WY/WcuJsa9L2n8ya/PKvyrQcFaOH4qP+JYHzzg/MUUU48vCniT/s1vwuNHqik/avLw0A6f8AqvaKsRW/DQ8GcjG2CN27KfHMArT5iu7dsLexCgQoW4QO7K4yx5UUVpRifpJ7Ose2B6jb/MKf4nSY0ysY8IOlFFX4/TByf5E/D8U64gqrMFzkRJiJ7q0+DQOJYAnQzAB27xRRRydJNFeHeVRfm9fPDOcdtAEQNrhA8tdPoKznFsMpGooorqcRuonCnrNozpwKfl+9FFFdjqvwdTvL8n//2Q=="/>
          <p:cNvSpPr>
            <a:spLocks noChangeAspect="1" noChangeArrowheads="1"/>
          </p:cNvSpPr>
          <p:nvPr/>
        </p:nvSpPr>
        <p:spPr bwMode="auto">
          <a:xfrm>
            <a:off x="0" y="-900113"/>
            <a:ext cx="2457450" cy="1857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8548" name="Picture 4" descr="http://xc0re.files.wordpress.com/2012/04/vlgui1.jpg"/>
          <p:cNvPicPr>
            <a:picLocks noChangeAspect="1" noChangeArrowheads="1"/>
          </p:cNvPicPr>
          <p:nvPr/>
        </p:nvPicPr>
        <p:blipFill>
          <a:blip r:embed="rId4" cstate="print"/>
          <a:srcRect/>
          <a:stretch>
            <a:fillRect/>
          </a:stretch>
        </p:blipFill>
        <p:spPr bwMode="auto">
          <a:xfrm>
            <a:off x="0" y="3934052"/>
            <a:ext cx="3863474" cy="292394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9715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l"/>
            <a:endParaRPr lang="en-US"/>
          </a:p>
        </p:txBody>
      </p:sp>
      <p:sp>
        <p:nvSpPr>
          <p:cNvPr id="8195" name="Rectangle 3"/>
          <p:cNvSpPr>
            <a:spLocks noChangeArrowheads="1"/>
          </p:cNvSpPr>
          <p:nvPr/>
        </p:nvSpPr>
        <p:spPr bwMode="auto">
          <a:xfrm>
            <a:off x="0" y="0"/>
            <a:ext cx="9144000" cy="1143000"/>
          </a:xfrm>
          <a:prstGeom prst="rect">
            <a:avLst/>
          </a:prstGeom>
          <a:noFill/>
          <a:ln w="9525">
            <a:noFill/>
            <a:miter lim="800000"/>
            <a:headEnd/>
            <a:tailEnd/>
          </a:ln>
        </p:spPr>
        <p:txBody>
          <a:bodyPr anchor="ctr"/>
          <a:lstStyle/>
          <a:p>
            <a:r>
              <a:rPr lang="en-GB" sz="2400" b="0" dirty="0" smtClean="0">
                <a:solidFill>
                  <a:schemeClr val="tx1"/>
                </a:solidFill>
              </a:rPr>
              <a:t>II. The complex nature of digital communication networks</a:t>
            </a:r>
          </a:p>
        </p:txBody>
      </p:sp>
      <p:sp>
        <p:nvSpPr>
          <p:cNvPr id="5" name="Content Placeholder 2"/>
          <p:cNvSpPr>
            <a:spLocks noGrp="1"/>
          </p:cNvSpPr>
          <p:nvPr>
            <p:ph idx="1"/>
          </p:nvPr>
        </p:nvSpPr>
        <p:spPr>
          <a:xfrm>
            <a:off x="457200" y="1492656"/>
            <a:ext cx="8229600" cy="4325112"/>
          </a:xfrm>
        </p:spPr>
        <p:txBody>
          <a:bodyPr>
            <a:normAutofit/>
          </a:bodyPr>
          <a:lstStyle/>
          <a:p>
            <a:r>
              <a:rPr lang="en-US" sz="2000" dirty="0" smtClean="0">
                <a:latin typeface="Verdana" pitchFamily="34" charset="0"/>
                <a:ea typeface="Verdana" pitchFamily="34" charset="0"/>
                <a:cs typeface="Verdana" pitchFamily="34" charset="0"/>
              </a:rPr>
              <a:t>A new analytical departure based on the </a:t>
            </a:r>
            <a:r>
              <a:rPr lang="en-US" sz="2000" i="1" dirty="0" smtClean="0">
                <a:latin typeface="Verdana" pitchFamily="34" charset="0"/>
                <a:ea typeface="Verdana" pitchFamily="34" charset="0"/>
                <a:cs typeface="Verdana" pitchFamily="34" charset="0"/>
              </a:rPr>
              <a:t>new science of networks </a:t>
            </a:r>
            <a:r>
              <a:rPr lang="en-US" sz="2000" dirty="0" smtClean="0">
                <a:latin typeface="Verdana" pitchFamily="34" charset="0"/>
                <a:ea typeface="Verdana" pitchFamily="34" charset="0"/>
                <a:cs typeface="Verdana" pitchFamily="34" charset="0"/>
              </a:rPr>
              <a:t>(</a:t>
            </a:r>
            <a:r>
              <a:rPr lang="en-GB" altLang="zh-CN" sz="2000" dirty="0" err="1" smtClean="0">
                <a:latin typeface="Verdana" pitchFamily="34" charset="0"/>
                <a:ea typeface="Verdana" pitchFamily="34" charset="0"/>
                <a:cs typeface="Verdana" pitchFamily="34" charset="0"/>
              </a:rPr>
              <a:t>Barabási</a:t>
            </a:r>
            <a:r>
              <a:rPr lang="en-GB" altLang="zh-CN" sz="2000" dirty="0" smtClean="0">
                <a:latin typeface="Verdana" pitchFamily="34" charset="0"/>
                <a:ea typeface="Verdana" pitchFamily="34" charset="0"/>
                <a:cs typeface="Verdana" pitchFamily="34" charset="0"/>
              </a:rPr>
              <a:t>,</a:t>
            </a:r>
            <a:r>
              <a:rPr lang="en-US" sz="2000" dirty="0" smtClean="0">
                <a:latin typeface="Verdana" pitchFamily="34" charset="0"/>
                <a:ea typeface="Verdana" pitchFamily="34" charset="0"/>
                <a:cs typeface="Verdana" pitchFamily="34" charset="0"/>
              </a:rPr>
              <a:t> 2002; Buchanan, 2002; Watts 2003, 2004), with a focus on large-scale real world networks and their universal, structural and statistical properties leading to a better understanding of the underlying mechanisms governing the emergence of these properties (Newman, 2003)</a:t>
            </a:r>
            <a:endParaRPr lang="en-US" sz="2000" dirty="0">
              <a:latin typeface="Verdana" pitchFamily="34" charset="0"/>
              <a:ea typeface="Verdana" pitchFamily="34" charset="0"/>
              <a:cs typeface="Verdana" pitchFamily="34" charset="0"/>
            </a:endParaRPr>
          </a:p>
        </p:txBody>
      </p:sp>
      <p:pic>
        <p:nvPicPr>
          <p:cNvPr id="6" name="Picture 5" descr="CAT_5E"/>
          <p:cNvPicPr>
            <a:picLocks noChangeAspect="1" noChangeArrowheads="1"/>
          </p:cNvPicPr>
          <p:nvPr/>
        </p:nvPicPr>
        <p:blipFill>
          <a:blip r:embed="rId3" cstate="print"/>
          <a:srcRect/>
          <a:stretch>
            <a:fillRect/>
          </a:stretch>
        </p:blipFill>
        <p:spPr bwMode="auto">
          <a:xfrm rot="5400000">
            <a:off x="7372350" y="5086352"/>
            <a:ext cx="2024741" cy="1518556"/>
          </a:xfrm>
          <a:prstGeom prst="rect">
            <a:avLst/>
          </a:prstGeom>
          <a:noFill/>
        </p:spPr>
      </p:pic>
      <p:pic>
        <p:nvPicPr>
          <p:cNvPr id="106498" name="Picture 2" descr="http://us.123rf.com/400wm/400/400/Baloncici/Baloncici0706/Baloncici070600001/969938-blue-cyber-techno-achtergrond-met-speciale-effecten.jpg"/>
          <p:cNvPicPr>
            <a:picLocks noChangeAspect="1" noChangeArrowheads="1"/>
          </p:cNvPicPr>
          <p:nvPr/>
        </p:nvPicPr>
        <p:blipFill>
          <a:blip r:embed="rId4" cstate="print"/>
          <a:srcRect/>
          <a:stretch>
            <a:fillRect/>
          </a:stretch>
        </p:blipFill>
        <p:spPr bwMode="auto">
          <a:xfrm>
            <a:off x="910318" y="4409546"/>
            <a:ext cx="3211740" cy="1947712"/>
          </a:xfrm>
          <a:prstGeom prst="rect">
            <a:avLst/>
          </a:prstGeom>
          <a:ln>
            <a:noFill/>
          </a:ln>
          <a:effectLst>
            <a:outerShdw blurRad="292100" dist="139700" dir="2700000" algn="tl" rotWithShape="0">
              <a:srgbClr val="333333">
                <a:alpha val="65000"/>
              </a:srgbClr>
            </a:outerShdw>
          </a:effectLst>
        </p:spPr>
      </p:pic>
      <p:pic>
        <p:nvPicPr>
          <p:cNvPr id="106500" name="Picture 4" descr="http://dsc.discovery.com/news/2009/02/24/gallery/cyber-warrior-324x205.jpg"/>
          <p:cNvPicPr>
            <a:picLocks noChangeAspect="1" noChangeArrowheads="1"/>
          </p:cNvPicPr>
          <p:nvPr/>
        </p:nvPicPr>
        <p:blipFill>
          <a:blip r:embed="rId5" cstate="print"/>
          <a:srcRect/>
          <a:stretch>
            <a:fillRect/>
          </a:stretch>
        </p:blipFill>
        <p:spPr bwMode="auto">
          <a:xfrm>
            <a:off x="4393747" y="4433661"/>
            <a:ext cx="3086100" cy="19526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AT_5E"/>
          <p:cNvPicPr>
            <a:picLocks noChangeAspect="1" noChangeArrowheads="1"/>
          </p:cNvPicPr>
          <p:nvPr/>
        </p:nvPicPr>
        <p:blipFill>
          <a:blip r:embed="rId3" cstate="print"/>
          <a:srcRect/>
          <a:stretch>
            <a:fillRect/>
          </a:stretch>
        </p:blipFill>
        <p:spPr bwMode="auto">
          <a:xfrm rot="5400000">
            <a:off x="7715250" y="5429253"/>
            <a:ext cx="1632855" cy="1224641"/>
          </a:xfrm>
          <a:prstGeom prst="rect">
            <a:avLst/>
          </a:prstGeom>
          <a:noFill/>
        </p:spPr>
      </p:pic>
      <p:sp>
        <p:nvSpPr>
          <p:cNvPr id="8194" name="Rectangle 2"/>
          <p:cNvSpPr>
            <a:spLocks noChangeArrowheads="1"/>
          </p:cNvSpPr>
          <p:nvPr/>
        </p:nvSpPr>
        <p:spPr bwMode="auto">
          <a:xfrm>
            <a:off x="0" y="0"/>
            <a:ext cx="9144000" cy="9715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l"/>
            <a:endParaRPr lang="en-US"/>
          </a:p>
        </p:txBody>
      </p:sp>
      <p:sp>
        <p:nvSpPr>
          <p:cNvPr id="8195" name="Rectangle 3"/>
          <p:cNvSpPr>
            <a:spLocks noChangeArrowheads="1"/>
          </p:cNvSpPr>
          <p:nvPr/>
        </p:nvSpPr>
        <p:spPr bwMode="auto">
          <a:xfrm>
            <a:off x="0" y="0"/>
            <a:ext cx="9144000" cy="1143000"/>
          </a:xfrm>
          <a:prstGeom prst="rect">
            <a:avLst/>
          </a:prstGeom>
          <a:noFill/>
          <a:ln w="9525">
            <a:noFill/>
            <a:miter lim="800000"/>
            <a:headEnd/>
            <a:tailEnd/>
          </a:ln>
        </p:spPr>
        <p:txBody>
          <a:bodyPr anchor="ctr"/>
          <a:lstStyle/>
          <a:p>
            <a:r>
              <a:rPr lang="en-GB" sz="2400" b="0" dirty="0" smtClean="0">
                <a:solidFill>
                  <a:schemeClr val="tx1"/>
                </a:solidFill>
              </a:rPr>
              <a:t>II. The complex nature of digital communication networks</a:t>
            </a:r>
          </a:p>
        </p:txBody>
      </p:sp>
      <p:sp>
        <p:nvSpPr>
          <p:cNvPr id="7" name="Content Placeholder 2"/>
          <p:cNvSpPr>
            <a:spLocks noGrp="1"/>
          </p:cNvSpPr>
          <p:nvPr>
            <p:ph idx="1"/>
          </p:nvPr>
        </p:nvSpPr>
        <p:spPr>
          <a:xfrm>
            <a:off x="457200" y="1248229"/>
            <a:ext cx="8229600" cy="4427645"/>
          </a:xfrm>
        </p:spPr>
        <p:txBody>
          <a:bodyPr>
            <a:normAutofit/>
          </a:bodyPr>
          <a:lstStyle/>
          <a:p>
            <a:r>
              <a:rPr lang="en-GB" sz="2000" dirty="0" smtClean="0">
                <a:latin typeface="Verdana" pitchFamily="34" charset="0"/>
                <a:ea typeface="Verdana" pitchFamily="34" charset="0"/>
                <a:cs typeface="Verdana" pitchFamily="34" charset="0"/>
              </a:rPr>
              <a:t>Transportation science and spatial economics have traditionally an interest in networks and interregional systems </a:t>
            </a:r>
            <a:r>
              <a:rPr lang="en-GB" altLang="zh-CN" sz="2000" dirty="0" smtClean="0">
                <a:latin typeface="Verdana" pitchFamily="34" charset="0"/>
                <a:ea typeface="Verdana" pitchFamily="34" charset="0"/>
                <a:cs typeface="Verdana" pitchFamily="34" charset="0"/>
              </a:rPr>
              <a:t>(Cornell University, 2011)</a:t>
            </a:r>
            <a:r>
              <a:rPr lang="en-GB" sz="2000" dirty="0" smtClean="0">
                <a:latin typeface="Verdana" pitchFamily="34" charset="0"/>
                <a:ea typeface="Verdana" pitchFamily="34" charset="0"/>
                <a:cs typeface="Verdana" pitchFamily="34" charset="0"/>
              </a:rPr>
              <a:t>.  </a:t>
            </a:r>
          </a:p>
          <a:p>
            <a:r>
              <a:rPr lang="en-GB" sz="2000" dirty="0" smtClean="0">
                <a:latin typeface="Verdana" pitchFamily="34" charset="0"/>
                <a:ea typeface="Verdana" pitchFamily="34" charset="0"/>
                <a:cs typeface="Verdana" pitchFamily="34" charset="0"/>
              </a:rPr>
              <a:t>Reggiani (2009) explores in detail the joint between spatial economics and network analysis:</a:t>
            </a:r>
          </a:p>
          <a:p>
            <a:endParaRPr lang="en-GB" sz="2000" dirty="0" smtClean="0">
              <a:latin typeface="Verdana" pitchFamily="34" charset="0"/>
              <a:ea typeface="Verdana" pitchFamily="34" charset="0"/>
              <a:cs typeface="Verdana" pitchFamily="34" charset="0"/>
            </a:endParaRPr>
          </a:p>
          <a:p>
            <a:endParaRPr lang="en-GB" sz="2000" dirty="0" smtClean="0">
              <a:latin typeface="Verdana" pitchFamily="34" charset="0"/>
              <a:ea typeface="Verdana" pitchFamily="34" charset="0"/>
              <a:cs typeface="Verdana" pitchFamily="34" charset="0"/>
            </a:endParaRPr>
          </a:p>
        </p:txBody>
      </p:sp>
      <p:pic>
        <p:nvPicPr>
          <p:cNvPr id="8" name="Picture 3"/>
          <p:cNvPicPr>
            <a:picLocks noChangeAspect="1" noChangeArrowheads="1"/>
          </p:cNvPicPr>
          <p:nvPr/>
        </p:nvPicPr>
        <p:blipFill>
          <a:blip r:embed="rId4" cstate="print"/>
          <a:srcRect/>
          <a:stretch>
            <a:fillRect/>
          </a:stretch>
        </p:blipFill>
        <p:spPr bwMode="auto">
          <a:xfrm>
            <a:off x="711200" y="3089880"/>
            <a:ext cx="7400200" cy="1888520"/>
          </a:xfrm>
          <a:prstGeom prst="rect">
            <a:avLst/>
          </a:prstGeom>
          <a:noFill/>
          <a:ln w="9525">
            <a:noFill/>
            <a:miter lim="800000"/>
            <a:headEnd/>
            <a:tailEnd/>
          </a:ln>
        </p:spPr>
      </p:pic>
      <p:pic>
        <p:nvPicPr>
          <p:cNvPr id="9" name="Picture 4"/>
          <p:cNvPicPr>
            <a:picLocks noChangeAspect="1" noChangeArrowheads="1"/>
          </p:cNvPicPr>
          <p:nvPr/>
        </p:nvPicPr>
        <p:blipFill>
          <a:blip r:embed="rId5" cstate="print"/>
          <a:srcRect/>
          <a:stretch>
            <a:fillRect/>
          </a:stretch>
        </p:blipFill>
        <p:spPr bwMode="auto">
          <a:xfrm>
            <a:off x="711200" y="4876448"/>
            <a:ext cx="7407320" cy="1742066"/>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T_5E"/>
          <p:cNvPicPr>
            <a:picLocks noChangeAspect="1" noChangeArrowheads="1"/>
          </p:cNvPicPr>
          <p:nvPr/>
        </p:nvPicPr>
        <p:blipFill>
          <a:blip r:embed="rId3" cstate="print"/>
          <a:srcRect/>
          <a:stretch>
            <a:fillRect/>
          </a:stretch>
        </p:blipFill>
        <p:spPr bwMode="auto">
          <a:xfrm rot="5400000">
            <a:off x="7372350" y="5086352"/>
            <a:ext cx="2024741" cy="1518556"/>
          </a:xfrm>
          <a:prstGeom prst="rect">
            <a:avLst/>
          </a:prstGeom>
          <a:noFill/>
        </p:spPr>
      </p:pic>
      <p:sp>
        <p:nvSpPr>
          <p:cNvPr id="8194" name="Rectangle 2"/>
          <p:cNvSpPr>
            <a:spLocks noChangeArrowheads="1"/>
          </p:cNvSpPr>
          <p:nvPr/>
        </p:nvSpPr>
        <p:spPr bwMode="auto">
          <a:xfrm>
            <a:off x="0" y="0"/>
            <a:ext cx="9144000" cy="9715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l"/>
            <a:endParaRPr lang="en-US"/>
          </a:p>
        </p:txBody>
      </p:sp>
      <p:sp>
        <p:nvSpPr>
          <p:cNvPr id="8195" name="Rectangle 3"/>
          <p:cNvSpPr>
            <a:spLocks noChangeArrowheads="1"/>
          </p:cNvSpPr>
          <p:nvPr/>
        </p:nvSpPr>
        <p:spPr bwMode="auto">
          <a:xfrm>
            <a:off x="0" y="0"/>
            <a:ext cx="9144000" cy="1143000"/>
          </a:xfrm>
          <a:prstGeom prst="rect">
            <a:avLst/>
          </a:prstGeom>
          <a:noFill/>
          <a:ln w="9525">
            <a:noFill/>
            <a:miter lim="800000"/>
            <a:headEnd/>
            <a:tailEnd/>
          </a:ln>
        </p:spPr>
        <p:txBody>
          <a:bodyPr anchor="ctr"/>
          <a:lstStyle/>
          <a:p>
            <a:r>
              <a:rPr lang="en-GB" sz="2400" b="0" dirty="0" smtClean="0">
                <a:solidFill>
                  <a:schemeClr val="tx1"/>
                </a:solidFill>
              </a:rPr>
              <a:t>II. The complex nature of digital communication networks</a:t>
            </a:r>
          </a:p>
        </p:txBody>
      </p:sp>
      <p:sp>
        <p:nvSpPr>
          <p:cNvPr id="12" name="Content Placeholder 2"/>
          <p:cNvSpPr>
            <a:spLocks noGrp="1"/>
          </p:cNvSpPr>
          <p:nvPr>
            <p:ph idx="1"/>
          </p:nvPr>
        </p:nvSpPr>
        <p:spPr>
          <a:xfrm>
            <a:off x="457200" y="1461124"/>
            <a:ext cx="8229600" cy="4325112"/>
          </a:xfrm>
        </p:spPr>
        <p:txBody>
          <a:bodyPr>
            <a:normAutofit fontScale="70000" lnSpcReduction="20000"/>
          </a:bodyPr>
          <a:lstStyle/>
          <a:p>
            <a:pPr>
              <a:buNone/>
            </a:pPr>
            <a:r>
              <a:rPr lang="en-US" dirty="0" smtClean="0">
                <a:latin typeface="Verdana" pitchFamily="34" charset="0"/>
                <a:ea typeface="Verdana" pitchFamily="34" charset="0"/>
                <a:cs typeface="Verdana" pitchFamily="34" charset="0"/>
              </a:rPr>
              <a:t>Two main streams of complex network analysis:</a:t>
            </a:r>
          </a:p>
          <a:p>
            <a:pPr>
              <a:buNone/>
            </a:pPr>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A more </a:t>
            </a:r>
            <a:r>
              <a:rPr lang="en-US" b="1" dirty="0" smtClean="0">
                <a:latin typeface="Verdana" pitchFamily="34" charset="0"/>
                <a:ea typeface="Verdana" pitchFamily="34" charset="0"/>
                <a:cs typeface="Verdana" pitchFamily="34" charset="0"/>
              </a:rPr>
              <a:t>descriptive</a:t>
            </a:r>
            <a:r>
              <a:rPr lang="en-US" dirty="0" smtClean="0">
                <a:latin typeface="Verdana" pitchFamily="34" charset="0"/>
                <a:ea typeface="Verdana" pitchFamily="34" charset="0"/>
                <a:cs typeface="Verdana" pitchFamily="34" charset="0"/>
              </a:rPr>
              <a:t> one, which focuses on various network measures and compares real networks with theoretical models such as </a:t>
            </a:r>
            <a:r>
              <a:rPr lang="en-US" i="1" dirty="0" smtClean="0">
                <a:latin typeface="Verdana" pitchFamily="34" charset="0"/>
                <a:ea typeface="Verdana" pitchFamily="34" charset="0"/>
                <a:cs typeface="Verdana" pitchFamily="34" charset="0"/>
              </a:rPr>
              <a:t>scale-free </a:t>
            </a:r>
            <a:r>
              <a:rPr lang="en-US" dirty="0" smtClean="0">
                <a:latin typeface="Verdana" pitchFamily="34" charset="0"/>
                <a:ea typeface="Verdana" pitchFamily="34" charset="0"/>
                <a:cs typeface="Verdana" pitchFamily="34" charset="0"/>
              </a:rPr>
              <a:t>networks, mostly using the (cumulative) degree distribution (e.g. Gorman and </a:t>
            </a:r>
            <a:r>
              <a:rPr lang="en-US" dirty="0" err="1" smtClean="0">
                <a:latin typeface="Verdana" pitchFamily="34" charset="0"/>
                <a:ea typeface="Verdana" pitchFamily="34" charset="0"/>
                <a:cs typeface="Verdana" pitchFamily="34" charset="0"/>
              </a:rPr>
              <a:t>Kulkarni</a:t>
            </a:r>
            <a:r>
              <a:rPr lang="en-US" dirty="0" smtClean="0">
                <a:latin typeface="Verdana" pitchFamily="34" charset="0"/>
                <a:ea typeface="Verdana" pitchFamily="34" charset="0"/>
                <a:cs typeface="Verdana" pitchFamily="34" charset="0"/>
              </a:rPr>
              <a:t> 2004; </a:t>
            </a:r>
            <a:r>
              <a:rPr lang="en-US" dirty="0" err="1" smtClean="0">
                <a:latin typeface="Verdana" pitchFamily="34" charset="0"/>
                <a:ea typeface="Verdana" pitchFamily="34" charset="0"/>
                <a:cs typeface="Verdana" pitchFamily="34" charset="0"/>
              </a:rPr>
              <a:t>Schintler</a:t>
            </a:r>
            <a:r>
              <a:rPr lang="en-US" dirty="0" smtClean="0">
                <a:latin typeface="Verdana" pitchFamily="34" charset="0"/>
                <a:ea typeface="Verdana" pitchFamily="34" charset="0"/>
                <a:cs typeface="Verdana" pitchFamily="34" charset="0"/>
              </a:rPr>
              <a:t> et al 2004; </a:t>
            </a:r>
            <a:r>
              <a:rPr lang="en-US" dirty="0" err="1" smtClean="0">
                <a:latin typeface="Verdana" pitchFamily="34" charset="0"/>
                <a:ea typeface="Verdana" pitchFamily="34" charset="0"/>
                <a:cs typeface="Verdana" pitchFamily="34" charset="0"/>
              </a:rPr>
              <a:t>Regianni</a:t>
            </a:r>
            <a:r>
              <a:rPr lang="en-US" dirty="0" smtClean="0">
                <a:latin typeface="Verdana" pitchFamily="34" charset="0"/>
                <a:ea typeface="Verdana" pitchFamily="34" charset="0"/>
                <a:cs typeface="Verdana" pitchFamily="34" charset="0"/>
              </a:rPr>
              <a:t> et al 2010; Tranos 2011) </a:t>
            </a:r>
          </a:p>
          <a:p>
            <a:pPr>
              <a:buNone/>
            </a:pPr>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A </a:t>
            </a:r>
            <a:r>
              <a:rPr lang="en-US" b="1" dirty="0" smtClean="0">
                <a:latin typeface="Verdana" pitchFamily="34" charset="0"/>
                <a:ea typeface="Verdana" pitchFamily="34" charset="0"/>
                <a:cs typeface="Verdana" pitchFamily="34" charset="0"/>
              </a:rPr>
              <a:t>hard modeling </a:t>
            </a:r>
            <a:r>
              <a:rPr lang="en-US" dirty="0" smtClean="0">
                <a:latin typeface="Verdana" pitchFamily="34" charset="0"/>
                <a:ea typeface="Verdana" pitchFamily="34" charset="0"/>
                <a:cs typeface="Verdana" pitchFamily="34" charset="0"/>
              </a:rPr>
              <a:t>one, which is based on modeling exercises in order to simulate the evolution of empirical networks, based on </a:t>
            </a:r>
            <a:r>
              <a:rPr lang="en-US" i="1" dirty="0" smtClean="0">
                <a:latin typeface="Verdana" pitchFamily="34" charset="0"/>
                <a:ea typeface="Verdana" pitchFamily="34" charset="0"/>
                <a:cs typeface="Verdana" pitchFamily="34" charset="0"/>
              </a:rPr>
              <a:t>stochastic</a:t>
            </a:r>
            <a:r>
              <a:rPr lang="en-US" dirty="0" smtClean="0">
                <a:latin typeface="Verdana" pitchFamily="34" charset="0"/>
                <a:ea typeface="Verdana" pitchFamily="34" charset="0"/>
                <a:cs typeface="Verdana" pitchFamily="34" charset="0"/>
              </a:rPr>
              <a:t> approaches and </a:t>
            </a:r>
            <a:r>
              <a:rPr lang="en-US" i="1" dirty="0" smtClean="0">
                <a:latin typeface="Verdana" pitchFamily="34" charset="0"/>
                <a:ea typeface="Verdana" pitchFamily="34" charset="0"/>
                <a:cs typeface="Verdana" pitchFamily="34" charset="0"/>
              </a:rPr>
              <a:t>statistical physics</a:t>
            </a:r>
            <a:r>
              <a:rPr lang="en-US" dirty="0" smtClean="0">
                <a:latin typeface="Verdana" pitchFamily="34" charset="0"/>
                <a:ea typeface="Verdana" pitchFamily="34" charset="0"/>
                <a:cs typeface="Verdana" pitchFamily="34" charset="0"/>
              </a:rPr>
              <a:t> (e.g. </a:t>
            </a:r>
            <a:r>
              <a:rPr lang="en-GB" altLang="zh-CN" dirty="0" err="1" smtClean="0">
                <a:latin typeface="Verdana" pitchFamily="34" charset="0"/>
                <a:ea typeface="Verdana" pitchFamily="34" charset="0"/>
                <a:cs typeface="Verdana" pitchFamily="34" charset="0"/>
              </a:rPr>
              <a:t>Barabási</a:t>
            </a:r>
            <a:r>
              <a:rPr lang="en-GB" altLang="zh-CN" dirty="0" smtClean="0">
                <a:latin typeface="Verdana" pitchFamily="34" charset="0"/>
                <a:ea typeface="Verdana" pitchFamily="34" charset="0"/>
                <a:cs typeface="Verdana" pitchFamily="34" charset="0"/>
              </a:rPr>
              <a:t> and Albert 1999; Albert and </a:t>
            </a:r>
            <a:r>
              <a:rPr lang="en-GB" altLang="zh-CN" dirty="0" err="1" smtClean="0">
                <a:latin typeface="Verdana" pitchFamily="34" charset="0"/>
                <a:ea typeface="Verdana" pitchFamily="34" charset="0"/>
                <a:cs typeface="Verdana" pitchFamily="34" charset="0"/>
              </a:rPr>
              <a:t>Barabási</a:t>
            </a:r>
            <a:r>
              <a:rPr lang="en-GB" altLang="zh-CN" dirty="0" smtClean="0">
                <a:latin typeface="Verdana" pitchFamily="34" charset="0"/>
                <a:ea typeface="Verdana" pitchFamily="34" charset="0"/>
                <a:cs typeface="Verdana" pitchFamily="34" charset="0"/>
              </a:rPr>
              <a:t> 2002)</a:t>
            </a:r>
            <a:endParaRPr lang="en-US" dirty="0">
              <a:latin typeface="Verdana" pitchFamily="34" charset="0"/>
              <a:ea typeface="Verdana" pitchFamily="34" charset="0"/>
              <a:cs typeface="Verdana" pitchFamily="34" charset="0"/>
            </a:endParaRPr>
          </a:p>
        </p:txBody>
      </p:sp>
    </p:spTree>
  </p:cSld>
  <p:clrMapOvr>
    <a:masterClrMapping/>
  </p:clrMapOvr>
  <p:transition spd="slow">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T_5E"/>
          <p:cNvPicPr>
            <a:picLocks noChangeAspect="1" noChangeArrowheads="1"/>
          </p:cNvPicPr>
          <p:nvPr/>
        </p:nvPicPr>
        <p:blipFill>
          <a:blip r:embed="rId3" cstate="print"/>
          <a:srcRect/>
          <a:stretch>
            <a:fillRect/>
          </a:stretch>
        </p:blipFill>
        <p:spPr bwMode="auto">
          <a:xfrm rot="5400000">
            <a:off x="7372350" y="5086352"/>
            <a:ext cx="2024741" cy="1518556"/>
          </a:xfrm>
          <a:prstGeom prst="rect">
            <a:avLst/>
          </a:prstGeom>
          <a:noFill/>
        </p:spPr>
      </p:pic>
      <p:sp>
        <p:nvSpPr>
          <p:cNvPr id="8194" name="Rectangle 2"/>
          <p:cNvSpPr>
            <a:spLocks noChangeArrowheads="1"/>
          </p:cNvSpPr>
          <p:nvPr/>
        </p:nvSpPr>
        <p:spPr bwMode="auto">
          <a:xfrm>
            <a:off x="0" y="0"/>
            <a:ext cx="9144000" cy="9715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l"/>
            <a:endParaRPr lang="en-US"/>
          </a:p>
        </p:txBody>
      </p:sp>
      <p:sp>
        <p:nvSpPr>
          <p:cNvPr id="8195" name="Rectangle 3"/>
          <p:cNvSpPr>
            <a:spLocks noChangeArrowheads="1"/>
          </p:cNvSpPr>
          <p:nvPr/>
        </p:nvSpPr>
        <p:spPr bwMode="auto">
          <a:xfrm>
            <a:off x="0" y="0"/>
            <a:ext cx="9144000" cy="1143000"/>
          </a:xfrm>
          <a:prstGeom prst="rect">
            <a:avLst/>
          </a:prstGeom>
          <a:noFill/>
          <a:ln w="9525">
            <a:noFill/>
            <a:miter lim="800000"/>
            <a:headEnd/>
            <a:tailEnd/>
          </a:ln>
        </p:spPr>
        <p:txBody>
          <a:bodyPr anchor="ctr"/>
          <a:lstStyle/>
          <a:p>
            <a:pPr algn="l"/>
            <a:r>
              <a:rPr lang="en-GB" sz="2400" b="0" dirty="0" smtClean="0">
                <a:solidFill>
                  <a:schemeClr val="tx1"/>
                </a:solidFill>
              </a:rPr>
              <a:t>II. The complex nature of digital communication networks</a:t>
            </a:r>
          </a:p>
        </p:txBody>
      </p:sp>
      <p:sp>
        <p:nvSpPr>
          <p:cNvPr id="6" name="Content Placeholder 2"/>
          <p:cNvSpPr>
            <a:spLocks noGrp="1"/>
          </p:cNvSpPr>
          <p:nvPr>
            <p:ph idx="1"/>
          </p:nvPr>
        </p:nvSpPr>
        <p:spPr>
          <a:xfrm>
            <a:off x="457200" y="1476890"/>
            <a:ext cx="8229600" cy="4325112"/>
          </a:xfrm>
        </p:spPr>
        <p:txBody>
          <a:bodyPr>
            <a:normAutofit fontScale="77500" lnSpcReduction="20000"/>
          </a:bodyPr>
          <a:lstStyle/>
          <a:p>
            <a:r>
              <a:rPr lang="en-GB" dirty="0" smtClean="0"/>
              <a:t>Examples of such complex networks include: </a:t>
            </a:r>
            <a:r>
              <a:rPr lang="en-GB" i="1" dirty="0" smtClean="0"/>
              <a:t>transport </a:t>
            </a:r>
            <a:r>
              <a:rPr lang="en-GB" dirty="0" smtClean="0"/>
              <a:t>and </a:t>
            </a:r>
            <a:r>
              <a:rPr lang="en-GB" b="1" i="1" dirty="0" smtClean="0"/>
              <a:t>telecommunication</a:t>
            </a:r>
            <a:r>
              <a:rPr lang="en-GB" i="1" dirty="0" smtClean="0"/>
              <a:t> flows </a:t>
            </a:r>
            <a:r>
              <a:rPr lang="en-GB" dirty="0" smtClean="0"/>
              <a:t>and their underpinning </a:t>
            </a:r>
            <a:r>
              <a:rPr lang="en-GB" b="1" i="1" dirty="0" smtClean="0"/>
              <a:t>infrastructural </a:t>
            </a:r>
            <a:r>
              <a:rPr lang="en-GB" i="1" dirty="0" smtClean="0"/>
              <a:t>networks, trade, migration </a:t>
            </a:r>
            <a:r>
              <a:rPr lang="en-GB" dirty="0" smtClean="0"/>
              <a:t>etc.</a:t>
            </a:r>
          </a:p>
          <a:p>
            <a:endParaRPr lang="en-GB" dirty="0" smtClean="0"/>
          </a:p>
          <a:p>
            <a:r>
              <a:rPr lang="en-GB" b="1" i="1" dirty="0" smtClean="0"/>
              <a:t>Spatial Complex Networks</a:t>
            </a:r>
            <a:r>
              <a:rPr lang="en-GB" dirty="0" smtClean="0"/>
              <a:t>: physical, digital, virtual, economic, logical, social and other type of networks. These are “systems composed of a large amount of elementary components [i.e. links and nodes] that mutually interact through non-linear interactions, so that the overall behaviour is not a simple combination of the behaviour of the elementary components” (</a:t>
            </a:r>
            <a:r>
              <a:rPr lang="en-GB" dirty="0" err="1" smtClean="0"/>
              <a:t>Crucitti</a:t>
            </a:r>
            <a:r>
              <a:rPr lang="en-GB" dirty="0" smtClean="0"/>
              <a:t> et al 2003).</a:t>
            </a:r>
            <a:endParaRPr lang="en-US" dirty="0" smtClean="0"/>
          </a:p>
          <a:p>
            <a:endParaRPr lang="en-US" dirty="0" smtClean="0"/>
          </a:p>
        </p:txBody>
      </p:sp>
    </p:spTree>
  </p:cSld>
  <p:clrMapOvr>
    <a:masterClrMapping/>
  </p:clrMapOvr>
  <p:transition spd="slow">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T_5E"/>
          <p:cNvPicPr>
            <a:picLocks noChangeAspect="1" noChangeArrowheads="1"/>
          </p:cNvPicPr>
          <p:nvPr/>
        </p:nvPicPr>
        <p:blipFill>
          <a:blip r:embed="rId3" cstate="print"/>
          <a:srcRect/>
          <a:stretch>
            <a:fillRect/>
          </a:stretch>
        </p:blipFill>
        <p:spPr bwMode="auto">
          <a:xfrm rot="5400000">
            <a:off x="7372350" y="5086352"/>
            <a:ext cx="2024741" cy="1518556"/>
          </a:xfrm>
          <a:prstGeom prst="rect">
            <a:avLst/>
          </a:prstGeom>
          <a:noFill/>
        </p:spPr>
      </p:pic>
      <p:sp>
        <p:nvSpPr>
          <p:cNvPr id="8194" name="Rectangle 2"/>
          <p:cNvSpPr>
            <a:spLocks noChangeArrowheads="1"/>
          </p:cNvSpPr>
          <p:nvPr/>
        </p:nvSpPr>
        <p:spPr bwMode="auto">
          <a:xfrm>
            <a:off x="0" y="0"/>
            <a:ext cx="9144000" cy="9715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l"/>
            <a:endParaRPr lang="en-US"/>
          </a:p>
        </p:txBody>
      </p:sp>
      <p:sp>
        <p:nvSpPr>
          <p:cNvPr id="8195" name="Rectangle 3"/>
          <p:cNvSpPr>
            <a:spLocks noChangeArrowheads="1"/>
          </p:cNvSpPr>
          <p:nvPr/>
        </p:nvSpPr>
        <p:spPr bwMode="auto">
          <a:xfrm>
            <a:off x="0" y="0"/>
            <a:ext cx="9144000" cy="1143000"/>
          </a:xfrm>
          <a:prstGeom prst="rect">
            <a:avLst/>
          </a:prstGeom>
          <a:noFill/>
          <a:ln w="9525">
            <a:noFill/>
            <a:miter lim="800000"/>
            <a:headEnd/>
            <a:tailEnd/>
          </a:ln>
        </p:spPr>
        <p:txBody>
          <a:bodyPr anchor="ctr"/>
          <a:lstStyle/>
          <a:p>
            <a:r>
              <a:rPr lang="en-GB" sz="2400" b="0" dirty="0" smtClean="0">
                <a:solidFill>
                  <a:schemeClr val="tx1"/>
                </a:solidFill>
              </a:rPr>
              <a:t>II. The complex nature of digital communication networks</a:t>
            </a:r>
          </a:p>
        </p:txBody>
      </p:sp>
      <p:sp>
        <p:nvSpPr>
          <p:cNvPr id="7" name="Rectangle 4"/>
          <p:cNvSpPr>
            <a:spLocks noChangeArrowheads="1"/>
          </p:cNvSpPr>
          <p:nvPr/>
        </p:nvSpPr>
        <p:spPr bwMode="auto">
          <a:xfrm>
            <a:off x="457200" y="1406969"/>
            <a:ext cx="8229600" cy="2554287"/>
          </a:xfrm>
          <a:prstGeom prst="rect">
            <a:avLst/>
          </a:prstGeom>
          <a:noFill/>
          <a:ln w="9525">
            <a:noFill/>
            <a:miter lim="800000"/>
            <a:headEnd/>
            <a:tailEnd/>
          </a:ln>
          <a:effectLst/>
        </p:spPr>
        <p:txBody>
          <a:bodyPr/>
          <a:lstStyle/>
          <a:p>
            <a:pPr marL="342900" indent="-342900" algn="l">
              <a:spcBef>
                <a:spcPct val="20000"/>
              </a:spcBef>
            </a:pPr>
            <a:r>
              <a:rPr lang="en-GB" altLang="zh-CN" sz="2000" dirty="0" smtClean="0">
                <a:solidFill>
                  <a:schemeClr val="tx1"/>
                </a:solidFill>
                <a:ea typeface="宋体" pitchFamily="2" charset="-122"/>
                <a:sym typeface="Wingdings" pitchFamily="2" charset="2"/>
              </a:rPr>
              <a:t>Operational approach:</a:t>
            </a:r>
          </a:p>
          <a:p>
            <a:pPr marL="342900" indent="-342900" algn="l">
              <a:spcBef>
                <a:spcPct val="20000"/>
              </a:spcBef>
            </a:pPr>
            <a:r>
              <a:rPr lang="en-GB" altLang="zh-CN" sz="2000" b="0" dirty="0" smtClean="0">
                <a:solidFill>
                  <a:schemeClr val="tx1"/>
                </a:solidFill>
                <a:ea typeface="宋体" pitchFamily="2" charset="-122"/>
                <a:sym typeface="Wingdings" pitchFamily="2" charset="2"/>
              </a:rPr>
              <a:t>Structural analysis of an IP network: </a:t>
            </a:r>
          </a:p>
          <a:p>
            <a:pPr marL="342900" indent="-342900" algn="l">
              <a:spcBef>
                <a:spcPct val="20000"/>
              </a:spcBef>
              <a:buFontTx/>
              <a:buChar char="•"/>
            </a:pPr>
            <a:endParaRPr lang="en-GB" altLang="zh-CN" sz="2000" b="0" dirty="0" smtClean="0">
              <a:solidFill>
                <a:schemeClr val="tx1"/>
              </a:solidFill>
              <a:ea typeface="宋体" pitchFamily="2" charset="-122"/>
              <a:sym typeface="Wingdings" pitchFamily="2" charset="2"/>
            </a:endParaRPr>
          </a:p>
          <a:p>
            <a:pPr marL="342900" indent="-342900" algn="l">
              <a:spcBef>
                <a:spcPct val="20000"/>
              </a:spcBef>
              <a:buFont typeface="Arial" pitchFamily="34" charset="0"/>
              <a:buChar char="•"/>
            </a:pPr>
            <a:r>
              <a:rPr lang="en-GB" altLang="zh-CN" sz="2000" b="0" dirty="0" smtClean="0">
                <a:solidFill>
                  <a:schemeClr val="tx1"/>
                </a:solidFill>
                <a:ea typeface="宋体" pitchFamily="2" charset="-122"/>
                <a:sym typeface="Wingdings" pitchFamily="2" charset="2"/>
              </a:rPr>
              <a:t>Intra-</a:t>
            </a:r>
            <a:r>
              <a:rPr lang="en-GB" altLang="zh-CN" sz="2000" b="0" dirty="0" err="1" smtClean="0">
                <a:solidFill>
                  <a:schemeClr val="tx1"/>
                </a:solidFill>
                <a:ea typeface="宋体" pitchFamily="2" charset="-122"/>
                <a:sym typeface="Wingdings" pitchFamily="2" charset="2"/>
              </a:rPr>
              <a:t>european</a:t>
            </a:r>
            <a:r>
              <a:rPr lang="en-GB" altLang="zh-CN" sz="2000" b="0" dirty="0" smtClean="0">
                <a:solidFill>
                  <a:schemeClr val="tx1"/>
                </a:solidFill>
                <a:ea typeface="宋体" pitchFamily="2" charset="-122"/>
                <a:sym typeface="Wingdings" pitchFamily="2" charset="2"/>
              </a:rPr>
              <a:t> city-to-city links aggregated at NUTS3 level</a:t>
            </a:r>
          </a:p>
          <a:p>
            <a:pPr marL="342900" indent="-342900" algn="l">
              <a:spcBef>
                <a:spcPct val="20000"/>
              </a:spcBef>
              <a:buFont typeface="Arial" pitchFamily="34" charset="0"/>
              <a:buChar char="•"/>
            </a:pPr>
            <a:r>
              <a:rPr lang="en-GB" altLang="zh-CN" sz="2000" b="0" dirty="0" smtClean="0">
                <a:solidFill>
                  <a:schemeClr val="tx1"/>
                </a:solidFill>
                <a:ea typeface="宋体" pitchFamily="2" charset="-122"/>
                <a:sym typeface="Wingdings" pitchFamily="2" charset="2"/>
              </a:rPr>
              <a:t>Infrastructural network: inter-city digital links operating at the level 3 of the OSI system</a:t>
            </a:r>
          </a:p>
          <a:p>
            <a:pPr marL="342900" indent="-342900" algn="l">
              <a:spcBef>
                <a:spcPct val="20000"/>
              </a:spcBef>
              <a:buFont typeface="Arial" pitchFamily="34" charset="0"/>
              <a:buChar char="•"/>
            </a:pPr>
            <a:r>
              <a:rPr lang="en-GB" altLang="zh-CN" sz="2000" b="0" dirty="0" smtClean="0">
                <a:solidFill>
                  <a:schemeClr val="tx1"/>
                </a:solidFill>
                <a:ea typeface="宋体" pitchFamily="2" charset="-122"/>
                <a:sym typeface="Wingdings" pitchFamily="2" charset="2"/>
              </a:rPr>
              <a:t>Observations over time (2005-2008)</a:t>
            </a:r>
          </a:p>
          <a:p>
            <a:pPr marL="342900" indent="-342900" algn="l">
              <a:spcBef>
                <a:spcPct val="20000"/>
              </a:spcBef>
              <a:buFont typeface="Arial" pitchFamily="34" charset="0"/>
              <a:buChar char="•"/>
            </a:pPr>
            <a:r>
              <a:rPr lang="en-GB" altLang="zh-CN" sz="2000" b="0" dirty="0" smtClean="0">
                <a:solidFill>
                  <a:schemeClr val="tx1"/>
                </a:solidFill>
                <a:ea typeface="宋体" pitchFamily="2" charset="-122"/>
                <a:sym typeface="Wingdings" pitchFamily="2" charset="2"/>
              </a:rPr>
              <a:t>Fraction of the overall Internet: based on </a:t>
            </a:r>
            <a:r>
              <a:rPr lang="en-GB" altLang="zh-CN" sz="2000" b="0" dirty="0" err="1" smtClean="0">
                <a:solidFill>
                  <a:schemeClr val="tx1"/>
                </a:solidFill>
                <a:ea typeface="宋体" pitchFamily="2" charset="-122"/>
                <a:sym typeface="Wingdings" pitchFamily="2" charset="2"/>
              </a:rPr>
              <a:t>traceroutes</a:t>
            </a:r>
            <a:r>
              <a:rPr lang="en-GB" altLang="zh-CN" sz="2000" b="0" dirty="0" smtClean="0">
                <a:solidFill>
                  <a:schemeClr val="tx1"/>
                </a:solidFill>
                <a:ea typeface="宋体" pitchFamily="2" charset="-122"/>
                <a:sym typeface="Wingdings" pitchFamily="2" charset="2"/>
              </a:rPr>
              <a:t> </a:t>
            </a:r>
          </a:p>
          <a:p>
            <a:pPr marL="342900" indent="-342900" algn="l">
              <a:spcBef>
                <a:spcPct val="20000"/>
              </a:spcBef>
              <a:buFont typeface="Arial" pitchFamily="34" charset="0"/>
              <a:buChar char="•"/>
            </a:pPr>
            <a:endParaRPr lang="en-GB" altLang="zh-CN" sz="2000" b="0" dirty="0" smtClean="0">
              <a:solidFill>
                <a:schemeClr val="tx1"/>
              </a:solidFill>
              <a:ea typeface="宋体" pitchFamily="2" charset="-122"/>
              <a:sym typeface="Wingdings" pitchFamily="2" charset="2"/>
            </a:endParaRPr>
          </a:p>
          <a:p>
            <a:pPr marL="342900" indent="-342900" algn="l">
              <a:spcBef>
                <a:spcPct val="20000"/>
              </a:spcBef>
            </a:pPr>
            <a:r>
              <a:rPr lang="en-GB" altLang="zh-CN" sz="2000" b="0" dirty="0" smtClean="0">
                <a:solidFill>
                  <a:schemeClr val="tx1"/>
                </a:solidFill>
                <a:ea typeface="宋体" pitchFamily="2" charset="-122"/>
                <a:sym typeface="Wingdings" pitchFamily="2" charset="2"/>
              </a:rPr>
              <a:t>data source: DIMES Project 2011</a:t>
            </a:r>
          </a:p>
          <a:p>
            <a:pPr marL="342900" indent="-342900" algn="l">
              <a:spcBef>
                <a:spcPct val="20000"/>
              </a:spcBef>
            </a:pPr>
            <a:endParaRPr lang="en-GB" altLang="zh-CN" sz="2000" b="0" dirty="0" smtClean="0">
              <a:solidFill>
                <a:schemeClr val="tx1"/>
              </a:solidFill>
              <a:ea typeface="宋体" pitchFamily="2" charset="-122"/>
              <a:sym typeface="Wingdings" pitchFamily="2" charset="2"/>
            </a:endParaRPr>
          </a:p>
          <a:p>
            <a:pPr marL="342900" indent="-342900" algn="l">
              <a:spcBef>
                <a:spcPct val="20000"/>
              </a:spcBef>
            </a:pPr>
            <a:endParaRPr lang="en-GB" altLang="zh-CN" sz="2000" b="0" dirty="0" smtClean="0">
              <a:solidFill>
                <a:schemeClr val="tx1"/>
              </a:solidFill>
              <a:ea typeface="宋体" pitchFamily="2" charset="-122"/>
              <a:sym typeface="Wingdings" pitchFamily="2" charset="2"/>
            </a:endParaRPr>
          </a:p>
          <a:p>
            <a:pPr marL="342900" indent="-342900" algn="l">
              <a:spcBef>
                <a:spcPct val="20000"/>
              </a:spcBef>
            </a:pPr>
            <a:endParaRPr lang="en-GB" altLang="zh-CN" sz="2000" b="0" dirty="0" smtClean="0">
              <a:solidFill>
                <a:schemeClr val="tx1"/>
              </a:solidFill>
              <a:ea typeface="宋体" pitchFamily="2" charset="-122"/>
              <a:sym typeface="Wingdings" pitchFamily="2" charset="2"/>
            </a:endParaRPr>
          </a:p>
          <a:p>
            <a:pPr marL="342900" indent="-342900" algn="l">
              <a:spcBef>
                <a:spcPct val="20000"/>
              </a:spcBef>
            </a:pPr>
            <a:endParaRPr lang="en-GB" altLang="zh-CN" sz="2000" b="0" dirty="0" smtClean="0">
              <a:solidFill>
                <a:schemeClr val="tx1"/>
              </a:solidFill>
              <a:ea typeface="宋体" pitchFamily="2" charset="-122"/>
              <a:sym typeface="Wingdings" pitchFamily="2" charset="2"/>
            </a:endParaRPr>
          </a:p>
          <a:p>
            <a:pPr marL="342900" indent="-342900" algn="l">
              <a:spcBef>
                <a:spcPct val="20000"/>
              </a:spcBef>
            </a:pPr>
            <a:endParaRPr lang="en-GB" altLang="zh-CN" sz="2000" b="0" dirty="0" smtClean="0">
              <a:solidFill>
                <a:schemeClr val="tx1"/>
              </a:solidFill>
              <a:ea typeface="宋体" pitchFamily="2" charset="-122"/>
              <a:sym typeface="Wingdings" pitchFamily="2" charset="2"/>
            </a:endParaRPr>
          </a:p>
          <a:p>
            <a:pPr marL="342900" indent="-342900" algn="l">
              <a:spcBef>
                <a:spcPct val="20000"/>
              </a:spcBef>
            </a:pPr>
            <a:endParaRPr lang="en-GB" altLang="zh-CN" sz="2000" b="0" dirty="0" smtClean="0">
              <a:solidFill>
                <a:schemeClr val="tx1"/>
              </a:solidFill>
              <a:ea typeface="宋体" pitchFamily="2" charset="-122"/>
              <a:sym typeface="Wingdings" pitchFamily="2" charset="2"/>
            </a:endParaRPr>
          </a:p>
          <a:p>
            <a:pPr marL="342900" indent="-342900" algn="l">
              <a:spcBef>
                <a:spcPct val="20000"/>
              </a:spcBef>
            </a:pPr>
            <a:endParaRPr lang="en-GB" altLang="zh-CN" sz="2000" b="0" dirty="0" smtClean="0">
              <a:solidFill>
                <a:schemeClr val="tx1"/>
              </a:solidFill>
              <a:ea typeface="宋体" pitchFamily="2" charset="-122"/>
              <a:sym typeface="Wingdings" pitchFamily="2" charset="2"/>
            </a:endParaRPr>
          </a:p>
          <a:p>
            <a:pPr marL="342900" indent="-342900" algn="l">
              <a:spcBef>
                <a:spcPct val="20000"/>
              </a:spcBef>
            </a:pPr>
            <a:endParaRPr lang="en-US" altLang="zh-CN" sz="2000" b="0" dirty="0">
              <a:solidFill>
                <a:schemeClr val="tx1"/>
              </a:solidFill>
              <a:ea typeface="宋体" pitchFamily="2" charset="-122"/>
            </a:endParaRPr>
          </a:p>
        </p:txBody>
      </p:sp>
      <p:pic>
        <p:nvPicPr>
          <p:cNvPr id="98306" name="Picture 2" descr="http://www.euinfrastructure.com/media/media-news/news-thumb/101013/ip_network.gif"/>
          <p:cNvPicPr>
            <a:picLocks noChangeAspect="1" noChangeArrowheads="1"/>
          </p:cNvPicPr>
          <p:nvPr/>
        </p:nvPicPr>
        <p:blipFill>
          <a:blip r:embed="rId4" cstate="print"/>
          <a:srcRect/>
          <a:stretch>
            <a:fillRect/>
          </a:stretch>
        </p:blipFill>
        <p:spPr bwMode="auto">
          <a:xfrm>
            <a:off x="4915557" y="4562206"/>
            <a:ext cx="2370613" cy="20853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T_5E"/>
          <p:cNvPicPr>
            <a:picLocks noChangeAspect="1" noChangeArrowheads="1"/>
          </p:cNvPicPr>
          <p:nvPr/>
        </p:nvPicPr>
        <p:blipFill>
          <a:blip r:embed="rId2" cstate="print"/>
          <a:srcRect/>
          <a:stretch>
            <a:fillRect/>
          </a:stretch>
        </p:blipFill>
        <p:spPr bwMode="auto">
          <a:xfrm rot="5400000">
            <a:off x="7372350" y="5086352"/>
            <a:ext cx="2024741" cy="1518556"/>
          </a:xfrm>
          <a:prstGeom prst="rect">
            <a:avLst/>
          </a:prstGeom>
          <a:noFill/>
        </p:spPr>
      </p:pic>
      <p:pic>
        <p:nvPicPr>
          <p:cNvPr id="6" name="Picture 2" descr="D:\etranos\phd\quantitative\spatial_interaction\distance\map\Untitled.jpg"/>
          <p:cNvPicPr>
            <a:picLocks noChangeAspect="1" noChangeArrowheads="1"/>
          </p:cNvPicPr>
          <p:nvPr/>
        </p:nvPicPr>
        <p:blipFill>
          <a:blip r:embed="rId3" cstate="print"/>
          <a:srcRect l="2991" t="5425" r="3274" b="4051"/>
          <a:stretch>
            <a:fillRect/>
          </a:stretch>
        </p:blipFill>
        <p:spPr bwMode="auto">
          <a:xfrm>
            <a:off x="856342" y="783771"/>
            <a:ext cx="7242629" cy="5384800"/>
          </a:xfrm>
          <a:prstGeom prst="rect">
            <a:avLst/>
          </a:prstGeom>
          <a:noFill/>
          <a:ln w="9525">
            <a:noFill/>
            <a:miter lim="800000"/>
            <a:headEnd/>
            <a:tailEnd/>
          </a:ln>
        </p:spPr>
      </p:pic>
      <p:sp>
        <p:nvSpPr>
          <p:cNvPr id="7" name="TextBox 4"/>
          <p:cNvSpPr txBox="1">
            <a:spLocks noChangeArrowheads="1"/>
          </p:cNvSpPr>
          <p:nvPr/>
        </p:nvSpPr>
        <p:spPr bwMode="auto">
          <a:xfrm>
            <a:off x="108323" y="0"/>
            <a:ext cx="8424118" cy="707886"/>
          </a:xfrm>
          <a:prstGeom prst="rect">
            <a:avLst/>
          </a:prstGeom>
          <a:noFill/>
          <a:ln w="9525">
            <a:noFill/>
            <a:miter lim="800000"/>
            <a:headEnd/>
            <a:tailEnd/>
          </a:ln>
        </p:spPr>
        <p:txBody>
          <a:bodyPr wrap="square">
            <a:spAutoFit/>
          </a:bodyPr>
          <a:lstStyle/>
          <a:p>
            <a:pPr algn="ctr"/>
            <a:r>
              <a:rPr lang="nl-NL" sz="4000" b="1" dirty="0" err="1" smtClean="0">
                <a:solidFill>
                  <a:schemeClr val="tx2"/>
                </a:solidFill>
                <a:latin typeface="Calibri" pitchFamily="34" charset="0"/>
              </a:rPr>
              <a:t>Intra-European</a:t>
            </a:r>
            <a:r>
              <a:rPr lang="nl-NL" sz="4000" b="1" dirty="0" smtClean="0">
                <a:solidFill>
                  <a:schemeClr val="tx2"/>
                </a:solidFill>
                <a:latin typeface="Calibri" pitchFamily="34" charset="0"/>
              </a:rPr>
              <a:t> IP links, 2007</a:t>
            </a:r>
            <a:endParaRPr lang="en-US" sz="4000" b="1" dirty="0">
              <a:solidFill>
                <a:schemeClr val="tx2"/>
              </a:solidFill>
              <a:latin typeface="Calibri" pitchFamily="34" charset="0"/>
            </a:endParaRPr>
          </a:p>
        </p:txBody>
      </p:sp>
    </p:spTree>
  </p:cSld>
  <p:clrMapOvr>
    <a:masterClrMapping/>
  </p:clrMapOvr>
  <p:transition spd="slow">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AT_5E"/>
          <p:cNvPicPr>
            <a:picLocks noChangeAspect="1" noChangeArrowheads="1"/>
          </p:cNvPicPr>
          <p:nvPr/>
        </p:nvPicPr>
        <p:blipFill>
          <a:blip r:embed="rId3" cstate="print"/>
          <a:srcRect/>
          <a:stretch>
            <a:fillRect/>
          </a:stretch>
        </p:blipFill>
        <p:spPr bwMode="auto">
          <a:xfrm rot="5400000">
            <a:off x="7816850" y="5530853"/>
            <a:ext cx="1516741" cy="1137556"/>
          </a:xfrm>
          <a:prstGeom prst="rect">
            <a:avLst/>
          </a:prstGeom>
          <a:noFill/>
        </p:spPr>
      </p:pic>
      <p:sp>
        <p:nvSpPr>
          <p:cNvPr id="8194" name="Rectangle 2"/>
          <p:cNvSpPr>
            <a:spLocks noChangeArrowheads="1"/>
          </p:cNvSpPr>
          <p:nvPr/>
        </p:nvSpPr>
        <p:spPr bwMode="auto">
          <a:xfrm>
            <a:off x="0" y="0"/>
            <a:ext cx="9144000" cy="9715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l"/>
            <a:endParaRPr lang="en-US"/>
          </a:p>
        </p:txBody>
      </p:sp>
      <p:sp>
        <p:nvSpPr>
          <p:cNvPr id="8195" name="Rectangle 3"/>
          <p:cNvSpPr>
            <a:spLocks noChangeArrowheads="1"/>
          </p:cNvSpPr>
          <p:nvPr/>
        </p:nvSpPr>
        <p:spPr bwMode="auto">
          <a:xfrm>
            <a:off x="0" y="0"/>
            <a:ext cx="9144000" cy="1143000"/>
          </a:xfrm>
          <a:prstGeom prst="rect">
            <a:avLst/>
          </a:prstGeom>
          <a:noFill/>
          <a:ln w="9525">
            <a:noFill/>
            <a:miter lim="800000"/>
            <a:headEnd/>
            <a:tailEnd/>
          </a:ln>
        </p:spPr>
        <p:txBody>
          <a:bodyPr anchor="ctr"/>
          <a:lstStyle/>
          <a:p>
            <a:pPr algn="l"/>
            <a:r>
              <a:rPr lang="en-GB" sz="2400" b="0" dirty="0" smtClean="0">
                <a:solidFill>
                  <a:schemeClr val="accent2">
                    <a:lumMod val="75000"/>
                  </a:schemeClr>
                </a:solidFill>
              </a:rPr>
              <a:t>II. The complex nature of digital communication networks</a:t>
            </a:r>
          </a:p>
        </p:txBody>
      </p:sp>
      <p:sp>
        <p:nvSpPr>
          <p:cNvPr id="7" name="Rectangle 4"/>
          <p:cNvSpPr>
            <a:spLocks noChangeArrowheads="1"/>
          </p:cNvSpPr>
          <p:nvPr/>
        </p:nvSpPr>
        <p:spPr bwMode="auto">
          <a:xfrm>
            <a:off x="457200" y="1406969"/>
            <a:ext cx="8229600" cy="2554287"/>
          </a:xfrm>
          <a:prstGeom prst="rect">
            <a:avLst/>
          </a:prstGeom>
          <a:noFill/>
          <a:ln w="9525">
            <a:noFill/>
            <a:miter lim="800000"/>
            <a:headEnd/>
            <a:tailEnd/>
          </a:ln>
          <a:effectLst/>
        </p:spPr>
        <p:txBody>
          <a:bodyPr/>
          <a:lstStyle/>
          <a:p>
            <a:pPr marL="342900" indent="-342900" algn="l">
              <a:spcBef>
                <a:spcPct val="20000"/>
              </a:spcBef>
            </a:pPr>
            <a:endParaRPr lang="en-GB" altLang="zh-CN" sz="1800" b="0" dirty="0" smtClean="0">
              <a:solidFill>
                <a:schemeClr val="tx1"/>
              </a:solidFill>
              <a:ea typeface="宋体" pitchFamily="2" charset="-122"/>
              <a:sym typeface="Wingdings" pitchFamily="2" charset="2"/>
            </a:endParaRPr>
          </a:p>
          <a:p>
            <a:pPr marL="342900" indent="-342900" algn="l">
              <a:spcBef>
                <a:spcPct val="20000"/>
              </a:spcBef>
            </a:pPr>
            <a:endParaRPr lang="en-GB" altLang="zh-CN" sz="1800" b="0" dirty="0" smtClean="0">
              <a:solidFill>
                <a:schemeClr val="tx1"/>
              </a:solidFill>
              <a:ea typeface="宋体" pitchFamily="2" charset="-122"/>
              <a:sym typeface="Wingdings" pitchFamily="2" charset="2"/>
            </a:endParaRPr>
          </a:p>
          <a:p>
            <a:pPr marL="342900" indent="-342900" algn="l">
              <a:spcBef>
                <a:spcPct val="20000"/>
              </a:spcBef>
            </a:pPr>
            <a:endParaRPr lang="en-GB" altLang="zh-CN" sz="1800" b="0" dirty="0" smtClean="0">
              <a:solidFill>
                <a:schemeClr val="tx1"/>
              </a:solidFill>
              <a:ea typeface="宋体" pitchFamily="2" charset="-122"/>
              <a:sym typeface="Wingdings" pitchFamily="2" charset="2"/>
            </a:endParaRPr>
          </a:p>
          <a:p>
            <a:pPr marL="342900" indent="-342900" algn="l">
              <a:spcBef>
                <a:spcPct val="20000"/>
              </a:spcBef>
            </a:pPr>
            <a:endParaRPr lang="en-GB" altLang="zh-CN" sz="1800" b="0" dirty="0" smtClean="0">
              <a:solidFill>
                <a:schemeClr val="tx1"/>
              </a:solidFill>
              <a:ea typeface="宋体" pitchFamily="2" charset="-122"/>
              <a:sym typeface="Wingdings" pitchFamily="2" charset="2"/>
            </a:endParaRPr>
          </a:p>
          <a:p>
            <a:pPr marL="342900" indent="-342900" algn="l">
              <a:spcBef>
                <a:spcPct val="20000"/>
              </a:spcBef>
            </a:pPr>
            <a:endParaRPr lang="en-GB" altLang="zh-CN" sz="1800" b="0" dirty="0" smtClean="0">
              <a:solidFill>
                <a:schemeClr val="tx1"/>
              </a:solidFill>
              <a:ea typeface="宋体" pitchFamily="2" charset="-122"/>
              <a:sym typeface="Wingdings" pitchFamily="2" charset="2"/>
            </a:endParaRPr>
          </a:p>
          <a:p>
            <a:pPr marL="342900" indent="-342900" algn="l">
              <a:spcBef>
                <a:spcPct val="20000"/>
              </a:spcBef>
            </a:pPr>
            <a:endParaRPr lang="en-GB" altLang="zh-CN" sz="1800" b="0" dirty="0" smtClean="0">
              <a:solidFill>
                <a:schemeClr val="tx1"/>
              </a:solidFill>
              <a:ea typeface="宋体" pitchFamily="2" charset="-122"/>
              <a:sym typeface="Wingdings" pitchFamily="2" charset="2"/>
            </a:endParaRPr>
          </a:p>
          <a:p>
            <a:pPr marL="342900" indent="-342900" algn="l">
              <a:spcBef>
                <a:spcPct val="20000"/>
              </a:spcBef>
            </a:pPr>
            <a:endParaRPr lang="en-GB" altLang="zh-CN" sz="1800" b="0" dirty="0" smtClean="0">
              <a:solidFill>
                <a:schemeClr val="tx1"/>
              </a:solidFill>
              <a:ea typeface="宋体" pitchFamily="2" charset="-122"/>
              <a:sym typeface="Wingdings" pitchFamily="2" charset="2"/>
            </a:endParaRPr>
          </a:p>
          <a:p>
            <a:pPr marL="342900" indent="-342900" algn="l">
              <a:spcBef>
                <a:spcPct val="20000"/>
              </a:spcBef>
            </a:pPr>
            <a:endParaRPr lang="en-US" altLang="zh-CN" sz="1800" b="0" dirty="0">
              <a:solidFill>
                <a:schemeClr val="tx1"/>
              </a:solidFill>
              <a:ea typeface="宋体" pitchFamily="2" charset="-122"/>
            </a:endParaRPr>
          </a:p>
        </p:txBody>
      </p:sp>
      <p:sp>
        <p:nvSpPr>
          <p:cNvPr id="11" name="Rectangle 4"/>
          <p:cNvSpPr>
            <a:spLocks noChangeArrowheads="1"/>
          </p:cNvSpPr>
          <p:nvPr/>
        </p:nvSpPr>
        <p:spPr bwMode="auto">
          <a:xfrm>
            <a:off x="609600" y="4570933"/>
            <a:ext cx="8229600" cy="2554287"/>
          </a:xfrm>
          <a:prstGeom prst="rect">
            <a:avLst/>
          </a:prstGeom>
          <a:noFill/>
          <a:ln w="9525">
            <a:noFill/>
            <a:miter lim="800000"/>
            <a:headEnd/>
            <a:tailEnd/>
          </a:ln>
          <a:effectLst/>
        </p:spPr>
        <p:txBody>
          <a:bodyPr/>
          <a:lstStyle/>
          <a:p>
            <a:pPr marL="342900" indent="-342900" algn="l">
              <a:spcBef>
                <a:spcPct val="20000"/>
              </a:spcBef>
              <a:buFontTx/>
              <a:buChar char="•"/>
            </a:pPr>
            <a:r>
              <a:rPr lang="en-US" altLang="zh-CN" sz="1800" b="0" dirty="0" smtClean="0">
                <a:solidFill>
                  <a:schemeClr val="tx1"/>
                </a:solidFill>
                <a:ea typeface="宋体" pitchFamily="2" charset="-122"/>
                <a:sym typeface="Wingdings" pitchFamily="2" charset="2"/>
              </a:rPr>
              <a:t>Increase in the average and maximum degree centrality</a:t>
            </a:r>
            <a:endParaRPr lang="nn-NO" altLang="zh-CN" sz="1800" b="0" dirty="0" smtClean="0">
              <a:solidFill>
                <a:schemeClr val="tx1"/>
              </a:solidFill>
              <a:ea typeface="宋体" pitchFamily="2" charset="-122"/>
              <a:sym typeface="Wingdings" pitchFamily="2" charset="2"/>
            </a:endParaRPr>
          </a:p>
          <a:p>
            <a:pPr marL="342900" indent="-342900" algn="l">
              <a:spcBef>
                <a:spcPct val="20000"/>
              </a:spcBef>
              <a:buFontTx/>
              <a:buChar char="•"/>
            </a:pPr>
            <a:r>
              <a:rPr lang="nn-NO" altLang="zh-CN" sz="1800" b="0" dirty="0" smtClean="0">
                <a:solidFill>
                  <a:schemeClr val="tx1"/>
                </a:solidFill>
                <a:ea typeface="宋体" pitchFamily="2" charset="-122"/>
                <a:sym typeface="Wingdings" pitchFamily="2" charset="2"/>
              </a:rPr>
              <a:t>Highly uneven degree distribution   hierarchy, hub roles</a:t>
            </a:r>
          </a:p>
          <a:p>
            <a:pPr marL="342900" indent="-342900" algn="l">
              <a:spcBef>
                <a:spcPct val="20000"/>
              </a:spcBef>
              <a:buFontTx/>
              <a:buChar char="•"/>
            </a:pPr>
            <a:r>
              <a:rPr lang="en-GB" altLang="zh-CN" sz="1800" b="0" dirty="0" smtClean="0">
                <a:solidFill>
                  <a:schemeClr val="tx1"/>
                </a:solidFill>
                <a:ea typeface="宋体" pitchFamily="2" charset="-122"/>
                <a:sym typeface="Wingdings" pitchFamily="2" charset="2"/>
              </a:rPr>
              <a:t>Low average distances  efficiency</a:t>
            </a:r>
          </a:p>
          <a:p>
            <a:pPr marL="342900" indent="-342900" algn="l">
              <a:spcBef>
                <a:spcPct val="20000"/>
              </a:spcBef>
              <a:buFontTx/>
              <a:buChar char="•"/>
            </a:pPr>
            <a:r>
              <a:rPr lang="en-GB" altLang="zh-CN" sz="1800" b="0" dirty="0" smtClean="0">
                <a:solidFill>
                  <a:schemeClr val="tx1"/>
                </a:solidFill>
                <a:ea typeface="宋体" pitchFamily="2" charset="-122"/>
                <a:sym typeface="Wingdings" pitchFamily="2" charset="2"/>
              </a:rPr>
              <a:t>Small world characteristics (CC &gt;&gt; CC RN, av. dist &lt; av. Dist. RN)</a:t>
            </a:r>
          </a:p>
          <a:p>
            <a:pPr marL="342900" indent="-342900" algn="l">
              <a:spcBef>
                <a:spcPct val="20000"/>
              </a:spcBef>
              <a:buFontTx/>
              <a:buChar char="•"/>
            </a:pPr>
            <a:endParaRPr lang="en-GB" altLang="zh-CN" sz="1800" b="0" dirty="0" smtClean="0">
              <a:solidFill>
                <a:schemeClr val="tx1"/>
              </a:solidFill>
              <a:ea typeface="宋体" pitchFamily="2" charset="-122"/>
              <a:sym typeface="Wingdings" pitchFamily="2" charset="2"/>
            </a:endParaRPr>
          </a:p>
        </p:txBody>
      </p:sp>
      <p:sp>
        <p:nvSpPr>
          <p:cNvPr id="12" name="Rectangle 5"/>
          <p:cNvSpPr>
            <a:spLocks noChangeArrowheads="1"/>
          </p:cNvSpPr>
          <p:nvPr/>
        </p:nvSpPr>
        <p:spPr bwMode="auto">
          <a:xfrm>
            <a:off x="361663" y="1103515"/>
            <a:ext cx="8987052" cy="411383"/>
          </a:xfrm>
          <a:prstGeom prst="rect">
            <a:avLst/>
          </a:prstGeom>
          <a:noFill/>
          <a:ln w="9525">
            <a:noFill/>
            <a:miter lim="800000"/>
            <a:headEnd/>
            <a:tailEnd/>
          </a:ln>
        </p:spPr>
        <p:txBody>
          <a:bodyPr/>
          <a:lstStyle/>
          <a:p>
            <a:pPr lvl="0" algn="l">
              <a:spcBef>
                <a:spcPct val="20000"/>
              </a:spcBef>
            </a:pPr>
            <a:r>
              <a:rPr lang="en-GB" altLang="zh-CN" sz="1800" dirty="0" smtClean="0">
                <a:solidFill>
                  <a:schemeClr val="bg2"/>
                </a:solidFill>
              </a:rPr>
              <a:t>Network measures</a:t>
            </a:r>
            <a:endParaRPr lang="en-GB" altLang="zh-CN" sz="1800" dirty="0">
              <a:solidFill>
                <a:schemeClr val="bg2"/>
              </a:solidFill>
            </a:endParaRPr>
          </a:p>
        </p:txBody>
      </p:sp>
      <p:graphicFrame>
        <p:nvGraphicFramePr>
          <p:cNvPr id="10" name="Table 9"/>
          <p:cNvGraphicFramePr>
            <a:graphicFrameLocks noGrp="1"/>
          </p:cNvGraphicFramePr>
          <p:nvPr/>
        </p:nvGraphicFramePr>
        <p:xfrm>
          <a:off x="805218" y="1576316"/>
          <a:ext cx="7560858" cy="2590800"/>
        </p:xfrm>
        <a:graphic>
          <a:graphicData uri="http://schemas.openxmlformats.org/drawingml/2006/table">
            <a:tbl>
              <a:tblPr/>
              <a:tblGrid>
                <a:gridCol w="826700"/>
                <a:gridCol w="826700"/>
                <a:gridCol w="826700"/>
                <a:gridCol w="654470"/>
                <a:gridCol w="826700"/>
                <a:gridCol w="585579"/>
                <a:gridCol w="654470"/>
                <a:gridCol w="602801"/>
                <a:gridCol w="688917"/>
                <a:gridCol w="499465"/>
                <a:gridCol w="568356"/>
              </a:tblGrid>
              <a:tr h="1231391">
                <a:tc>
                  <a:txBody>
                    <a:bodyPr/>
                    <a:lstStyle/>
                    <a:p>
                      <a:pPr algn="ctr">
                        <a:lnSpc>
                          <a:spcPct val="200000"/>
                        </a:lnSpc>
                        <a:spcAft>
                          <a:spcPts val="1000"/>
                        </a:spcAft>
                      </a:pPr>
                      <a:r>
                        <a:rPr lang="en-US" sz="1400" b="1" dirty="0">
                          <a:solidFill>
                            <a:srgbClr val="000000"/>
                          </a:solidFill>
                          <a:latin typeface="Calibri"/>
                          <a:ea typeface="Calibri"/>
                          <a:cs typeface="Times New Roman"/>
                        </a:rPr>
                        <a:t>Year</a:t>
                      </a:r>
                      <a:endParaRPr lang="en-US" sz="1400" dirty="0">
                        <a:latin typeface="Calibri"/>
                        <a:ea typeface="Calibri"/>
                        <a:cs typeface="Times New Roman"/>
                      </a:endParaRPr>
                    </a:p>
                  </a:txBody>
                  <a:tcPr marL="7620" marR="7620" marT="762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US" sz="1400" b="1" dirty="0">
                          <a:solidFill>
                            <a:srgbClr val="000000"/>
                          </a:solidFill>
                          <a:latin typeface="Calibri"/>
                          <a:ea typeface="Calibri"/>
                          <a:cs typeface="Times New Roman"/>
                        </a:rPr>
                        <a:t># of European nodes</a:t>
                      </a:r>
                      <a:endParaRPr lang="en-US" sz="1400" dirty="0">
                        <a:latin typeface="Calibri"/>
                        <a:ea typeface="Calibri"/>
                        <a:cs typeface="Times New Roman"/>
                      </a:endParaRPr>
                    </a:p>
                  </a:txBody>
                  <a:tcPr marL="7620" marR="7620" marT="762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US" sz="1400" b="1" dirty="0">
                          <a:solidFill>
                            <a:srgbClr val="000000"/>
                          </a:solidFill>
                          <a:latin typeface="Calibri"/>
                          <a:ea typeface="Calibri"/>
                          <a:cs typeface="Times New Roman"/>
                        </a:rPr>
                        <a:t># of intra-European IP links</a:t>
                      </a:r>
                      <a:endParaRPr lang="en-US" sz="1400" dirty="0">
                        <a:latin typeface="Calibri"/>
                        <a:ea typeface="Calibri"/>
                        <a:cs typeface="Times New Roman"/>
                      </a:endParaRPr>
                    </a:p>
                  </a:txBody>
                  <a:tcPr marL="7620" marR="7620" marT="762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US" sz="1400" b="1" dirty="0">
                          <a:solidFill>
                            <a:srgbClr val="000000"/>
                          </a:solidFill>
                          <a:latin typeface="Calibri"/>
                          <a:ea typeface="Calibri"/>
                          <a:cs typeface="Times New Roman"/>
                        </a:rPr>
                        <a:t>av. </a:t>
                      </a:r>
                      <a:r>
                        <a:rPr lang="en-US" sz="1400" b="1" dirty="0" err="1" smtClean="0">
                          <a:solidFill>
                            <a:srgbClr val="000000"/>
                          </a:solidFill>
                          <a:latin typeface="Calibri"/>
                          <a:ea typeface="Calibri"/>
                          <a:cs typeface="Times New Roman"/>
                        </a:rPr>
                        <a:t>degree</a:t>
                      </a:r>
                      <a:r>
                        <a:rPr lang="en-US" sz="1400" b="1" baseline="30000" dirty="0" err="1" smtClean="0">
                          <a:solidFill>
                            <a:srgbClr val="000000"/>
                          </a:solidFill>
                          <a:latin typeface="Calibri"/>
                          <a:ea typeface="Calibri"/>
                          <a:cs typeface="Times New Roman"/>
                        </a:rPr>
                        <a:t>a</a:t>
                      </a:r>
                      <a:endParaRPr lang="en-US" sz="1400" dirty="0">
                        <a:latin typeface="Calibri"/>
                        <a:ea typeface="Calibri"/>
                        <a:cs typeface="Times New Roman"/>
                      </a:endParaRPr>
                    </a:p>
                  </a:txBody>
                  <a:tcPr marL="7620" marR="7620" marT="762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US" sz="1400" b="1">
                          <a:solidFill>
                            <a:srgbClr val="000000"/>
                          </a:solidFill>
                          <a:latin typeface="Calibri"/>
                          <a:ea typeface="Calibri"/>
                          <a:cs typeface="Times New Roman"/>
                        </a:rPr>
                        <a:t>max. degree*</a:t>
                      </a:r>
                      <a:endParaRPr lang="en-US" sz="1400">
                        <a:latin typeface="Calibri"/>
                        <a:ea typeface="Calibri"/>
                        <a:cs typeface="Times New Roman"/>
                      </a:endParaRPr>
                    </a:p>
                  </a:txBody>
                  <a:tcPr marL="7620" marR="7620" marT="762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US" sz="1400" b="1">
                          <a:solidFill>
                            <a:srgbClr val="000000"/>
                          </a:solidFill>
                          <a:latin typeface="Calibri"/>
                          <a:ea typeface="Calibri"/>
                          <a:cs typeface="Times New Roman"/>
                        </a:rPr>
                        <a:t>Gini coef.</a:t>
                      </a:r>
                      <a:endParaRPr lang="en-US" sz="1400">
                        <a:latin typeface="Calibri"/>
                        <a:ea typeface="Calibri"/>
                        <a:cs typeface="Times New Roman"/>
                      </a:endParaRPr>
                    </a:p>
                  </a:txBody>
                  <a:tcPr marL="7620" marR="7620" marT="762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US" sz="1400" b="1">
                          <a:solidFill>
                            <a:srgbClr val="000000"/>
                          </a:solidFill>
                          <a:latin typeface="Calibri"/>
                          <a:ea typeface="Calibri"/>
                          <a:cs typeface="Times New Roman"/>
                        </a:rPr>
                        <a:t>density</a:t>
                      </a:r>
                      <a:r>
                        <a:rPr lang="en-US" sz="1400" b="1" baseline="30000">
                          <a:solidFill>
                            <a:srgbClr val="000000"/>
                          </a:solidFill>
                          <a:latin typeface="Calibri"/>
                          <a:ea typeface="Calibri"/>
                          <a:cs typeface="Times New Roman"/>
                        </a:rPr>
                        <a:t>a</a:t>
                      </a:r>
                      <a:endParaRPr lang="en-US" sz="1400">
                        <a:latin typeface="Calibri"/>
                        <a:ea typeface="Calibri"/>
                        <a:cs typeface="Times New Roman"/>
                      </a:endParaRPr>
                    </a:p>
                  </a:txBody>
                  <a:tcPr marL="7620" marR="7620" marT="762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US" sz="1400" b="1">
                          <a:solidFill>
                            <a:srgbClr val="000000"/>
                          </a:solidFill>
                          <a:latin typeface="Calibri"/>
                          <a:ea typeface="Calibri"/>
                          <a:cs typeface="Times New Roman"/>
                        </a:rPr>
                        <a:t>av. dist.</a:t>
                      </a:r>
                      <a:r>
                        <a:rPr lang="en-US" sz="1400" b="1" baseline="30000">
                          <a:solidFill>
                            <a:srgbClr val="000000"/>
                          </a:solidFill>
                          <a:latin typeface="Calibri"/>
                          <a:ea typeface="Calibri"/>
                          <a:cs typeface="Times New Roman"/>
                        </a:rPr>
                        <a:t>a</a:t>
                      </a:r>
                      <a:endParaRPr lang="en-US" sz="1400">
                        <a:latin typeface="Calibri"/>
                        <a:ea typeface="Calibri"/>
                        <a:cs typeface="Times New Roman"/>
                      </a:endParaRPr>
                    </a:p>
                  </a:txBody>
                  <a:tcPr marL="7620" marR="7620" marT="762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US" sz="1400" b="1" i="1">
                          <a:solidFill>
                            <a:srgbClr val="000000"/>
                          </a:solidFill>
                          <a:latin typeface="Calibri"/>
                          <a:ea typeface="Calibri"/>
                          <a:cs typeface="Times New Roman"/>
                        </a:rPr>
                        <a:t>av. dist. RN</a:t>
                      </a:r>
                      <a:endParaRPr lang="en-US" sz="1400">
                        <a:latin typeface="Calibri"/>
                        <a:ea typeface="Calibri"/>
                        <a:cs typeface="Times New Roman"/>
                      </a:endParaRPr>
                    </a:p>
                  </a:txBody>
                  <a:tcPr marL="7620" marR="7620" marT="762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US" sz="1400" b="1">
                          <a:solidFill>
                            <a:srgbClr val="000000"/>
                          </a:solidFill>
                          <a:latin typeface="Calibri"/>
                          <a:ea typeface="Calibri"/>
                          <a:cs typeface="Times New Roman"/>
                        </a:rPr>
                        <a:t>CC</a:t>
                      </a:r>
                      <a:r>
                        <a:rPr lang="en-US" sz="1400" b="1" baseline="30000">
                          <a:solidFill>
                            <a:srgbClr val="000000"/>
                          </a:solidFill>
                          <a:latin typeface="Calibri"/>
                          <a:ea typeface="Calibri"/>
                          <a:cs typeface="Times New Roman"/>
                        </a:rPr>
                        <a:t>a</a:t>
                      </a:r>
                      <a:endParaRPr lang="en-US" sz="1400">
                        <a:latin typeface="Calibri"/>
                        <a:ea typeface="Calibri"/>
                        <a:cs typeface="Times New Roman"/>
                      </a:endParaRPr>
                    </a:p>
                  </a:txBody>
                  <a:tcPr marL="7620" marR="7620" marT="762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US" sz="1400" b="1" i="1">
                          <a:solidFill>
                            <a:srgbClr val="000000"/>
                          </a:solidFill>
                          <a:latin typeface="Calibri"/>
                          <a:ea typeface="Calibri"/>
                          <a:cs typeface="Times New Roman"/>
                        </a:rPr>
                        <a:t>CC RN</a:t>
                      </a:r>
                      <a:endParaRPr lang="en-US" sz="1400">
                        <a:latin typeface="Calibri"/>
                        <a:ea typeface="Calibri"/>
                        <a:cs typeface="Times New Roman"/>
                      </a:endParaRPr>
                    </a:p>
                  </a:txBody>
                  <a:tcPr marL="7620" marR="7620" marT="762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248">
                <a:tc>
                  <a:txBody>
                    <a:bodyPr/>
                    <a:lstStyle/>
                    <a:p>
                      <a:pPr algn="r">
                        <a:lnSpc>
                          <a:spcPct val="200000"/>
                        </a:lnSpc>
                        <a:spcAft>
                          <a:spcPts val="1000"/>
                        </a:spcAft>
                      </a:pPr>
                      <a:r>
                        <a:rPr lang="en-US" sz="1400" b="1">
                          <a:solidFill>
                            <a:srgbClr val="000000"/>
                          </a:solidFill>
                          <a:latin typeface="Calibri"/>
                          <a:ea typeface="Calibri"/>
                          <a:cs typeface="Times New Roman"/>
                        </a:rPr>
                        <a:t>2005</a:t>
                      </a:r>
                      <a:endParaRPr lang="en-US" sz="1400">
                        <a:latin typeface="Calibri"/>
                        <a:ea typeface="Calibri"/>
                        <a:cs typeface="Times New Roman"/>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1000"/>
                        </a:spcAft>
                      </a:pPr>
                      <a:r>
                        <a:rPr lang="en-US" sz="1400" dirty="0">
                          <a:solidFill>
                            <a:srgbClr val="000000"/>
                          </a:solidFill>
                          <a:latin typeface="Calibri"/>
                          <a:ea typeface="Calibri"/>
                          <a:cs typeface="Times New Roman"/>
                        </a:rPr>
                        <a:t>1376</a:t>
                      </a:r>
                      <a:endParaRPr lang="en-US" sz="1400" dirty="0">
                        <a:latin typeface="Calibri"/>
                        <a:ea typeface="Calibri"/>
                        <a:cs typeface="Times New Roman"/>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1000"/>
                        </a:spcAft>
                      </a:pPr>
                      <a:r>
                        <a:rPr lang="en-US" sz="1400" dirty="0">
                          <a:solidFill>
                            <a:srgbClr val="000000"/>
                          </a:solidFill>
                          <a:latin typeface="Calibri"/>
                          <a:ea typeface="Calibri"/>
                          <a:cs typeface="Times New Roman"/>
                        </a:rPr>
                        <a:t>23352</a:t>
                      </a:r>
                      <a:endParaRPr lang="en-US" sz="1400" dirty="0">
                        <a:latin typeface="Calibri"/>
                        <a:ea typeface="Calibri"/>
                        <a:cs typeface="Times New Roman"/>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1000"/>
                        </a:spcAft>
                      </a:pPr>
                      <a:r>
                        <a:rPr lang="en-US" sz="1400">
                          <a:solidFill>
                            <a:srgbClr val="000000"/>
                          </a:solidFill>
                          <a:latin typeface="Calibri"/>
                          <a:ea typeface="Calibri"/>
                          <a:cs typeface="Times New Roman"/>
                        </a:rPr>
                        <a:t>1084</a:t>
                      </a:r>
                      <a:endParaRPr lang="en-US" sz="1400">
                        <a:latin typeface="Calibri"/>
                        <a:ea typeface="Calibri"/>
                        <a:cs typeface="Times New Roman"/>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1000"/>
                        </a:spcAft>
                      </a:pPr>
                      <a:r>
                        <a:rPr lang="en-US" sz="1400">
                          <a:solidFill>
                            <a:srgbClr val="000000"/>
                          </a:solidFill>
                          <a:latin typeface="Calibri"/>
                          <a:ea typeface="Calibri"/>
                          <a:cs typeface="Times New Roman"/>
                        </a:rPr>
                        <a:t>44313</a:t>
                      </a:r>
                      <a:endParaRPr lang="en-US" sz="1400">
                        <a:latin typeface="Calibri"/>
                        <a:ea typeface="Calibri"/>
                        <a:cs typeface="Times New Roman"/>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1000"/>
                        </a:spcAft>
                      </a:pPr>
                      <a:r>
                        <a:rPr lang="en-US" sz="1400">
                          <a:solidFill>
                            <a:srgbClr val="000000"/>
                          </a:solidFill>
                          <a:latin typeface="Calibri"/>
                          <a:ea typeface="Calibri"/>
                          <a:cs typeface="Times New Roman"/>
                        </a:rPr>
                        <a:t>0.727</a:t>
                      </a:r>
                      <a:endParaRPr lang="en-US" sz="1400">
                        <a:latin typeface="Calibri"/>
                        <a:ea typeface="Calibri"/>
                        <a:cs typeface="Times New Roman"/>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1000"/>
                        </a:spcAft>
                      </a:pPr>
                      <a:r>
                        <a:rPr lang="en-US" sz="1400">
                          <a:solidFill>
                            <a:srgbClr val="000000"/>
                          </a:solidFill>
                          <a:latin typeface="Calibri"/>
                          <a:ea typeface="Calibri"/>
                          <a:cs typeface="Times New Roman"/>
                        </a:rPr>
                        <a:t>0.024</a:t>
                      </a:r>
                      <a:endParaRPr lang="en-US" sz="1400">
                        <a:latin typeface="Calibri"/>
                        <a:ea typeface="Calibri"/>
                        <a:cs typeface="Times New Roman"/>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1000"/>
                        </a:spcAft>
                      </a:pPr>
                      <a:r>
                        <a:rPr lang="en-US" sz="1400">
                          <a:solidFill>
                            <a:srgbClr val="000000"/>
                          </a:solidFill>
                          <a:latin typeface="Calibri"/>
                          <a:ea typeface="Calibri"/>
                          <a:cs typeface="Times New Roman"/>
                        </a:rPr>
                        <a:t>2.295</a:t>
                      </a:r>
                      <a:endParaRPr lang="en-US" sz="1400">
                        <a:latin typeface="Calibri"/>
                        <a:ea typeface="Calibri"/>
                        <a:cs typeface="Times New Roman"/>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1000"/>
                        </a:spcAft>
                      </a:pPr>
                      <a:r>
                        <a:rPr lang="en-US" sz="1400" i="1">
                          <a:solidFill>
                            <a:srgbClr val="000000"/>
                          </a:solidFill>
                          <a:latin typeface="Calibri"/>
                          <a:ea typeface="Calibri"/>
                          <a:cs typeface="Times New Roman"/>
                        </a:rPr>
                        <a:t>2.831</a:t>
                      </a:r>
                      <a:endParaRPr lang="en-US" sz="1400">
                        <a:latin typeface="Calibri"/>
                        <a:ea typeface="Calibri"/>
                        <a:cs typeface="Times New Roman"/>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1000"/>
                        </a:spcAft>
                      </a:pPr>
                      <a:r>
                        <a:rPr lang="en-US" sz="1400">
                          <a:solidFill>
                            <a:srgbClr val="000000"/>
                          </a:solidFill>
                          <a:latin typeface="Calibri"/>
                          <a:ea typeface="Calibri"/>
                          <a:cs typeface="Times New Roman"/>
                        </a:rPr>
                        <a:t>0.71</a:t>
                      </a:r>
                      <a:endParaRPr lang="en-US" sz="1400">
                        <a:latin typeface="Calibri"/>
                        <a:ea typeface="Calibri"/>
                        <a:cs typeface="Times New Roman"/>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1000"/>
                        </a:spcAft>
                      </a:pPr>
                      <a:r>
                        <a:rPr lang="en-US" sz="1400" i="1">
                          <a:solidFill>
                            <a:srgbClr val="000000"/>
                          </a:solidFill>
                          <a:latin typeface="Calibri"/>
                          <a:ea typeface="Calibri"/>
                          <a:cs typeface="Times New Roman"/>
                        </a:rPr>
                        <a:t>0.012</a:t>
                      </a:r>
                      <a:endParaRPr lang="en-US" sz="1400">
                        <a:latin typeface="Calibri"/>
                        <a:ea typeface="Calibri"/>
                        <a:cs typeface="Times New Roman"/>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r>
              <a:tr h="417248">
                <a:tc>
                  <a:txBody>
                    <a:bodyPr/>
                    <a:lstStyle/>
                    <a:p>
                      <a:pPr algn="r">
                        <a:lnSpc>
                          <a:spcPct val="200000"/>
                        </a:lnSpc>
                        <a:spcAft>
                          <a:spcPts val="1000"/>
                        </a:spcAft>
                      </a:pPr>
                      <a:r>
                        <a:rPr lang="en-US" sz="1400" b="1">
                          <a:solidFill>
                            <a:srgbClr val="000000"/>
                          </a:solidFill>
                          <a:latin typeface="Calibri"/>
                          <a:ea typeface="Calibri"/>
                          <a:cs typeface="Times New Roman"/>
                        </a:rPr>
                        <a:t>2008</a:t>
                      </a:r>
                      <a:endParaRPr lang="en-US" sz="1400">
                        <a:latin typeface="Calibri"/>
                        <a:ea typeface="Calibri"/>
                        <a:cs typeface="Times New Roman"/>
                      </a:endParaRP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1000"/>
                        </a:spcAft>
                      </a:pPr>
                      <a:r>
                        <a:rPr lang="en-US" sz="1400">
                          <a:solidFill>
                            <a:srgbClr val="000000"/>
                          </a:solidFill>
                          <a:latin typeface="Calibri"/>
                          <a:ea typeface="Calibri"/>
                          <a:cs typeface="Times New Roman"/>
                        </a:rPr>
                        <a:t>1276</a:t>
                      </a:r>
                      <a:endParaRPr lang="en-US" sz="1400">
                        <a:latin typeface="Calibri"/>
                        <a:ea typeface="Calibri"/>
                        <a:cs typeface="Times New Roman"/>
                      </a:endParaRP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1000"/>
                        </a:spcAft>
                      </a:pPr>
                      <a:r>
                        <a:rPr lang="en-US" sz="1400">
                          <a:solidFill>
                            <a:srgbClr val="000000"/>
                          </a:solidFill>
                          <a:latin typeface="Calibri"/>
                          <a:ea typeface="Calibri"/>
                          <a:cs typeface="Times New Roman"/>
                        </a:rPr>
                        <a:t>19521</a:t>
                      </a:r>
                      <a:endParaRPr lang="en-US" sz="1400">
                        <a:latin typeface="Calibri"/>
                        <a:ea typeface="Calibri"/>
                        <a:cs typeface="Times New Roman"/>
                      </a:endParaRP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1000"/>
                        </a:spcAft>
                      </a:pPr>
                      <a:r>
                        <a:rPr lang="en-US" sz="1400">
                          <a:solidFill>
                            <a:srgbClr val="000000"/>
                          </a:solidFill>
                          <a:latin typeface="Calibri"/>
                          <a:ea typeface="Calibri"/>
                          <a:cs typeface="Times New Roman"/>
                        </a:rPr>
                        <a:t>1490</a:t>
                      </a:r>
                      <a:endParaRPr lang="en-US" sz="1400">
                        <a:latin typeface="Calibri"/>
                        <a:ea typeface="Calibri"/>
                        <a:cs typeface="Times New Roman"/>
                      </a:endParaRP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1000"/>
                        </a:spcAft>
                      </a:pPr>
                      <a:r>
                        <a:rPr lang="en-US" sz="1400">
                          <a:solidFill>
                            <a:srgbClr val="000000"/>
                          </a:solidFill>
                          <a:latin typeface="Calibri"/>
                          <a:ea typeface="Calibri"/>
                          <a:cs typeface="Times New Roman"/>
                        </a:rPr>
                        <a:t>77692</a:t>
                      </a:r>
                      <a:endParaRPr lang="en-US" sz="1400">
                        <a:latin typeface="Calibri"/>
                        <a:ea typeface="Calibri"/>
                        <a:cs typeface="Times New Roman"/>
                      </a:endParaRP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1000"/>
                        </a:spcAft>
                      </a:pPr>
                      <a:r>
                        <a:rPr lang="en-US" sz="1400">
                          <a:solidFill>
                            <a:srgbClr val="000000"/>
                          </a:solidFill>
                          <a:latin typeface="Calibri"/>
                          <a:ea typeface="Calibri"/>
                          <a:cs typeface="Times New Roman"/>
                        </a:rPr>
                        <a:t>0.741</a:t>
                      </a:r>
                      <a:endParaRPr lang="en-US" sz="1400">
                        <a:latin typeface="Calibri"/>
                        <a:ea typeface="Calibri"/>
                        <a:cs typeface="Times New Roman"/>
                      </a:endParaRP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1000"/>
                        </a:spcAft>
                      </a:pPr>
                      <a:r>
                        <a:rPr lang="en-US" sz="1400">
                          <a:solidFill>
                            <a:srgbClr val="000000"/>
                          </a:solidFill>
                          <a:latin typeface="Calibri"/>
                          <a:ea typeface="Calibri"/>
                          <a:cs typeface="Times New Roman"/>
                        </a:rPr>
                        <a:t>0.023</a:t>
                      </a:r>
                      <a:endParaRPr lang="en-US" sz="1400">
                        <a:latin typeface="Calibri"/>
                        <a:ea typeface="Calibri"/>
                        <a:cs typeface="Times New Roman"/>
                      </a:endParaRP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1000"/>
                        </a:spcAft>
                      </a:pPr>
                      <a:r>
                        <a:rPr lang="en-US" sz="1400">
                          <a:solidFill>
                            <a:srgbClr val="000000"/>
                          </a:solidFill>
                          <a:latin typeface="Calibri"/>
                          <a:ea typeface="Calibri"/>
                          <a:cs typeface="Times New Roman"/>
                        </a:rPr>
                        <a:t>2.176</a:t>
                      </a:r>
                      <a:endParaRPr lang="en-US" sz="1400">
                        <a:latin typeface="Calibri"/>
                        <a:ea typeface="Calibri"/>
                        <a:cs typeface="Times New Roman"/>
                      </a:endParaRP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1000"/>
                        </a:spcAft>
                      </a:pPr>
                      <a:r>
                        <a:rPr lang="en-US" sz="1400" i="1">
                          <a:solidFill>
                            <a:srgbClr val="000000"/>
                          </a:solidFill>
                          <a:latin typeface="Calibri"/>
                          <a:ea typeface="Calibri"/>
                          <a:cs typeface="Times New Roman"/>
                        </a:rPr>
                        <a:t>2.891</a:t>
                      </a:r>
                      <a:endParaRPr lang="en-US" sz="1400">
                        <a:latin typeface="Calibri"/>
                        <a:ea typeface="Calibri"/>
                        <a:cs typeface="Times New Roman"/>
                      </a:endParaRP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1000"/>
                        </a:spcAft>
                      </a:pPr>
                      <a:r>
                        <a:rPr lang="en-US" sz="1400">
                          <a:solidFill>
                            <a:srgbClr val="000000"/>
                          </a:solidFill>
                          <a:latin typeface="Calibri"/>
                          <a:ea typeface="Calibri"/>
                          <a:cs typeface="Times New Roman"/>
                        </a:rPr>
                        <a:t>0.69</a:t>
                      </a:r>
                      <a:endParaRPr lang="en-US" sz="1400">
                        <a:latin typeface="Calibri"/>
                        <a:ea typeface="Calibri"/>
                        <a:cs typeface="Times New Roman"/>
                      </a:endParaRP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1000"/>
                        </a:spcAft>
                      </a:pPr>
                      <a:r>
                        <a:rPr lang="en-US" sz="1400" i="1">
                          <a:solidFill>
                            <a:srgbClr val="000000"/>
                          </a:solidFill>
                          <a:latin typeface="Calibri"/>
                          <a:ea typeface="Calibri"/>
                          <a:cs typeface="Times New Roman"/>
                        </a:rPr>
                        <a:t>0.012</a:t>
                      </a:r>
                      <a:endParaRPr lang="en-US" sz="1400">
                        <a:latin typeface="Calibri"/>
                        <a:ea typeface="Calibri"/>
                        <a:cs typeface="Times New Roman"/>
                      </a:endParaRP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tcPr>
                </a:tc>
              </a:tr>
              <a:tr h="417248">
                <a:tc gridSpan="11">
                  <a:txBody>
                    <a:bodyPr/>
                    <a:lstStyle/>
                    <a:p>
                      <a:pPr>
                        <a:lnSpc>
                          <a:spcPct val="200000"/>
                        </a:lnSpc>
                        <a:spcAft>
                          <a:spcPts val="1000"/>
                        </a:spcAft>
                      </a:pPr>
                      <a:r>
                        <a:rPr lang="en-US" sz="1400" baseline="30000" dirty="0">
                          <a:solidFill>
                            <a:srgbClr val="000000"/>
                          </a:solidFill>
                          <a:latin typeface="Calibri"/>
                          <a:ea typeface="Calibri"/>
                          <a:cs typeface="Times New Roman"/>
                        </a:rPr>
                        <a:t>a</a:t>
                      </a:r>
                      <a:r>
                        <a:rPr lang="en-US" sz="1400" dirty="0">
                          <a:solidFill>
                            <a:srgbClr val="000000"/>
                          </a:solidFill>
                          <a:latin typeface="Calibri"/>
                          <a:ea typeface="Calibri"/>
                          <a:cs typeface="Times New Roman"/>
                        </a:rPr>
                        <a:t> for these metrics, links between Europe and the rest of the world were also included in the analysis.</a:t>
                      </a:r>
                      <a:endParaRPr lang="en-US" sz="1400" dirty="0">
                        <a:latin typeface="Calibri"/>
                        <a:ea typeface="Calibri"/>
                        <a:cs typeface="Times New Roman"/>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ransition spd="slow">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9715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l"/>
            <a:endParaRPr lang="en-US"/>
          </a:p>
        </p:txBody>
      </p:sp>
      <p:sp>
        <p:nvSpPr>
          <p:cNvPr id="8195" name="Rectangle 3"/>
          <p:cNvSpPr>
            <a:spLocks noChangeArrowheads="1"/>
          </p:cNvSpPr>
          <p:nvPr/>
        </p:nvSpPr>
        <p:spPr bwMode="auto">
          <a:xfrm>
            <a:off x="0" y="0"/>
            <a:ext cx="9144000" cy="1143000"/>
          </a:xfrm>
          <a:prstGeom prst="rect">
            <a:avLst/>
          </a:prstGeom>
          <a:noFill/>
          <a:ln w="9525">
            <a:noFill/>
            <a:miter lim="800000"/>
            <a:headEnd/>
            <a:tailEnd/>
          </a:ln>
        </p:spPr>
        <p:txBody>
          <a:bodyPr anchor="ctr"/>
          <a:lstStyle/>
          <a:p>
            <a:r>
              <a:rPr lang="en-GB" sz="2400" b="0" dirty="0" smtClean="0">
                <a:solidFill>
                  <a:schemeClr val="tx1"/>
                </a:solidFill>
              </a:rPr>
              <a:t>II. The complex nature of digital communication networks</a:t>
            </a:r>
          </a:p>
        </p:txBody>
      </p:sp>
      <p:sp>
        <p:nvSpPr>
          <p:cNvPr id="7" name="Rectangle 4"/>
          <p:cNvSpPr>
            <a:spLocks noChangeArrowheads="1"/>
          </p:cNvSpPr>
          <p:nvPr/>
        </p:nvSpPr>
        <p:spPr bwMode="auto">
          <a:xfrm>
            <a:off x="457200" y="5580856"/>
            <a:ext cx="8686800" cy="2554287"/>
          </a:xfrm>
          <a:prstGeom prst="rect">
            <a:avLst/>
          </a:prstGeom>
          <a:noFill/>
          <a:ln w="9525">
            <a:noFill/>
            <a:miter lim="800000"/>
            <a:headEnd/>
            <a:tailEnd/>
          </a:ln>
          <a:effectLst/>
        </p:spPr>
        <p:txBody>
          <a:bodyPr/>
          <a:lstStyle/>
          <a:p>
            <a:pPr marL="342900" indent="-342900" algn="l">
              <a:spcBef>
                <a:spcPct val="20000"/>
              </a:spcBef>
            </a:pPr>
            <a:r>
              <a:rPr lang="en-US" altLang="zh-CN" sz="1700" b="0" dirty="0" smtClean="0">
                <a:solidFill>
                  <a:schemeClr val="tx1"/>
                </a:solidFill>
                <a:ea typeface="宋体" pitchFamily="2" charset="-122"/>
                <a:sym typeface="Wingdings" pitchFamily="2" charset="2"/>
              </a:rPr>
              <a:t>Two different curves for both years: </a:t>
            </a:r>
          </a:p>
          <a:p>
            <a:pPr marL="342900" indent="-342900" algn="l">
              <a:spcBef>
                <a:spcPct val="20000"/>
              </a:spcBef>
              <a:buFont typeface="Arial" pitchFamily="34" charset="0"/>
              <a:buChar char="•"/>
            </a:pPr>
            <a:r>
              <a:rPr lang="en-US" altLang="zh-CN" sz="1700" b="0" dirty="0" smtClean="0">
                <a:solidFill>
                  <a:schemeClr val="tx1"/>
                </a:solidFill>
                <a:ea typeface="宋体" pitchFamily="2" charset="-122"/>
                <a:sym typeface="Wingdings" pitchFamily="2" charset="2"/>
              </a:rPr>
              <a:t>a </a:t>
            </a:r>
            <a:r>
              <a:rPr lang="en-US" altLang="zh-CN" sz="1700" dirty="0" smtClean="0">
                <a:solidFill>
                  <a:srgbClr val="FF0000"/>
                </a:solidFill>
                <a:ea typeface="宋体" pitchFamily="2" charset="-122"/>
                <a:sym typeface="Wingdings" pitchFamily="2" charset="2"/>
              </a:rPr>
              <a:t>straight line</a:t>
            </a:r>
            <a:r>
              <a:rPr lang="en-US" altLang="zh-CN" sz="1700" b="0" dirty="0" smtClean="0">
                <a:solidFill>
                  <a:schemeClr val="tx1"/>
                </a:solidFill>
                <a:ea typeface="宋体" pitchFamily="2" charset="-122"/>
                <a:sym typeface="Wingdings" pitchFamily="2" charset="2"/>
              </a:rPr>
              <a:t> indicating a power law for the most-connected nodes of the IP network </a:t>
            </a:r>
          </a:p>
          <a:p>
            <a:pPr marL="342900" indent="-342900" algn="l">
              <a:spcBef>
                <a:spcPct val="20000"/>
              </a:spcBef>
              <a:buFont typeface="Arial" pitchFamily="34" charset="0"/>
              <a:buChar char="•"/>
            </a:pPr>
            <a:r>
              <a:rPr lang="en-US" altLang="zh-CN" sz="1700" b="0" dirty="0" smtClean="0">
                <a:solidFill>
                  <a:schemeClr val="tx1"/>
                </a:solidFill>
                <a:ea typeface="宋体" pitchFamily="2" charset="-122"/>
                <a:sym typeface="Wingdings" pitchFamily="2" charset="2"/>
              </a:rPr>
              <a:t>a </a:t>
            </a:r>
            <a:r>
              <a:rPr lang="en-US" altLang="zh-CN" sz="1700" dirty="0" smtClean="0">
                <a:solidFill>
                  <a:srgbClr val="92D050"/>
                </a:solidFill>
                <a:ea typeface="宋体" pitchFamily="2" charset="-122"/>
                <a:sym typeface="Wingdings" pitchFamily="2" charset="2"/>
              </a:rPr>
              <a:t>curve</a:t>
            </a:r>
            <a:r>
              <a:rPr lang="en-US" altLang="zh-CN" sz="1700" b="0" dirty="0" smtClean="0">
                <a:solidFill>
                  <a:schemeClr val="tx1"/>
                </a:solidFill>
                <a:ea typeface="宋体" pitchFamily="2" charset="-122"/>
                <a:sym typeface="Wingdings" pitchFamily="2" charset="2"/>
              </a:rPr>
              <a:t> suggesting an exponential law for the least-connected nodes</a:t>
            </a:r>
            <a:endParaRPr lang="en-GB" altLang="zh-CN" sz="1700" b="0" dirty="0" smtClean="0">
              <a:solidFill>
                <a:schemeClr val="tx1"/>
              </a:solidFill>
              <a:ea typeface="宋体" pitchFamily="2" charset="-122"/>
              <a:sym typeface="Wingdings" pitchFamily="2" charset="2"/>
            </a:endParaRPr>
          </a:p>
        </p:txBody>
      </p:sp>
      <p:sp>
        <p:nvSpPr>
          <p:cNvPr id="6" name="Rectangle 5"/>
          <p:cNvSpPr>
            <a:spLocks noChangeArrowheads="1"/>
          </p:cNvSpPr>
          <p:nvPr/>
        </p:nvSpPr>
        <p:spPr bwMode="auto">
          <a:xfrm>
            <a:off x="361663" y="980683"/>
            <a:ext cx="8987052" cy="411383"/>
          </a:xfrm>
          <a:prstGeom prst="rect">
            <a:avLst/>
          </a:prstGeom>
          <a:noFill/>
          <a:ln w="9525">
            <a:noFill/>
            <a:miter lim="800000"/>
            <a:headEnd/>
            <a:tailEnd/>
          </a:ln>
        </p:spPr>
        <p:txBody>
          <a:bodyPr/>
          <a:lstStyle/>
          <a:p>
            <a:pPr lvl="0" algn="l">
              <a:spcBef>
                <a:spcPct val="20000"/>
              </a:spcBef>
            </a:pPr>
            <a:r>
              <a:rPr lang="en-US" altLang="zh-CN" sz="1800" dirty="0" smtClean="0">
                <a:solidFill>
                  <a:schemeClr val="bg2"/>
                </a:solidFill>
              </a:rPr>
              <a:t>Nodes degree distribution</a:t>
            </a:r>
          </a:p>
        </p:txBody>
      </p:sp>
      <p:graphicFrame>
        <p:nvGraphicFramePr>
          <p:cNvPr id="93210" name="Object 26"/>
          <p:cNvGraphicFramePr>
            <a:graphicFrameLocks noChangeAspect="1"/>
          </p:cNvGraphicFramePr>
          <p:nvPr/>
        </p:nvGraphicFramePr>
        <p:xfrm>
          <a:off x="354844" y="1411777"/>
          <a:ext cx="8434314" cy="4551484"/>
        </p:xfrm>
        <a:graphic>
          <a:graphicData uri="http://schemas.openxmlformats.org/presentationml/2006/ole">
            <p:oleObj spid="_x0000_s93210" name="Document" r:id="rId4" imgW="6327657" imgH="3415105" progId="Word.Document.12">
              <p:embed/>
            </p:oleObj>
          </a:graphicData>
        </a:graphic>
      </p:graphicFrame>
    </p:spTree>
  </p:cSld>
  <p:clrMapOvr>
    <a:masterClrMapping/>
  </p:clrMapOvr>
  <p:transition spd="slow">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AT_5E"/>
          <p:cNvPicPr>
            <a:picLocks noChangeAspect="1" noChangeArrowheads="1"/>
          </p:cNvPicPr>
          <p:nvPr/>
        </p:nvPicPr>
        <p:blipFill>
          <a:blip r:embed="rId3" cstate="print"/>
          <a:srcRect/>
          <a:stretch>
            <a:fillRect/>
          </a:stretch>
        </p:blipFill>
        <p:spPr bwMode="auto">
          <a:xfrm rot="5400000">
            <a:off x="7372350" y="5086352"/>
            <a:ext cx="2024741" cy="1518556"/>
          </a:xfrm>
          <a:prstGeom prst="rect">
            <a:avLst/>
          </a:prstGeom>
          <a:noFill/>
        </p:spPr>
      </p:pic>
      <p:sp>
        <p:nvSpPr>
          <p:cNvPr id="8194" name="Rectangle 2"/>
          <p:cNvSpPr>
            <a:spLocks noChangeArrowheads="1"/>
          </p:cNvSpPr>
          <p:nvPr/>
        </p:nvSpPr>
        <p:spPr bwMode="auto">
          <a:xfrm>
            <a:off x="0" y="0"/>
            <a:ext cx="9144000" cy="9715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l"/>
            <a:endParaRPr lang="en-US"/>
          </a:p>
        </p:txBody>
      </p:sp>
      <p:sp>
        <p:nvSpPr>
          <p:cNvPr id="8195" name="Rectangle 3"/>
          <p:cNvSpPr>
            <a:spLocks noChangeArrowheads="1"/>
          </p:cNvSpPr>
          <p:nvPr/>
        </p:nvSpPr>
        <p:spPr bwMode="auto">
          <a:xfrm>
            <a:off x="0" y="0"/>
            <a:ext cx="9144000" cy="1143000"/>
          </a:xfrm>
          <a:prstGeom prst="rect">
            <a:avLst/>
          </a:prstGeom>
          <a:noFill/>
          <a:ln w="9525">
            <a:noFill/>
            <a:miter lim="800000"/>
            <a:headEnd/>
            <a:tailEnd/>
          </a:ln>
        </p:spPr>
        <p:txBody>
          <a:bodyPr anchor="ctr"/>
          <a:lstStyle/>
          <a:p>
            <a:r>
              <a:rPr lang="en-GB" sz="2400" b="0" dirty="0" smtClean="0">
                <a:solidFill>
                  <a:schemeClr val="tx1"/>
                </a:solidFill>
              </a:rPr>
              <a:t>II. The complex nature of digital communication networks</a:t>
            </a:r>
          </a:p>
        </p:txBody>
      </p:sp>
      <p:sp>
        <p:nvSpPr>
          <p:cNvPr id="6" name="Rectangle 5"/>
          <p:cNvSpPr>
            <a:spLocks noChangeArrowheads="1"/>
          </p:cNvSpPr>
          <p:nvPr/>
        </p:nvSpPr>
        <p:spPr bwMode="auto">
          <a:xfrm>
            <a:off x="711199" y="1035275"/>
            <a:ext cx="8637515" cy="411383"/>
          </a:xfrm>
          <a:prstGeom prst="rect">
            <a:avLst/>
          </a:prstGeom>
          <a:noFill/>
          <a:ln w="9525">
            <a:noFill/>
            <a:miter lim="800000"/>
            <a:headEnd/>
            <a:tailEnd/>
          </a:ln>
        </p:spPr>
        <p:txBody>
          <a:bodyPr/>
          <a:lstStyle/>
          <a:p>
            <a:pPr algn="l">
              <a:spcBef>
                <a:spcPct val="20000"/>
              </a:spcBef>
            </a:pPr>
            <a:r>
              <a:rPr lang="en-US" altLang="zh-CN" sz="1800" dirty="0" smtClean="0">
                <a:solidFill>
                  <a:schemeClr val="bg2"/>
                </a:solidFill>
              </a:rPr>
              <a:t>Curve estimations (OLS and log transformations)</a:t>
            </a:r>
          </a:p>
        </p:txBody>
      </p:sp>
      <p:graphicFrame>
        <p:nvGraphicFramePr>
          <p:cNvPr id="8" name="Table 7"/>
          <p:cNvGraphicFramePr>
            <a:graphicFrameLocks noGrp="1"/>
          </p:cNvGraphicFramePr>
          <p:nvPr/>
        </p:nvGraphicFramePr>
        <p:xfrm>
          <a:off x="832512" y="3550238"/>
          <a:ext cx="7096836" cy="2133600"/>
        </p:xfrm>
        <a:graphic>
          <a:graphicData uri="http://schemas.openxmlformats.org/drawingml/2006/table">
            <a:tbl>
              <a:tblPr/>
              <a:tblGrid>
                <a:gridCol w="807223"/>
                <a:gridCol w="807223"/>
                <a:gridCol w="807223"/>
                <a:gridCol w="807223"/>
                <a:gridCol w="807223"/>
                <a:gridCol w="807223"/>
                <a:gridCol w="807223"/>
                <a:gridCol w="807223"/>
                <a:gridCol w="639052"/>
              </a:tblGrid>
              <a:tr h="190500">
                <a:tc>
                  <a:txBody>
                    <a:bodyPr/>
                    <a:lstStyle/>
                    <a:p>
                      <a:pPr algn="just">
                        <a:lnSpc>
                          <a:spcPct val="200000"/>
                        </a:lnSpc>
                        <a:spcAft>
                          <a:spcPts val="1000"/>
                        </a:spcAft>
                      </a:pPr>
                      <a:r>
                        <a:rPr lang="en-US" sz="1400" b="1" dirty="0">
                          <a:solidFill>
                            <a:srgbClr val="000000"/>
                          </a:solidFill>
                          <a:latin typeface="Calibri"/>
                          <a:ea typeface="Calibri"/>
                          <a:cs typeface="Times New Roman"/>
                        </a:rPr>
                        <a:t> </a:t>
                      </a:r>
                      <a:endParaRPr lang="en-US" sz="1400" dirty="0">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1000"/>
                        </a:spcAft>
                      </a:pPr>
                      <a:r>
                        <a:rPr lang="en-US" sz="1400" b="1">
                          <a:solidFill>
                            <a:srgbClr val="000000"/>
                          </a:solidFill>
                          <a:latin typeface="Calibri"/>
                          <a:ea typeface="Calibri"/>
                          <a:cs typeface="Times New Roman"/>
                        </a:rPr>
                        <a:t> </a:t>
                      </a:r>
                      <a:endParaRPr lang="en-US" sz="1400">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200000"/>
                        </a:lnSpc>
                        <a:spcAft>
                          <a:spcPts val="1000"/>
                        </a:spcAft>
                      </a:pPr>
                      <a:r>
                        <a:rPr lang="en-US" sz="1400" b="1">
                          <a:solidFill>
                            <a:srgbClr val="000000"/>
                          </a:solidFill>
                          <a:latin typeface="Calibri"/>
                          <a:ea typeface="Calibri"/>
                          <a:cs typeface="Times New Roman"/>
                        </a:rPr>
                        <a:t>Exponential</a:t>
                      </a:r>
                      <a:endParaRPr lang="en-US" sz="1400">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a:lnSpc>
                          <a:spcPct val="200000"/>
                        </a:lnSpc>
                        <a:spcAft>
                          <a:spcPts val="1000"/>
                        </a:spcAft>
                      </a:pPr>
                      <a:r>
                        <a:rPr lang="en-US" sz="1400" b="1">
                          <a:solidFill>
                            <a:srgbClr val="000000"/>
                          </a:solidFill>
                          <a:latin typeface="Calibri"/>
                          <a:ea typeface="Calibri"/>
                          <a:cs typeface="Times New Roman"/>
                        </a:rPr>
                        <a:t>Power</a:t>
                      </a:r>
                      <a:endParaRPr lang="en-US" sz="1400">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3">
                  <a:txBody>
                    <a:bodyPr/>
                    <a:lstStyle/>
                    <a:p>
                      <a:pPr algn="ctr">
                        <a:lnSpc>
                          <a:spcPct val="200000"/>
                        </a:lnSpc>
                        <a:spcAft>
                          <a:spcPts val="1000"/>
                        </a:spcAft>
                      </a:pPr>
                      <a:r>
                        <a:rPr lang="en-US" sz="1400" b="1">
                          <a:solidFill>
                            <a:srgbClr val="000000"/>
                          </a:solidFill>
                          <a:latin typeface="Calibri"/>
                          <a:ea typeface="Calibri"/>
                          <a:cs typeface="Times New Roman"/>
                        </a:rPr>
                        <a:t>Tanner function</a:t>
                      </a:r>
                      <a:endParaRPr lang="en-US" sz="1400">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r h="342900">
                <a:tc>
                  <a:txBody>
                    <a:bodyPr/>
                    <a:lstStyle/>
                    <a:p>
                      <a:pPr algn="just">
                        <a:lnSpc>
                          <a:spcPct val="200000"/>
                        </a:lnSpc>
                        <a:spcAft>
                          <a:spcPts val="1000"/>
                        </a:spcAft>
                      </a:pPr>
                      <a:r>
                        <a:rPr lang="en-US" sz="1400" b="1">
                          <a:solidFill>
                            <a:srgbClr val="000000"/>
                          </a:solidFill>
                          <a:latin typeface="Calibri"/>
                          <a:ea typeface="Calibri"/>
                          <a:cs typeface="Times New Roman"/>
                        </a:rPr>
                        <a:t> </a:t>
                      </a:r>
                      <a:endParaRPr lang="en-US" sz="1400">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US" sz="1400" b="1">
                          <a:solidFill>
                            <a:srgbClr val="000000"/>
                          </a:solidFill>
                          <a:latin typeface="Calibri"/>
                          <a:ea typeface="Calibri"/>
                          <a:cs typeface="Times New Roman"/>
                        </a:rPr>
                        <a:t>N</a:t>
                      </a:r>
                      <a:endParaRPr lang="en-US" sz="1400">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US" sz="1400" b="1" dirty="0">
                          <a:solidFill>
                            <a:srgbClr val="000000"/>
                          </a:solidFill>
                          <a:latin typeface="Calibri"/>
                          <a:ea typeface="Calibri"/>
                          <a:cs typeface="Times New Roman"/>
                        </a:rPr>
                        <a:t>R</a:t>
                      </a:r>
                      <a:r>
                        <a:rPr lang="en-US" sz="1400" b="1" baseline="30000" dirty="0">
                          <a:solidFill>
                            <a:srgbClr val="000000"/>
                          </a:solidFill>
                          <a:latin typeface="Calibri"/>
                          <a:ea typeface="Calibri"/>
                          <a:cs typeface="Times New Roman"/>
                        </a:rPr>
                        <a:t>2</a:t>
                      </a:r>
                      <a:endParaRPr lang="en-US" sz="1400" dirty="0">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US" sz="1400" b="1">
                          <a:solidFill>
                            <a:srgbClr val="000000"/>
                          </a:solidFill>
                          <a:latin typeface="Calibri"/>
                          <a:ea typeface="Calibri"/>
                          <a:cs typeface="Times New Roman"/>
                        </a:rPr>
                        <a:t>Coef.</a:t>
                      </a:r>
                      <a:endParaRPr lang="en-US" sz="1400">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US" sz="1400" b="1">
                          <a:solidFill>
                            <a:srgbClr val="000000"/>
                          </a:solidFill>
                          <a:latin typeface="Calibri"/>
                          <a:ea typeface="Calibri"/>
                          <a:cs typeface="Times New Roman"/>
                        </a:rPr>
                        <a:t>R</a:t>
                      </a:r>
                      <a:r>
                        <a:rPr lang="en-US" sz="1400" b="1" baseline="30000">
                          <a:solidFill>
                            <a:srgbClr val="000000"/>
                          </a:solidFill>
                          <a:latin typeface="Calibri"/>
                          <a:ea typeface="Calibri"/>
                          <a:cs typeface="Times New Roman"/>
                        </a:rPr>
                        <a:t>2</a:t>
                      </a:r>
                      <a:endParaRPr lang="en-US" sz="1400">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US" sz="1400" b="1">
                          <a:solidFill>
                            <a:srgbClr val="000000"/>
                          </a:solidFill>
                          <a:latin typeface="Calibri"/>
                          <a:ea typeface="Calibri"/>
                          <a:cs typeface="Times New Roman"/>
                        </a:rPr>
                        <a:t>Coef.</a:t>
                      </a:r>
                      <a:endParaRPr lang="en-US" sz="1400">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US" sz="1400" b="1" dirty="0">
                          <a:solidFill>
                            <a:srgbClr val="000000"/>
                          </a:solidFill>
                          <a:latin typeface="Calibri"/>
                          <a:ea typeface="Calibri"/>
                          <a:cs typeface="Times New Roman"/>
                        </a:rPr>
                        <a:t>R</a:t>
                      </a:r>
                      <a:r>
                        <a:rPr lang="en-US" sz="1400" b="1" baseline="30000" dirty="0">
                          <a:solidFill>
                            <a:srgbClr val="000000"/>
                          </a:solidFill>
                          <a:latin typeface="Calibri"/>
                          <a:ea typeface="Calibri"/>
                          <a:cs typeface="Times New Roman"/>
                        </a:rPr>
                        <a:t>2</a:t>
                      </a:r>
                      <a:endParaRPr lang="en-US" sz="1400" dirty="0">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US" sz="1400" b="1" dirty="0">
                          <a:solidFill>
                            <a:srgbClr val="000000"/>
                          </a:solidFill>
                          <a:latin typeface="Calibri"/>
                          <a:ea typeface="Calibri"/>
                          <a:cs typeface="Times New Roman"/>
                        </a:rPr>
                        <a:t>Power </a:t>
                      </a:r>
                      <a:r>
                        <a:rPr lang="en-US" sz="1400" b="1" dirty="0" err="1">
                          <a:solidFill>
                            <a:srgbClr val="000000"/>
                          </a:solidFill>
                          <a:latin typeface="Calibri"/>
                          <a:ea typeface="Calibri"/>
                          <a:cs typeface="Times New Roman"/>
                        </a:rPr>
                        <a:t>Coef</a:t>
                      </a:r>
                      <a:r>
                        <a:rPr lang="en-US" sz="1400" b="1" dirty="0">
                          <a:solidFill>
                            <a:srgbClr val="000000"/>
                          </a:solidFill>
                          <a:latin typeface="Calibri"/>
                          <a:ea typeface="Calibri"/>
                          <a:cs typeface="Times New Roman"/>
                        </a:rPr>
                        <a:t>.</a:t>
                      </a:r>
                      <a:endParaRPr lang="en-US" sz="1400" dirty="0">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US" sz="1400" b="1" dirty="0">
                          <a:solidFill>
                            <a:srgbClr val="000000"/>
                          </a:solidFill>
                          <a:latin typeface="Calibri"/>
                          <a:ea typeface="Calibri"/>
                          <a:cs typeface="Times New Roman"/>
                        </a:rPr>
                        <a:t>Exp. </a:t>
                      </a:r>
                      <a:r>
                        <a:rPr lang="en-US" sz="1400" b="1" dirty="0" err="1">
                          <a:solidFill>
                            <a:srgbClr val="000000"/>
                          </a:solidFill>
                          <a:latin typeface="Calibri"/>
                          <a:ea typeface="Calibri"/>
                          <a:cs typeface="Times New Roman"/>
                        </a:rPr>
                        <a:t>Coef</a:t>
                      </a:r>
                      <a:r>
                        <a:rPr lang="en-US" sz="1400" b="1" dirty="0">
                          <a:solidFill>
                            <a:srgbClr val="000000"/>
                          </a:solidFill>
                          <a:latin typeface="Calibri"/>
                          <a:ea typeface="Calibri"/>
                          <a:cs typeface="Times New Roman"/>
                        </a:rPr>
                        <a:t>.</a:t>
                      </a:r>
                      <a:endParaRPr lang="en-US" sz="1400" dirty="0">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190500">
                <a:tc>
                  <a:txBody>
                    <a:bodyPr/>
                    <a:lstStyle/>
                    <a:p>
                      <a:pPr algn="just">
                        <a:lnSpc>
                          <a:spcPct val="200000"/>
                        </a:lnSpc>
                        <a:spcAft>
                          <a:spcPts val="1000"/>
                        </a:spcAft>
                      </a:pPr>
                      <a:r>
                        <a:rPr lang="en-US" sz="1400" b="1">
                          <a:solidFill>
                            <a:srgbClr val="000000"/>
                          </a:solidFill>
                          <a:latin typeface="Calibri"/>
                          <a:ea typeface="Calibri"/>
                          <a:cs typeface="Times New Roman"/>
                        </a:rPr>
                        <a:t>2005</a:t>
                      </a:r>
                      <a:endParaRPr lang="en-US" sz="1400">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1000"/>
                        </a:spcAft>
                      </a:pPr>
                      <a:r>
                        <a:rPr lang="en-US" sz="1400">
                          <a:solidFill>
                            <a:srgbClr val="000000"/>
                          </a:solidFill>
                          <a:latin typeface="Calibri"/>
                          <a:ea typeface="Calibri"/>
                          <a:cs typeface="Times New Roman"/>
                        </a:rPr>
                        <a:t>1376</a:t>
                      </a:r>
                      <a:endParaRPr lang="en-US" sz="1400">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1000"/>
                        </a:spcAft>
                      </a:pPr>
                      <a:r>
                        <a:rPr lang="en-US" sz="1400">
                          <a:solidFill>
                            <a:srgbClr val="000000"/>
                          </a:solidFill>
                          <a:latin typeface="Calibri"/>
                          <a:ea typeface="Calibri"/>
                          <a:cs typeface="Times New Roman"/>
                        </a:rPr>
                        <a:t>0.679</a:t>
                      </a:r>
                      <a:endParaRPr lang="en-US" sz="1400">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1000"/>
                        </a:spcAft>
                      </a:pPr>
                      <a:r>
                        <a:rPr lang="en-US" sz="1400">
                          <a:solidFill>
                            <a:srgbClr val="000000"/>
                          </a:solidFill>
                          <a:latin typeface="Calibri"/>
                          <a:ea typeface="Calibri"/>
                          <a:cs typeface="Times New Roman"/>
                        </a:rPr>
                        <a:t>0.0003</a:t>
                      </a:r>
                      <a:endParaRPr lang="en-US" sz="1400">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1000"/>
                        </a:spcAft>
                      </a:pPr>
                      <a:r>
                        <a:rPr lang="en-US" sz="1400">
                          <a:solidFill>
                            <a:srgbClr val="000000"/>
                          </a:solidFill>
                          <a:latin typeface="Calibri"/>
                          <a:ea typeface="Calibri"/>
                          <a:cs typeface="Times New Roman"/>
                        </a:rPr>
                        <a:t>0.733</a:t>
                      </a:r>
                      <a:endParaRPr lang="en-US" sz="1400">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1000"/>
                        </a:spcAft>
                      </a:pPr>
                      <a:r>
                        <a:rPr lang="en-US" sz="1400">
                          <a:solidFill>
                            <a:srgbClr val="000000"/>
                          </a:solidFill>
                          <a:latin typeface="Calibri"/>
                          <a:ea typeface="Calibri"/>
                          <a:cs typeface="Times New Roman"/>
                        </a:rPr>
                        <a:t>-0.481</a:t>
                      </a:r>
                      <a:endParaRPr lang="en-US" sz="1400">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1000"/>
                        </a:spcAft>
                      </a:pPr>
                      <a:r>
                        <a:rPr lang="en-US" sz="1400" b="1">
                          <a:solidFill>
                            <a:srgbClr val="000000"/>
                          </a:solidFill>
                          <a:latin typeface="Calibri"/>
                          <a:ea typeface="Calibri"/>
                          <a:cs typeface="Times New Roman"/>
                        </a:rPr>
                        <a:t>0.909</a:t>
                      </a:r>
                      <a:endParaRPr lang="en-US" sz="1400">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1000"/>
                        </a:spcAft>
                      </a:pPr>
                      <a:r>
                        <a:rPr lang="en-US" sz="1400">
                          <a:solidFill>
                            <a:srgbClr val="000000"/>
                          </a:solidFill>
                          <a:latin typeface="Calibri"/>
                          <a:ea typeface="Calibri"/>
                          <a:cs typeface="Times New Roman"/>
                        </a:rPr>
                        <a:t>-0.323</a:t>
                      </a:r>
                      <a:endParaRPr lang="en-US" sz="1400">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1000"/>
                        </a:spcAft>
                      </a:pPr>
                      <a:r>
                        <a:rPr lang="en-US" sz="1400">
                          <a:solidFill>
                            <a:srgbClr val="000000"/>
                          </a:solidFill>
                          <a:latin typeface="Calibri"/>
                          <a:ea typeface="Calibri"/>
                          <a:cs typeface="Times New Roman"/>
                        </a:rPr>
                        <a:t>-0.0002</a:t>
                      </a:r>
                      <a:endParaRPr lang="en-US" sz="1400">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200025">
                <a:tc>
                  <a:txBody>
                    <a:bodyPr/>
                    <a:lstStyle/>
                    <a:p>
                      <a:pPr algn="just">
                        <a:lnSpc>
                          <a:spcPct val="200000"/>
                        </a:lnSpc>
                        <a:spcAft>
                          <a:spcPts val="1000"/>
                        </a:spcAft>
                      </a:pPr>
                      <a:r>
                        <a:rPr lang="en-US" sz="1400" b="1">
                          <a:solidFill>
                            <a:srgbClr val="000000"/>
                          </a:solidFill>
                          <a:latin typeface="Calibri"/>
                          <a:ea typeface="Calibri"/>
                          <a:cs typeface="Times New Roman"/>
                        </a:rPr>
                        <a:t>2008</a:t>
                      </a:r>
                      <a:endParaRPr lang="en-US" sz="1400">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US" sz="1400">
                          <a:solidFill>
                            <a:srgbClr val="000000"/>
                          </a:solidFill>
                          <a:latin typeface="Calibri"/>
                          <a:ea typeface="Calibri"/>
                          <a:cs typeface="Times New Roman"/>
                        </a:rPr>
                        <a:t>1276</a:t>
                      </a:r>
                      <a:endParaRPr lang="en-US" sz="1400">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US" sz="1400">
                          <a:solidFill>
                            <a:srgbClr val="000000"/>
                          </a:solidFill>
                          <a:latin typeface="Calibri"/>
                          <a:ea typeface="Calibri"/>
                          <a:cs typeface="Times New Roman"/>
                        </a:rPr>
                        <a:t>0.632</a:t>
                      </a:r>
                      <a:endParaRPr lang="en-US" sz="1400">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US" sz="1400">
                          <a:solidFill>
                            <a:srgbClr val="000000"/>
                          </a:solidFill>
                          <a:latin typeface="Calibri"/>
                          <a:ea typeface="Calibri"/>
                          <a:cs typeface="Times New Roman"/>
                        </a:rPr>
                        <a:t>0.0002</a:t>
                      </a:r>
                      <a:endParaRPr lang="en-US" sz="1400">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US" sz="1400">
                          <a:solidFill>
                            <a:srgbClr val="000000"/>
                          </a:solidFill>
                          <a:latin typeface="Calibri"/>
                          <a:ea typeface="Calibri"/>
                          <a:cs typeface="Times New Roman"/>
                        </a:rPr>
                        <a:t>0.712</a:t>
                      </a:r>
                      <a:endParaRPr lang="en-US" sz="1400">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US" sz="1400">
                          <a:solidFill>
                            <a:srgbClr val="000000"/>
                          </a:solidFill>
                          <a:latin typeface="Calibri"/>
                          <a:ea typeface="Calibri"/>
                          <a:cs typeface="Times New Roman"/>
                        </a:rPr>
                        <a:t>-0.435</a:t>
                      </a:r>
                      <a:endParaRPr lang="en-US" sz="1400">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US" sz="1400" b="1">
                          <a:solidFill>
                            <a:srgbClr val="000000"/>
                          </a:solidFill>
                          <a:latin typeface="Calibri"/>
                          <a:ea typeface="Calibri"/>
                          <a:cs typeface="Times New Roman"/>
                        </a:rPr>
                        <a:t>0.889</a:t>
                      </a:r>
                      <a:endParaRPr lang="en-US" sz="1400">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US" sz="1400">
                          <a:solidFill>
                            <a:srgbClr val="000000"/>
                          </a:solidFill>
                          <a:latin typeface="Calibri"/>
                          <a:ea typeface="Calibri"/>
                          <a:cs typeface="Times New Roman"/>
                        </a:rPr>
                        <a:t>-0.305</a:t>
                      </a:r>
                      <a:endParaRPr lang="en-US" sz="1400">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US" sz="1400" dirty="0">
                          <a:solidFill>
                            <a:srgbClr val="000000"/>
                          </a:solidFill>
                          <a:latin typeface="Calibri"/>
                          <a:ea typeface="Calibri"/>
                          <a:cs typeface="Times New Roman"/>
                        </a:rPr>
                        <a:t>-0.0001</a:t>
                      </a:r>
                      <a:endParaRPr lang="en-US" sz="1400" dirty="0">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4199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9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996" name="Picture 1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76973" y="2088112"/>
            <a:ext cx="1050881" cy="272956"/>
          </a:xfrm>
          <a:prstGeom prst="rect">
            <a:avLst/>
          </a:prstGeom>
          <a:noFill/>
        </p:spPr>
      </p:pic>
      <p:sp>
        <p:nvSpPr>
          <p:cNvPr id="4199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200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200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2006"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2005" name="Picture 2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076973" y="2415659"/>
            <a:ext cx="966953" cy="272381"/>
          </a:xfrm>
          <a:prstGeom prst="rect">
            <a:avLst/>
          </a:prstGeom>
          <a:noFill/>
        </p:spPr>
      </p:pic>
      <p:sp>
        <p:nvSpPr>
          <p:cNvPr id="42008"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2007" name="Picture 2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090622" y="2729555"/>
            <a:ext cx="1361905" cy="286000"/>
          </a:xfrm>
          <a:prstGeom prst="rect">
            <a:avLst/>
          </a:prstGeom>
          <a:noFill/>
        </p:spPr>
      </p:pic>
      <p:sp>
        <p:nvSpPr>
          <p:cNvPr id="33" name="Rectangle 4"/>
          <p:cNvSpPr>
            <a:spLocks noChangeArrowheads="1"/>
          </p:cNvSpPr>
          <p:nvPr/>
        </p:nvSpPr>
        <p:spPr bwMode="auto">
          <a:xfrm>
            <a:off x="743808" y="1748094"/>
            <a:ext cx="8686800" cy="2554287"/>
          </a:xfrm>
          <a:prstGeom prst="rect">
            <a:avLst/>
          </a:prstGeom>
          <a:noFill/>
          <a:ln w="9525">
            <a:noFill/>
            <a:miter lim="800000"/>
            <a:headEnd/>
            <a:tailEnd/>
          </a:ln>
          <a:effectLst/>
        </p:spPr>
        <p:txBody>
          <a:bodyPr/>
          <a:lstStyle/>
          <a:p>
            <a:pPr marL="342900" indent="-342900" algn="l">
              <a:spcBef>
                <a:spcPct val="20000"/>
              </a:spcBef>
            </a:pPr>
            <a:r>
              <a:rPr lang="en-GB" altLang="zh-CN" sz="1700" b="0" dirty="0" smtClean="0">
                <a:solidFill>
                  <a:schemeClr val="tx1"/>
                </a:solidFill>
                <a:ea typeface="宋体" pitchFamily="2" charset="-122"/>
                <a:sym typeface="Wingdings" pitchFamily="2" charset="2"/>
              </a:rPr>
              <a:t>Three hypothesis:</a:t>
            </a:r>
          </a:p>
          <a:p>
            <a:pPr marL="342900" indent="-342900" algn="l">
              <a:spcBef>
                <a:spcPct val="20000"/>
              </a:spcBef>
            </a:pPr>
            <a:r>
              <a:rPr lang="en-US" altLang="zh-CN" sz="1700" b="0" dirty="0" smtClean="0">
                <a:solidFill>
                  <a:schemeClr val="tx1"/>
                </a:solidFill>
                <a:ea typeface="宋体" pitchFamily="2" charset="-122"/>
                <a:sym typeface="Wingdings" pitchFamily="2" charset="2"/>
              </a:rPr>
              <a:t>exponential</a:t>
            </a:r>
          </a:p>
          <a:p>
            <a:pPr marL="342900" indent="-342900" algn="l">
              <a:spcBef>
                <a:spcPct val="20000"/>
              </a:spcBef>
            </a:pPr>
            <a:r>
              <a:rPr lang="en-US" altLang="zh-CN" sz="1700" b="0" dirty="0" smtClean="0">
                <a:solidFill>
                  <a:schemeClr val="tx1"/>
                </a:solidFill>
                <a:ea typeface="宋体" pitchFamily="2" charset="-122"/>
                <a:sym typeface="Wingdings" pitchFamily="2" charset="2"/>
              </a:rPr>
              <a:t>power</a:t>
            </a:r>
          </a:p>
          <a:p>
            <a:pPr marL="342900" indent="-342900" algn="l">
              <a:spcBef>
                <a:spcPct val="20000"/>
              </a:spcBef>
            </a:pPr>
            <a:r>
              <a:rPr lang="en-US" altLang="zh-CN" sz="1700" b="0" dirty="0" smtClean="0">
                <a:solidFill>
                  <a:schemeClr val="tx1"/>
                </a:solidFill>
                <a:ea typeface="宋体" pitchFamily="2" charset="-122"/>
                <a:sym typeface="Wingdings" pitchFamily="2" charset="2"/>
              </a:rPr>
              <a:t>power with cutoff (Tanner function)</a:t>
            </a:r>
            <a:endParaRPr lang="en-GB" altLang="zh-CN" sz="1700" b="0" dirty="0" smtClean="0">
              <a:solidFill>
                <a:schemeClr val="tx1"/>
              </a:solidFill>
              <a:ea typeface="宋体" pitchFamily="2" charset="-122"/>
              <a:sym typeface="Wingdings" pitchFamily="2" charset="2"/>
            </a:endParaRPr>
          </a:p>
        </p:txBody>
      </p:sp>
    </p:spTree>
  </p:cSld>
  <p:clrMapOvr>
    <a:masterClrMapping/>
  </p:clrMapOvr>
  <p:transition spd="slow">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AT_5E"/>
          <p:cNvPicPr>
            <a:picLocks noChangeAspect="1" noChangeArrowheads="1"/>
          </p:cNvPicPr>
          <p:nvPr/>
        </p:nvPicPr>
        <p:blipFill>
          <a:blip r:embed="rId3" cstate="print"/>
          <a:srcRect/>
          <a:stretch>
            <a:fillRect/>
          </a:stretch>
        </p:blipFill>
        <p:spPr bwMode="auto">
          <a:xfrm rot="5400000">
            <a:off x="6841066" y="4555068"/>
            <a:ext cx="2631922" cy="1973942"/>
          </a:xfrm>
          <a:prstGeom prst="rect">
            <a:avLst/>
          </a:prstGeom>
          <a:noFill/>
        </p:spPr>
      </p:pic>
      <p:sp>
        <p:nvSpPr>
          <p:cNvPr id="6146" name="Rectangle 2"/>
          <p:cNvSpPr>
            <a:spLocks noGrp="1" noChangeArrowheads="1"/>
          </p:cNvSpPr>
          <p:nvPr>
            <p:ph type="body" idx="1"/>
          </p:nvPr>
        </p:nvSpPr>
        <p:spPr>
          <a:xfrm>
            <a:off x="457200" y="1249829"/>
            <a:ext cx="8369300" cy="4525962"/>
          </a:xfrm>
        </p:spPr>
        <p:txBody>
          <a:bodyPr/>
          <a:lstStyle/>
          <a:p>
            <a:pPr marL="0" indent="0">
              <a:buNone/>
            </a:pPr>
            <a:r>
              <a:rPr lang="nl-NL" sz="1800" b="1" dirty="0" err="1" smtClean="0">
                <a:latin typeface="Verdana" pitchFamily="34" charset="0"/>
              </a:rPr>
              <a:t>Position</a:t>
            </a:r>
            <a:r>
              <a:rPr lang="nl-NL" sz="1800" b="1" dirty="0" smtClean="0">
                <a:latin typeface="Verdana" pitchFamily="34" charset="0"/>
              </a:rPr>
              <a:t> of the research:</a:t>
            </a:r>
            <a:endParaRPr lang="en-US" sz="1800" b="1" dirty="0" smtClean="0">
              <a:latin typeface="Verdana" pitchFamily="34" charset="0"/>
            </a:endParaRPr>
          </a:p>
          <a:p>
            <a:pPr marL="0" indent="0">
              <a:buNone/>
              <a:tabLst>
                <a:tab pos="449263" algn="l"/>
              </a:tabLst>
            </a:pPr>
            <a:r>
              <a:rPr lang="en-US" sz="1800" b="1" dirty="0" smtClean="0">
                <a:solidFill>
                  <a:schemeClr val="bg2"/>
                </a:solidFill>
                <a:latin typeface="Verdana" pitchFamily="34" charset="0"/>
              </a:rPr>
              <a:t>1. 	Part of our overall research project on “</a:t>
            </a:r>
            <a:r>
              <a:rPr lang="en-US" sz="1800" b="1" i="1" dirty="0" smtClean="0">
                <a:solidFill>
                  <a:schemeClr val="bg2"/>
                </a:solidFill>
                <a:latin typeface="Verdana" pitchFamily="34" charset="0"/>
              </a:rPr>
              <a:t>Complexity in 	Spatial Dynamics</a:t>
            </a:r>
            <a:r>
              <a:rPr lang="en-US" sz="1800" b="1" dirty="0" smtClean="0">
                <a:solidFill>
                  <a:schemeClr val="bg2"/>
                </a:solidFill>
                <a:latin typeface="Verdana" pitchFamily="34" charset="0"/>
              </a:rPr>
              <a:t>”, which aims to:</a:t>
            </a:r>
          </a:p>
          <a:p>
            <a:pPr marL="0" indent="0">
              <a:buNone/>
            </a:pPr>
            <a:endParaRPr lang="en-US" sz="1800" b="1" dirty="0" smtClean="0">
              <a:solidFill>
                <a:schemeClr val="bg2"/>
              </a:solidFill>
              <a:latin typeface="Verdana" pitchFamily="34" charset="0"/>
            </a:endParaRPr>
          </a:p>
          <a:p>
            <a:pPr marL="755650" lvl="1" indent="-355600">
              <a:lnSpc>
                <a:spcPct val="130000"/>
              </a:lnSpc>
            </a:pPr>
            <a:r>
              <a:rPr lang="en-US" altLang="zh-CN" sz="1800" kern="1200" dirty="0" smtClean="0">
                <a:latin typeface="Verdana" pitchFamily="34" charset="0"/>
                <a:ea typeface="宋体" pitchFamily="2" charset="-122"/>
                <a:cs typeface="Arial" charset="0"/>
                <a:sym typeface="Wingdings" pitchFamily="2" charset="2"/>
              </a:rPr>
              <a:t>generate a long overdue typology of urban dynamic processes</a:t>
            </a:r>
          </a:p>
          <a:p>
            <a:pPr marL="755650" lvl="1" indent="-355600">
              <a:lnSpc>
                <a:spcPct val="130000"/>
              </a:lnSpc>
            </a:pPr>
            <a:r>
              <a:rPr lang="en-US" altLang="zh-CN" sz="1800" kern="1200" dirty="0" smtClean="0">
                <a:latin typeface="Verdana" pitchFamily="34" charset="0"/>
                <a:ea typeface="宋体" pitchFamily="2" charset="-122"/>
                <a:cs typeface="Arial" charset="0"/>
                <a:sym typeface="Wingdings" pitchFamily="2" charset="2"/>
              </a:rPr>
              <a:t>represent ways in which actions and interactions measured as flows on networks</a:t>
            </a:r>
          </a:p>
          <a:p>
            <a:pPr marL="755650" lvl="1" indent="-355600">
              <a:lnSpc>
                <a:spcPct val="130000"/>
              </a:lnSpc>
            </a:pPr>
            <a:r>
              <a:rPr lang="en-US" altLang="zh-CN" sz="1800" kern="1200" dirty="0" smtClean="0">
                <a:latin typeface="Verdana" pitchFamily="34" charset="0"/>
                <a:ea typeface="宋体" pitchFamily="2" charset="-122"/>
                <a:cs typeface="Arial" charset="0"/>
                <a:sym typeface="Wingdings" pitchFamily="2" charset="2"/>
              </a:rPr>
              <a:t>explore the properties of these processes and define typical signatures of these dynamics in terms o f scaling, hierarchies, entropy and diversity</a:t>
            </a:r>
          </a:p>
          <a:p>
            <a:pPr marL="755650" lvl="1" indent="-355600">
              <a:lnSpc>
                <a:spcPct val="130000"/>
              </a:lnSpc>
            </a:pPr>
            <a:r>
              <a:rPr lang="en-US" altLang="zh-CN" sz="1800" kern="1200" dirty="0" smtClean="0">
                <a:latin typeface="Verdana" pitchFamily="34" charset="0"/>
                <a:ea typeface="宋体" pitchFamily="2" charset="-122"/>
                <a:cs typeface="Arial" charset="0"/>
                <a:sym typeface="Wingdings" pitchFamily="2" charset="2"/>
              </a:rPr>
              <a:t>measure flows using new sources of data, acquired remotely, some in real- time, from ticketing, mobile and fixed line telephone calls, IP communications, etc.</a:t>
            </a:r>
          </a:p>
          <a:p>
            <a:pPr marL="755650" lvl="1" indent="-355600">
              <a:lnSpc>
                <a:spcPct val="130000"/>
              </a:lnSpc>
            </a:pPr>
            <a:r>
              <a:rPr lang="en-US" altLang="zh-CN" sz="1800" kern="1200" dirty="0" smtClean="0">
                <a:latin typeface="Verdana" pitchFamily="34" charset="0"/>
                <a:ea typeface="宋体" pitchFamily="2" charset="-122"/>
                <a:cs typeface="Arial" charset="0"/>
                <a:sym typeface="Wingdings" pitchFamily="2" charset="2"/>
              </a:rPr>
              <a:t>develop a series of model demonstrators of these              urban dynamics</a:t>
            </a:r>
          </a:p>
          <a:p>
            <a:pPr marL="755650" lvl="1" indent="-355600"/>
            <a:endParaRPr lang="en-US" sz="1400" b="1" dirty="0">
              <a:solidFill>
                <a:schemeClr val="bg2"/>
              </a:solidFill>
              <a:latin typeface="Verdana" pitchFamily="34" charset="0"/>
            </a:endParaRPr>
          </a:p>
        </p:txBody>
      </p:sp>
      <p:sp>
        <p:nvSpPr>
          <p:cNvPr id="6147" name="Rectangle 3"/>
          <p:cNvSpPr>
            <a:spLocks noChangeArrowheads="1"/>
          </p:cNvSpPr>
          <p:nvPr/>
        </p:nvSpPr>
        <p:spPr bwMode="auto">
          <a:xfrm>
            <a:off x="0" y="0"/>
            <a:ext cx="9144000" cy="971550"/>
          </a:xfrm>
          <a:prstGeom prst="rect">
            <a:avLst/>
          </a:prstGeom>
          <a:solidFill>
            <a:schemeClr val="accent6">
              <a:lumMod val="40000"/>
              <a:lumOff val="60000"/>
            </a:schemeClr>
          </a:solidFill>
          <a:ln w="9525">
            <a:solidFill>
              <a:schemeClr val="tx1"/>
            </a:solidFill>
            <a:miter lim="800000"/>
            <a:headEnd/>
            <a:tailEnd/>
          </a:ln>
          <a:effectLst/>
        </p:spPr>
        <p:txBody>
          <a:bodyPr wrap="none" anchor="ctr"/>
          <a:lstStyle/>
          <a:p>
            <a:endParaRPr lang="en-GB"/>
          </a:p>
        </p:txBody>
      </p:sp>
      <p:sp>
        <p:nvSpPr>
          <p:cNvPr id="6148" name="Rectangle 4"/>
          <p:cNvSpPr>
            <a:spLocks noChangeArrowheads="1"/>
          </p:cNvSpPr>
          <p:nvPr/>
        </p:nvSpPr>
        <p:spPr bwMode="auto">
          <a:xfrm>
            <a:off x="0" y="0"/>
            <a:ext cx="8229600" cy="1143000"/>
          </a:xfrm>
          <a:prstGeom prst="rect">
            <a:avLst/>
          </a:prstGeom>
          <a:noFill/>
          <a:ln w="9525">
            <a:noFill/>
            <a:miter lim="800000"/>
            <a:headEnd/>
            <a:tailEnd/>
          </a:ln>
          <a:effectLst/>
        </p:spPr>
        <p:txBody>
          <a:bodyPr anchor="ctr"/>
          <a:lstStyle/>
          <a:p>
            <a:r>
              <a:rPr lang="en-US" sz="2400" b="0" dirty="0" smtClean="0">
                <a:solidFill>
                  <a:schemeClr val="tx1"/>
                </a:solidFill>
              </a:rPr>
              <a:t>  Introduction</a:t>
            </a:r>
            <a:endParaRPr lang="en-US" sz="2400" b="0" dirty="0">
              <a:solidFill>
                <a:schemeClr val="tx1"/>
              </a:solidFill>
            </a:endParaRPr>
          </a:p>
        </p:txBody>
      </p:sp>
      <p:pic>
        <p:nvPicPr>
          <p:cNvPr id="6" name="Picture 12" descr="See full size image">
            <a:hlinkClick r:id="rId4"/>
          </p:cNvPr>
          <p:cNvPicPr>
            <a:picLocks noChangeAspect="1" noChangeArrowheads="1"/>
          </p:cNvPicPr>
          <p:nvPr/>
        </p:nvPicPr>
        <p:blipFill>
          <a:blip r:embed="rId5" cstate="print"/>
          <a:srcRect/>
          <a:stretch>
            <a:fillRect/>
          </a:stretch>
        </p:blipFill>
        <p:spPr bwMode="auto">
          <a:xfrm>
            <a:off x="653143" y="5352609"/>
            <a:ext cx="1204686" cy="1505391"/>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xit" presetSubtype="3" fill="hold" nodeType="afterEffect">
                                  <p:stCondLst>
                                    <p:cond delay="0"/>
                                  </p:stCondLst>
                                  <p:childTnLst>
                                    <p:anim calcmode="lin" valueType="num">
                                      <p:cBhvr additive="base">
                                        <p:cTn id="11" dur="500"/>
                                        <p:tgtEl>
                                          <p:spTgt spid="6"/>
                                        </p:tgtEl>
                                        <p:attrNameLst>
                                          <p:attrName>ppt_x</p:attrName>
                                        </p:attrNameLst>
                                      </p:cBhvr>
                                      <p:tavLst>
                                        <p:tav tm="0">
                                          <p:val>
                                            <p:strVal val="ppt_x"/>
                                          </p:val>
                                        </p:tav>
                                        <p:tav tm="100000">
                                          <p:val>
                                            <p:strVal val="1+ppt_w/2"/>
                                          </p:val>
                                        </p:tav>
                                      </p:tavLst>
                                    </p:anim>
                                    <p:anim calcmode="lin" valueType="num">
                                      <p:cBhvr additive="base">
                                        <p:cTn id="12" dur="500"/>
                                        <p:tgtEl>
                                          <p:spTgt spid="6"/>
                                        </p:tgtEl>
                                        <p:attrNameLst>
                                          <p:attrName>ppt_y</p:attrName>
                                        </p:attrNameLst>
                                      </p:cBhvr>
                                      <p:tavLst>
                                        <p:tav tm="0">
                                          <p:val>
                                            <p:strVal val="ppt_y"/>
                                          </p:val>
                                        </p:tav>
                                        <p:tav tm="100000">
                                          <p:val>
                                            <p:strVal val="0-ppt_h/2"/>
                                          </p:val>
                                        </p:tav>
                                      </p:tavLst>
                                    </p:anim>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AT_5E"/>
          <p:cNvPicPr>
            <a:picLocks noChangeAspect="1" noChangeArrowheads="1"/>
          </p:cNvPicPr>
          <p:nvPr/>
        </p:nvPicPr>
        <p:blipFill>
          <a:blip r:embed="rId3" cstate="print"/>
          <a:srcRect/>
          <a:stretch>
            <a:fillRect/>
          </a:stretch>
        </p:blipFill>
        <p:spPr bwMode="auto">
          <a:xfrm rot="5400000">
            <a:off x="7435851" y="5149852"/>
            <a:ext cx="1952169" cy="1464127"/>
          </a:xfrm>
          <a:prstGeom prst="rect">
            <a:avLst/>
          </a:prstGeom>
          <a:noFill/>
        </p:spPr>
      </p:pic>
      <p:sp>
        <p:nvSpPr>
          <p:cNvPr id="8194" name="Rectangle 2"/>
          <p:cNvSpPr>
            <a:spLocks noChangeArrowheads="1"/>
          </p:cNvSpPr>
          <p:nvPr/>
        </p:nvSpPr>
        <p:spPr bwMode="auto">
          <a:xfrm>
            <a:off x="0" y="0"/>
            <a:ext cx="9144000" cy="9715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l"/>
            <a:endParaRPr lang="en-US"/>
          </a:p>
        </p:txBody>
      </p:sp>
      <p:sp>
        <p:nvSpPr>
          <p:cNvPr id="8195" name="Rectangle 3"/>
          <p:cNvSpPr>
            <a:spLocks noChangeArrowheads="1"/>
          </p:cNvSpPr>
          <p:nvPr/>
        </p:nvSpPr>
        <p:spPr bwMode="auto">
          <a:xfrm>
            <a:off x="0" y="0"/>
            <a:ext cx="9144000" cy="1143000"/>
          </a:xfrm>
          <a:prstGeom prst="rect">
            <a:avLst/>
          </a:prstGeom>
          <a:noFill/>
          <a:ln w="9525">
            <a:noFill/>
            <a:miter lim="800000"/>
            <a:headEnd/>
            <a:tailEnd/>
          </a:ln>
        </p:spPr>
        <p:txBody>
          <a:bodyPr anchor="ctr"/>
          <a:lstStyle/>
          <a:p>
            <a:pPr algn="l"/>
            <a:r>
              <a:rPr lang="en-GB" sz="2400" b="0" dirty="0" smtClean="0">
                <a:solidFill>
                  <a:schemeClr val="tx1"/>
                </a:solidFill>
              </a:rPr>
              <a:t>II. The complex nature of digital communication networks</a:t>
            </a:r>
          </a:p>
        </p:txBody>
      </p:sp>
      <p:sp>
        <p:nvSpPr>
          <p:cNvPr id="7" name="Rectangle 4"/>
          <p:cNvSpPr>
            <a:spLocks noChangeArrowheads="1"/>
          </p:cNvSpPr>
          <p:nvPr/>
        </p:nvSpPr>
        <p:spPr bwMode="auto">
          <a:xfrm>
            <a:off x="457200" y="1828800"/>
            <a:ext cx="8352971" cy="2438400"/>
          </a:xfrm>
          <a:prstGeom prst="rect">
            <a:avLst/>
          </a:prstGeom>
          <a:noFill/>
          <a:ln w="9525">
            <a:noFill/>
            <a:miter lim="800000"/>
            <a:headEnd/>
            <a:tailEnd/>
          </a:ln>
          <a:effectLst/>
        </p:spPr>
        <p:txBody>
          <a:bodyPr/>
          <a:lstStyle/>
          <a:p>
            <a:pPr algn="l">
              <a:spcBef>
                <a:spcPct val="20000"/>
              </a:spcBef>
            </a:pPr>
            <a:r>
              <a:rPr lang="en-US" altLang="zh-CN" sz="1800" b="0" dirty="0" smtClean="0">
                <a:solidFill>
                  <a:schemeClr val="tx1"/>
                </a:solidFill>
                <a:ea typeface="宋体" pitchFamily="2" charset="-122"/>
                <a:sym typeface="Wingdings" pitchFamily="2" charset="2"/>
              </a:rPr>
              <a:t>At an aggregated NUTS-3 level, the European IP network </a:t>
            </a:r>
            <a:r>
              <a:rPr lang="en-US" altLang="zh-CN" sz="1800" b="0" i="1" dirty="0" smtClean="0">
                <a:solidFill>
                  <a:schemeClr val="tx1"/>
                </a:solidFill>
                <a:ea typeface="宋体" pitchFamily="2" charset="-122"/>
                <a:sym typeface="Wingdings" pitchFamily="2" charset="2"/>
              </a:rPr>
              <a:t>fails</a:t>
            </a:r>
            <a:r>
              <a:rPr lang="en-US" altLang="zh-CN" sz="1800" b="0" dirty="0" smtClean="0">
                <a:solidFill>
                  <a:schemeClr val="tx1"/>
                </a:solidFill>
                <a:ea typeface="宋体" pitchFamily="2" charset="-122"/>
                <a:sym typeface="Wingdings" pitchFamily="2" charset="2"/>
              </a:rPr>
              <a:t> to form a clear SF structure. </a:t>
            </a:r>
          </a:p>
          <a:p>
            <a:pPr algn="l">
              <a:spcBef>
                <a:spcPct val="20000"/>
              </a:spcBef>
            </a:pPr>
            <a:endParaRPr lang="en-US" altLang="zh-CN" sz="1800" b="0" dirty="0" smtClean="0">
              <a:solidFill>
                <a:schemeClr val="tx1"/>
              </a:solidFill>
              <a:ea typeface="宋体" pitchFamily="2" charset="-122"/>
              <a:sym typeface="Wingdings" pitchFamily="2" charset="2"/>
            </a:endParaRPr>
          </a:p>
          <a:p>
            <a:pPr algn="l">
              <a:spcBef>
                <a:spcPct val="20000"/>
              </a:spcBef>
            </a:pPr>
            <a:r>
              <a:rPr lang="nl-NL" altLang="zh-CN" sz="1800" b="0" dirty="0" smtClean="0">
                <a:solidFill>
                  <a:schemeClr val="tx1"/>
                </a:solidFill>
                <a:ea typeface="宋体" pitchFamily="2" charset="-122"/>
                <a:sym typeface="Wingdings" pitchFamily="2" charset="2"/>
              </a:rPr>
              <a:t>Possible explanation: </a:t>
            </a:r>
            <a:r>
              <a:rPr lang="en-GB" altLang="zh-CN" sz="1800" b="0" i="1" dirty="0" smtClean="0">
                <a:solidFill>
                  <a:schemeClr val="tx1"/>
                </a:solidFill>
                <a:ea typeface="宋体" pitchFamily="2" charset="-122"/>
                <a:sym typeface="Wingdings" pitchFamily="2" charset="2"/>
              </a:rPr>
              <a:t>physical </a:t>
            </a:r>
            <a:r>
              <a:rPr lang="en-GB" altLang="zh-CN" sz="1800" b="0" dirty="0" smtClean="0">
                <a:solidFill>
                  <a:schemeClr val="tx1"/>
                </a:solidFill>
                <a:ea typeface="宋体" pitchFamily="2" charset="-122"/>
                <a:sym typeface="Wingdings" pitchFamily="2" charset="2"/>
              </a:rPr>
              <a:t>and </a:t>
            </a:r>
            <a:r>
              <a:rPr lang="en-GB" altLang="zh-CN" sz="1800" b="0" i="1" dirty="0" smtClean="0">
                <a:solidFill>
                  <a:schemeClr val="tx1"/>
                </a:solidFill>
                <a:ea typeface="宋体" pitchFamily="2" charset="-122"/>
                <a:sym typeface="Wingdings" pitchFamily="2" charset="2"/>
              </a:rPr>
              <a:t>topological constraints</a:t>
            </a:r>
            <a:r>
              <a:rPr lang="en-GB" altLang="zh-CN" sz="1800" b="0" dirty="0" smtClean="0">
                <a:solidFill>
                  <a:schemeClr val="tx1"/>
                </a:solidFill>
                <a:ea typeface="宋体" pitchFamily="2" charset="-122"/>
                <a:sym typeface="Wingdings" pitchFamily="2" charset="2"/>
              </a:rPr>
              <a:t>, which are important even for the development of the digital Internet infrastructure</a:t>
            </a:r>
            <a:endParaRPr lang="nl-NL" altLang="zh-CN" sz="1800" b="0" dirty="0" smtClean="0">
              <a:solidFill>
                <a:schemeClr val="tx1"/>
              </a:solidFill>
              <a:ea typeface="宋体" pitchFamily="2" charset="-122"/>
              <a:sym typeface="Wingdings" pitchFamily="2" charset="2"/>
            </a:endParaRPr>
          </a:p>
          <a:p>
            <a:pPr algn="l">
              <a:spcBef>
                <a:spcPct val="20000"/>
              </a:spcBef>
            </a:pPr>
            <a:endParaRPr lang="en-US" altLang="zh-CN" sz="1800" b="0" dirty="0" smtClean="0">
              <a:solidFill>
                <a:schemeClr val="tx1"/>
              </a:solidFill>
              <a:ea typeface="宋体" pitchFamily="2" charset="-122"/>
              <a:sym typeface="Wingdings" pitchFamily="2" charset="2"/>
            </a:endParaRPr>
          </a:p>
          <a:p>
            <a:pPr algn="l">
              <a:spcBef>
                <a:spcPct val="20000"/>
              </a:spcBef>
            </a:pPr>
            <a:r>
              <a:rPr lang="en-US" altLang="zh-CN" sz="1800" dirty="0" smtClean="0">
                <a:solidFill>
                  <a:schemeClr val="tx1"/>
                </a:solidFill>
                <a:ea typeface="宋体" pitchFamily="2" charset="-122"/>
                <a:sym typeface="Wingdings" pitchFamily="2" charset="2"/>
              </a:rPr>
              <a:t>In spatial terms:</a:t>
            </a:r>
          </a:p>
          <a:p>
            <a:pPr marL="273050" indent="-273050" algn="l">
              <a:spcBef>
                <a:spcPct val="20000"/>
              </a:spcBef>
              <a:buFont typeface="Arial" pitchFamily="34" charset="0"/>
              <a:buChar char="•"/>
            </a:pPr>
            <a:r>
              <a:rPr lang="en-US" altLang="zh-CN" sz="1800" b="0" dirty="0" smtClean="0">
                <a:solidFill>
                  <a:schemeClr val="tx1"/>
                </a:solidFill>
                <a:ea typeface="宋体" pitchFamily="2" charset="-122"/>
                <a:sym typeface="Wingdings" pitchFamily="2" charset="2"/>
              </a:rPr>
              <a:t>agglomeration effect of IP connectivity in a limited number of regions (hubs) </a:t>
            </a:r>
          </a:p>
          <a:p>
            <a:pPr marL="273050" indent="-273050" algn="l">
              <a:spcBef>
                <a:spcPct val="20000"/>
              </a:spcBef>
              <a:buFont typeface="Arial" pitchFamily="34" charset="0"/>
              <a:buChar char="•"/>
            </a:pPr>
            <a:r>
              <a:rPr lang="en-US" altLang="zh-CN" sz="1800" b="0" dirty="0" smtClean="0">
                <a:solidFill>
                  <a:schemeClr val="tx1"/>
                </a:solidFill>
                <a:ea typeface="宋体" pitchFamily="2" charset="-122"/>
                <a:sym typeface="Wingdings" pitchFamily="2" charset="2"/>
              </a:rPr>
              <a:t>the exponential tail reflects the existence of a cluster of less-connected regions, which is more homogeneous in terms of IP connectivity than if a hierarchical and clear SF topology were present</a:t>
            </a:r>
            <a:endParaRPr lang="en-GB" altLang="zh-CN" sz="1800" b="0" dirty="0" smtClean="0">
              <a:solidFill>
                <a:schemeClr val="tx1"/>
              </a:solidFill>
              <a:ea typeface="宋体" pitchFamily="2" charset="-122"/>
              <a:sym typeface="Wingdings" pitchFamily="2" charset="2"/>
            </a:endParaRPr>
          </a:p>
        </p:txBody>
      </p:sp>
      <p:sp>
        <p:nvSpPr>
          <p:cNvPr id="6" name="Rectangle 5"/>
          <p:cNvSpPr>
            <a:spLocks noChangeArrowheads="1"/>
          </p:cNvSpPr>
          <p:nvPr/>
        </p:nvSpPr>
        <p:spPr bwMode="auto">
          <a:xfrm>
            <a:off x="478971" y="1035275"/>
            <a:ext cx="8869744" cy="411383"/>
          </a:xfrm>
          <a:prstGeom prst="rect">
            <a:avLst/>
          </a:prstGeom>
          <a:noFill/>
          <a:ln w="9525">
            <a:noFill/>
            <a:miter lim="800000"/>
            <a:headEnd/>
            <a:tailEnd/>
          </a:ln>
        </p:spPr>
        <p:txBody>
          <a:bodyPr/>
          <a:lstStyle/>
          <a:p>
            <a:pPr algn="l">
              <a:spcBef>
                <a:spcPct val="20000"/>
              </a:spcBef>
            </a:pPr>
            <a:r>
              <a:rPr lang="en-US" altLang="zh-CN" sz="1800" dirty="0" smtClean="0">
                <a:solidFill>
                  <a:schemeClr val="bg2"/>
                </a:solidFill>
              </a:rPr>
              <a:t>Curve estimations (OLS and log transformations)</a:t>
            </a:r>
          </a:p>
        </p:txBody>
      </p:sp>
      <p:sp>
        <p:nvSpPr>
          <p:cNvPr id="4199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9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9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200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200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2006"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2008"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slow">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T_5E"/>
          <p:cNvPicPr>
            <a:picLocks noChangeAspect="1" noChangeArrowheads="1"/>
          </p:cNvPicPr>
          <p:nvPr/>
        </p:nvPicPr>
        <p:blipFill>
          <a:blip r:embed="rId3" cstate="print"/>
          <a:srcRect/>
          <a:stretch>
            <a:fillRect/>
          </a:stretch>
        </p:blipFill>
        <p:spPr bwMode="auto">
          <a:xfrm rot="5400000">
            <a:off x="8083550" y="5797553"/>
            <a:ext cx="1211941" cy="908956"/>
          </a:xfrm>
          <a:prstGeom prst="rect">
            <a:avLst/>
          </a:prstGeom>
          <a:noFill/>
        </p:spPr>
      </p:pic>
      <p:sp>
        <p:nvSpPr>
          <p:cNvPr id="8194" name="Rectangle 2"/>
          <p:cNvSpPr>
            <a:spLocks noChangeArrowheads="1"/>
          </p:cNvSpPr>
          <p:nvPr/>
        </p:nvSpPr>
        <p:spPr bwMode="auto">
          <a:xfrm>
            <a:off x="0" y="0"/>
            <a:ext cx="9144000" cy="9715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l"/>
            <a:endParaRPr lang="en-US"/>
          </a:p>
        </p:txBody>
      </p:sp>
      <p:sp>
        <p:nvSpPr>
          <p:cNvPr id="8195" name="Rectangle 3"/>
          <p:cNvSpPr>
            <a:spLocks noChangeArrowheads="1"/>
          </p:cNvSpPr>
          <p:nvPr/>
        </p:nvSpPr>
        <p:spPr bwMode="auto">
          <a:xfrm>
            <a:off x="0" y="0"/>
            <a:ext cx="9144000" cy="1143000"/>
          </a:xfrm>
          <a:prstGeom prst="rect">
            <a:avLst/>
          </a:prstGeom>
          <a:noFill/>
          <a:ln w="9525">
            <a:noFill/>
            <a:miter lim="800000"/>
            <a:headEnd/>
            <a:tailEnd/>
          </a:ln>
        </p:spPr>
        <p:txBody>
          <a:bodyPr anchor="ctr"/>
          <a:lstStyle/>
          <a:p>
            <a:r>
              <a:rPr lang="en-GB" sz="2400" b="0" dirty="0" smtClean="0">
                <a:solidFill>
                  <a:schemeClr val="tx1"/>
                </a:solidFill>
              </a:rPr>
              <a:t>III. Internet infrastructure and proximities</a:t>
            </a:r>
          </a:p>
        </p:txBody>
      </p:sp>
      <p:sp>
        <p:nvSpPr>
          <p:cNvPr id="8197" name="Rectangle 5"/>
          <p:cNvSpPr>
            <a:spLocks noChangeArrowheads="1"/>
          </p:cNvSpPr>
          <p:nvPr/>
        </p:nvSpPr>
        <p:spPr bwMode="auto">
          <a:xfrm>
            <a:off x="246743" y="1021627"/>
            <a:ext cx="8610653" cy="411383"/>
          </a:xfrm>
          <a:prstGeom prst="rect">
            <a:avLst/>
          </a:prstGeom>
          <a:noFill/>
          <a:ln w="9525">
            <a:noFill/>
            <a:miter lim="800000"/>
            <a:headEnd/>
            <a:tailEnd/>
          </a:ln>
        </p:spPr>
        <p:txBody>
          <a:bodyPr/>
          <a:lstStyle/>
          <a:p>
            <a:pPr lvl="0" algn="l">
              <a:spcBef>
                <a:spcPct val="20000"/>
              </a:spcBef>
            </a:pPr>
            <a:r>
              <a:rPr lang="en-US" altLang="zh-CN" sz="1800" dirty="0" smtClean="0">
                <a:solidFill>
                  <a:schemeClr val="bg2"/>
                </a:solidFill>
              </a:rPr>
              <a:t>Empirical testing of the impact of different types of proximities on the formation of CP</a:t>
            </a:r>
            <a:endParaRPr lang="en-GB" altLang="zh-CN" sz="1800" dirty="0">
              <a:solidFill>
                <a:schemeClr val="bg2"/>
              </a:solidFill>
            </a:endParaRPr>
          </a:p>
        </p:txBody>
      </p:sp>
      <p:sp>
        <p:nvSpPr>
          <p:cNvPr id="24" name="Rectangle 4"/>
          <p:cNvSpPr>
            <a:spLocks noChangeArrowheads="1"/>
          </p:cNvSpPr>
          <p:nvPr/>
        </p:nvSpPr>
        <p:spPr bwMode="auto">
          <a:xfrm>
            <a:off x="261257" y="1611086"/>
            <a:ext cx="8882743" cy="6154487"/>
          </a:xfrm>
          <a:prstGeom prst="rect">
            <a:avLst/>
          </a:prstGeom>
          <a:noFill/>
          <a:ln w="9525">
            <a:noFill/>
            <a:miter lim="800000"/>
            <a:headEnd/>
            <a:tailEnd/>
          </a:ln>
          <a:effectLst/>
        </p:spPr>
        <p:txBody>
          <a:bodyPr/>
          <a:lstStyle/>
          <a:p>
            <a:pPr marL="177800" indent="-177800" algn="l">
              <a:lnSpc>
                <a:spcPct val="150000"/>
              </a:lnSpc>
              <a:spcBef>
                <a:spcPct val="20000"/>
              </a:spcBef>
              <a:buFont typeface="Arial" pitchFamily="34" charset="0"/>
              <a:buChar char="•"/>
            </a:pPr>
            <a:r>
              <a:rPr lang="en-GB" altLang="zh-CN" sz="1800" b="0" i="1" dirty="0" smtClean="0">
                <a:solidFill>
                  <a:schemeClr val="tx1"/>
                </a:solidFill>
                <a:ea typeface="宋体" pitchFamily="2" charset="-122"/>
                <a:sym typeface="Wingdings" pitchFamily="2" charset="2"/>
              </a:rPr>
              <a:t>Starting point:</a:t>
            </a:r>
            <a:r>
              <a:rPr lang="en-GB" altLang="zh-CN" sz="1800" b="0" dirty="0" smtClean="0">
                <a:solidFill>
                  <a:schemeClr val="tx1"/>
                </a:solidFill>
                <a:ea typeface="宋体" pitchFamily="2" charset="-122"/>
                <a:sym typeface="Wingdings" pitchFamily="2" charset="2"/>
              </a:rPr>
              <a:t> the first law of geography and the importance of physical distance on CP</a:t>
            </a:r>
          </a:p>
          <a:p>
            <a:pPr marL="177800" indent="-177800" algn="l">
              <a:lnSpc>
                <a:spcPct val="150000"/>
              </a:lnSpc>
              <a:spcBef>
                <a:spcPct val="20000"/>
              </a:spcBef>
              <a:buFont typeface="Arial" pitchFamily="34" charset="0"/>
              <a:buChar char="•"/>
            </a:pPr>
            <a:r>
              <a:rPr lang="en-GB" altLang="zh-CN" sz="1800" b="0" i="1" dirty="0" smtClean="0">
                <a:solidFill>
                  <a:schemeClr val="tx1"/>
                </a:solidFill>
                <a:ea typeface="宋体" pitchFamily="2" charset="-122"/>
                <a:sym typeface="Wingdings" pitchFamily="2" charset="2"/>
              </a:rPr>
              <a:t>Proximity</a:t>
            </a:r>
            <a:r>
              <a:rPr lang="en-GB" altLang="zh-CN" sz="1800" b="0" dirty="0" smtClean="0">
                <a:solidFill>
                  <a:schemeClr val="tx1"/>
                </a:solidFill>
                <a:ea typeface="宋体" pitchFamily="2" charset="-122"/>
                <a:sym typeface="Wingdings" pitchFamily="2" charset="2"/>
              </a:rPr>
              <a:t> is not limited only on physical distance</a:t>
            </a:r>
          </a:p>
          <a:p>
            <a:pPr marL="177800" indent="-177800" algn="l">
              <a:lnSpc>
                <a:spcPct val="150000"/>
              </a:lnSpc>
              <a:spcBef>
                <a:spcPct val="20000"/>
              </a:spcBef>
              <a:buFont typeface="Arial" pitchFamily="34" charset="0"/>
              <a:buChar char="•"/>
            </a:pPr>
            <a:r>
              <a:rPr lang="en-US" altLang="zh-CN" sz="1800" b="0" i="1" dirty="0" smtClean="0">
                <a:solidFill>
                  <a:schemeClr val="tx1"/>
                </a:solidFill>
                <a:ea typeface="宋体" pitchFamily="2" charset="-122"/>
                <a:sym typeface="Wingdings" pitchFamily="2" charset="2"/>
              </a:rPr>
              <a:t>French School of Proximity</a:t>
            </a:r>
            <a:r>
              <a:rPr lang="en-US" altLang="zh-CN" sz="1800" b="0" dirty="0" smtClean="0">
                <a:solidFill>
                  <a:schemeClr val="tx1"/>
                </a:solidFill>
                <a:ea typeface="宋体" pitchFamily="2" charset="-122"/>
                <a:sym typeface="Wingdings" pitchFamily="2" charset="2"/>
              </a:rPr>
              <a:t>: the spatial dimension of enterprises and organizations</a:t>
            </a:r>
          </a:p>
          <a:p>
            <a:pPr marL="177800" indent="-177800" algn="l">
              <a:lnSpc>
                <a:spcPct val="150000"/>
              </a:lnSpc>
              <a:spcBef>
                <a:spcPct val="20000"/>
              </a:spcBef>
              <a:buFont typeface="Arial" pitchFamily="34" charset="0"/>
              <a:buChar char="•"/>
            </a:pPr>
            <a:r>
              <a:rPr lang="en-US" altLang="zh-CN" sz="1800" b="0" dirty="0" smtClean="0">
                <a:solidFill>
                  <a:schemeClr val="tx1"/>
                </a:solidFill>
                <a:ea typeface="宋体" pitchFamily="2" charset="-122"/>
                <a:sym typeface="Wingdings" pitchFamily="2" charset="2"/>
              </a:rPr>
              <a:t>Its </a:t>
            </a:r>
            <a:r>
              <a:rPr lang="en-US" altLang="zh-CN" sz="1800" b="0" i="1" dirty="0" smtClean="0">
                <a:solidFill>
                  <a:schemeClr val="tx1"/>
                </a:solidFill>
                <a:ea typeface="宋体" pitchFamily="2" charset="-122"/>
                <a:sym typeface="Wingdings" pitchFamily="2" charset="2"/>
              </a:rPr>
              <a:t>main objective</a:t>
            </a:r>
            <a:r>
              <a:rPr lang="en-US" altLang="zh-CN" sz="1800" b="0" dirty="0" smtClean="0">
                <a:solidFill>
                  <a:schemeClr val="tx1"/>
                </a:solidFill>
                <a:ea typeface="宋体" pitchFamily="2" charset="-122"/>
                <a:sym typeface="Wingdings" pitchFamily="2" charset="2"/>
              </a:rPr>
              <a:t>: to incorporate space and other territorial proximity elements to better understand the dynamics of innovation (Torre and </a:t>
            </a:r>
            <a:r>
              <a:rPr lang="en-US" altLang="zh-CN" sz="1800" b="0" dirty="0" err="1" smtClean="0">
                <a:solidFill>
                  <a:schemeClr val="tx1"/>
                </a:solidFill>
                <a:ea typeface="宋体" pitchFamily="2" charset="-122"/>
                <a:sym typeface="Wingdings" pitchFamily="2" charset="2"/>
              </a:rPr>
              <a:t>Gilly</a:t>
            </a:r>
            <a:r>
              <a:rPr lang="en-US" altLang="zh-CN" sz="1800" b="0" dirty="0" smtClean="0">
                <a:solidFill>
                  <a:schemeClr val="tx1"/>
                </a:solidFill>
                <a:ea typeface="宋体" pitchFamily="2" charset="-122"/>
                <a:sym typeface="Wingdings" pitchFamily="2" charset="2"/>
              </a:rPr>
              <a:t> 2000)</a:t>
            </a:r>
          </a:p>
          <a:p>
            <a:pPr marL="177800" indent="-177800" algn="l">
              <a:lnSpc>
                <a:spcPct val="150000"/>
              </a:lnSpc>
              <a:spcBef>
                <a:spcPct val="20000"/>
              </a:spcBef>
              <a:buFont typeface="Arial" pitchFamily="34" charset="0"/>
              <a:buChar char="•"/>
            </a:pPr>
            <a:r>
              <a:rPr lang="en-US" altLang="zh-CN" sz="1800" b="0" i="1" dirty="0" smtClean="0">
                <a:solidFill>
                  <a:schemeClr val="tx1"/>
                </a:solidFill>
                <a:ea typeface="宋体" pitchFamily="2" charset="-122"/>
                <a:sym typeface="Wingdings" pitchFamily="2" charset="2"/>
              </a:rPr>
              <a:t>Evolutionary economic geo</a:t>
            </a:r>
            <a:r>
              <a:rPr lang="en-US" altLang="zh-CN" sz="1800" b="0" dirty="0" smtClean="0">
                <a:solidFill>
                  <a:schemeClr val="tx1"/>
                </a:solidFill>
                <a:ea typeface="宋体" pitchFamily="2" charset="-122"/>
                <a:sym typeface="Wingdings" pitchFamily="2" charset="2"/>
              </a:rPr>
              <a:t>graphy: the notion of proximity and its different components are juxtaposed with ideas about knowledge transfer and creation, tacit knowledge, and learning regions (</a:t>
            </a:r>
            <a:r>
              <a:rPr lang="en-US" altLang="zh-CN" sz="1800" b="0" dirty="0" err="1" smtClean="0">
                <a:solidFill>
                  <a:schemeClr val="tx1"/>
                </a:solidFill>
                <a:ea typeface="宋体" pitchFamily="2" charset="-122"/>
                <a:sym typeface="Wingdings" pitchFamily="2" charset="2"/>
              </a:rPr>
              <a:t>Boschma</a:t>
            </a:r>
            <a:r>
              <a:rPr lang="en-US" altLang="zh-CN" sz="1800" b="0" dirty="0" smtClean="0">
                <a:solidFill>
                  <a:schemeClr val="tx1"/>
                </a:solidFill>
                <a:ea typeface="宋体" pitchFamily="2" charset="-122"/>
                <a:sym typeface="Wingdings" pitchFamily="2" charset="2"/>
              </a:rPr>
              <a:t> 2004) </a:t>
            </a:r>
          </a:p>
          <a:p>
            <a:pPr marL="177800" indent="-177800" algn="l">
              <a:lnSpc>
                <a:spcPct val="150000"/>
              </a:lnSpc>
              <a:spcBef>
                <a:spcPct val="20000"/>
              </a:spcBef>
              <a:buFont typeface="Arial" pitchFamily="34" charset="0"/>
              <a:buChar char="•"/>
            </a:pPr>
            <a:endParaRPr lang="en-GB" altLang="zh-CN" sz="1800" b="0" dirty="0" smtClean="0">
              <a:solidFill>
                <a:schemeClr val="tx1"/>
              </a:solidFill>
              <a:ea typeface="宋体" pitchFamily="2" charset="-122"/>
              <a:sym typeface="Wingdings" pitchFamily="2" charset="2"/>
            </a:endParaRPr>
          </a:p>
        </p:txBody>
      </p:sp>
    </p:spTree>
  </p:cSld>
  <p:clrMapOvr>
    <a:masterClrMapping/>
  </p:clrMapOvr>
  <p:transition spd="slow">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T_5E"/>
          <p:cNvPicPr>
            <a:picLocks noChangeAspect="1" noChangeArrowheads="1"/>
          </p:cNvPicPr>
          <p:nvPr/>
        </p:nvPicPr>
        <p:blipFill>
          <a:blip r:embed="rId3" cstate="print"/>
          <a:srcRect/>
          <a:stretch>
            <a:fillRect/>
          </a:stretch>
        </p:blipFill>
        <p:spPr bwMode="auto">
          <a:xfrm rot="5400000">
            <a:off x="7829550" y="5543553"/>
            <a:ext cx="1502227" cy="1126670"/>
          </a:xfrm>
          <a:prstGeom prst="rect">
            <a:avLst/>
          </a:prstGeom>
          <a:noFill/>
        </p:spPr>
      </p:pic>
      <p:sp>
        <p:nvSpPr>
          <p:cNvPr id="8194" name="Rectangle 2"/>
          <p:cNvSpPr>
            <a:spLocks noChangeArrowheads="1"/>
          </p:cNvSpPr>
          <p:nvPr/>
        </p:nvSpPr>
        <p:spPr bwMode="auto">
          <a:xfrm>
            <a:off x="0" y="0"/>
            <a:ext cx="9144000" cy="9715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l"/>
            <a:endParaRPr lang="en-US"/>
          </a:p>
        </p:txBody>
      </p:sp>
      <p:sp>
        <p:nvSpPr>
          <p:cNvPr id="8195" name="Rectangle 3"/>
          <p:cNvSpPr>
            <a:spLocks noChangeArrowheads="1"/>
          </p:cNvSpPr>
          <p:nvPr/>
        </p:nvSpPr>
        <p:spPr bwMode="auto">
          <a:xfrm>
            <a:off x="0" y="0"/>
            <a:ext cx="9144000" cy="1143000"/>
          </a:xfrm>
          <a:prstGeom prst="rect">
            <a:avLst/>
          </a:prstGeom>
          <a:noFill/>
          <a:ln w="9525">
            <a:noFill/>
            <a:miter lim="800000"/>
            <a:headEnd/>
            <a:tailEnd/>
          </a:ln>
        </p:spPr>
        <p:txBody>
          <a:bodyPr anchor="ctr"/>
          <a:lstStyle/>
          <a:p>
            <a:r>
              <a:rPr lang="en-GB" sz="2400" b="0" dirty="0" smtClean="0">
                <a:solidFill>
                  <a:schemeClr val="tx1"/>
                </a:solidFill>
              </a:rPr>
              <a:t>III. Internet infrastructure and proximities</a:t>
            </a:r>
          </a:p>
        </p:txBody>
      </p:sp>
      <p:sp>
        <p:nvSpPr>
          <p:cNvPr id="8197" name="Rectangle 5"/>
          <p:cNvSpPr>
            <a:spLocks noChangeArrowheads="1"/>
          </p:cNvSpPr>
          <p:nvPr/>
        </p:nvSpPr>
        <p:spPr bwMode="auto">
          <a:xfrm>
            <a:off x="457199" y="1021627"/>
            <a:ext cx="8400197" cy="411383"/>
          </a:xfrm>
          <a:prstGeom prst="rect">
            <a:avLst/>
          </a:prstGeom>
          <a:noFill/>
          <a:ln w="9525">
            <a:noFill/>
            <a:miter lim="800000"/>
            <a:headEnd/>
            <a:tailEnd/>
          </a:ln>
        </p:spPr>
        <p:txBody>
          <a:bodyPr/>
          <a:lstStyle/>
          <a:p>
            <a:pPr lvl="0" algn="l">
              <a:spcBef>
                <a:spcPct val="20000"/>
              </a:spcBef>
            </a:pPr>
            <a:r>
              <a:rPr lang="en-US" altLang="zh-CN" sz="1800" dirty="0" smtClean="0">
                <a:solidFill>
                  <a:schemeClr val="bg2"/>
                </a:solidFill>
              </a:rPr>
              <a:t>Empirical testing of the impact of different types of proximities on the formation of CP</a:t>
            </a:r>
            <a:endParaRPr lang="en-GB" altLang="zh-CN" sz="1800" dirty="0">
              <a:solidFill>
                <a:schemeClr val="bg2"/>
              </a:solidFill>
            </a:endParaRPr>
          </a:p>
        </p:txBody>
      </p:sp>
      <p:sp>
        <p:nvSpPr>
          <p:cNvPr id="24" name="Rectangle 4"/>
          <p:cNvSpPr>
            <a:spLocks noChangeArrowheads="1"/>
          </p:cNvSpPr>
          <p:nvPr/>
        </p:nvSpPr>
        <p:spPr bwMode="auto">
          <a:xfrm>
            <a:off x="457200" y="1704884"/>
            <a:ext cx="8686800" cy="6060689"/>
          </a:xfrm>
          <a:prstGeom prst="rect">
            <a:avLst/>
          </a:prstGeom>
          <a:noFill/>
          <a:ln w="9525">
            <a:noFill/>
            <a:miter lim="800000"/>
            <a:headEnd/>
            <a:tailEnd/>
          </a:ln>
          <a:effectLst/>
        </p:spPr>
        <p:txBody>
          <a:bodyPr/>
          <a:lstStyle/>
          <a:p>
            <a:pPr marL="177800" indent="-177800" algn="l">
              <a:lnSpc>
                <a:spcPct val="150000"/>
              </a:lnSpc>
              <a:spcBef>
                <a:spcPct val="20000"/>
              </a:spcBef>
              <a:buFont typeface="Arial" pitchFamily="34" charset="0"/>
              <a:buChar char="•"/>
            </a:pPr>
            <a:r>
              <a:rPr lang="en-US" altLang="zh-CN" sz="1800" b="0" dirty="0" smtClean="0">
                <a:solidFill>
                  <a:schemeClr val="tx1"/>
                </a:solidFill>
                <a:ea typeface="宋体" pitchFamily="2" charset="-122"/>
                <a:sym typeface="Wingdings" pitchFamily="2" charset="2"/>
              </a:rPr>
              <a:t>Common characteristic of the French School of Proximity and Evolutionary Geography: the importance of non-spatial types of proximity in innovation creation</a:t>
            </a:r>
          </a:p>
          <a:p>
            <a:pPr marL="177800" indent="-177800" algn="l">
              <a:lnSpc>
                <a:spcPct val="150000"/>
              </a:lnSpc>
              <a:spcBef>
                <a:spcPct val="20000"/>
              </a:spcBef>
              <a:buFont typeface="Arial" pitchFamily="34" charset="0"/>
              <a:buChar char="•"/>
            </a:pPr>
            <a:r>
              <a:rPr lang="en-US" altLang="zh-CN" sz="1800" b="0" dirty="0" smtClean="0">
                <a:solidFill>
                  <a:schemeClr val="tx1"/>
                </a:solidFill>
                <a:ea typeface="宋体" pitchFamily="2" charset="-122"/>
                <a:sym typeface="Wingdings" pitchFamily="2" charset="2"/>
              </a:rPr>
              <a:t>We ‘borrow’ the conceptual work on the different proximity dimensions, and redefine and use them in a new empirical framework in order to understand the impact of different types of proximity in the formation of the CP</a:t>
            </a:r>
          </a:p>
          <a:p>
            <a:pPr marL="177800" indent="-177800" algn="l">
              <a:lnSpc>
                <a:spcPct val="150000"/>
              </a:lnSpc>
              <a:spcBef>
                <a:spcPct val="20000"/>
              </a:spcBef>
              <a:buFont typeface="Arial" pitchFamily="34" charset="0"/>
              <a:buChar char="•"/>
            </a:pPr>
            <a:r>
              <a:rPr lang="en-US" altLang="zh-CN" sz="1800" b="0" dirty="0" smtClean="0">
                <a:solidFill>
                  <a:schemeClr val="tx1"/>
                </a:solidFill>
                <a:ea typeface="宋体" pitchFamily="2" charset="-122"/>
                <a:sym typeface="Wingdings" pitchFamily="2" charset="2"/>
              </a:rPr>
              <a:t>Proximity and distance are just other facets of cost which needs to be incorporated in the connectivity decisions taken by Internet Service Providers (ISPs)</a:t>
            </a:r>
            <a:endParaRPr lang="en-GB" altLang="zh-CN" sz="1800" b="0" dirty="0" smtClean="0">
              <a:solidFill>
                <a:schemeClr val="tx1"/>
              </a:solidFill>
              <a:ea typeface="宋体" pitchFamily="2" charset="-122"/>
              <a:sym typeface="Wingdings" pitchFamily="2" charset="2"/>
            </a:endParaRPr>
          </a:p>
        </p:txBody>
      </p:sp>
    </p:spTree>
  </p:cSld>
  <p:clrMapOvr>
    <a:masterClrMapping/>
  </p:clrMapOvr>
  <p:transition spd="slow">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T_5E"/>
          <p:cNvPicPr>
            <a:picLocks noChangeAspect="1" noChangeArrowheads="1"/>
          </p:cNvPicPr>
          <p:nvPr/>
        </p:nvPicPr>
        <p:blipFill>
          <a:blip r:embed="rId4" cstate="print"/>
          <a:srcRect/>
          <a:stretch>
            <a:fillRect/>
          </a:stretch>
        </p:blipFill>
        <p:spPr bwMode="auto">
          <a:xfrm rot="5400000">
            <a:off x="7653867" y="5367869"/>
            <a:ext cx="1703008" cy="1277256"/>
          </a:xfrm>
          <a:prstGeom prst="rect">
            <a:avLst/>
          </a:prstGeom>
          <a:noFill/>
        </p:spPr>
      </p:pic>
      <p:sp>
        <p:nvSpPr>
          <p:cNvPr id="8194" name="Rectangle 2"/>
          <p:cNvSpPr>
            <a:spLocks noChangeArrowheads="1"/>
          </p:cNvSpPr>
          <p:nvPr/>
        </p:nvSpPr>
        <p:spPr bwMode="auto">
          <a:xfrm>
            <a:off x="0" y="0"/>
            <a:ext cx="9144000" cy="9715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l"/>
            <a:endParaRPr lang="en-US"/>
          </a:p>
        </p:txBody>
      </p:sp>
      <p:sp>
        <p:nvSpPr>
          <p:cNvPr id="8195" name="Rectangle 3"/>
          <p:cNvSpPr>
            <a:spLocks noChangeArrowheads="1"/>
          </p:cNvSpPr>
          <p:nvPr/>
        </p:nvSpPr>
        <p:spPr bwMode="auto">
          <a:xfrm>
            <a:off x="0" y="0"/>
            <a:ext cx="9144000" cy="1143000"/>
          </a:xfrm>
          <a:prstGeom prst="rect">
            <a:avLst/>
          </a:prstGeom>
          <a:noFill/>
          <a:ln w="9525">
            <a:noFill/>
            <a:miter lim="800000"/>
            <a:headEnd/>
            <a:tailEnd/>
          </a:ln>
        </p:spPr>
        <p:txBody>
          <a:bodyPr anchor="ctr"/>
          <a:lstStyle/>
          <a:p>
            <a:r>
              <a:rPr lang="en-GB" sz="2400" b="0" dirty="0" smtClean="0">
                <a:solidFill>
                  <a:schemeClr val="tx1"/>
                </a:solidFill>
              </a:rPr>
              <a:t>III. Internet infrastructure and proximities</a:t>
            </a:r>
          </a:p>
        </p:txBody>
      </p:sp>
      <p:sp>
        <p:nvSpPr>
          <p:cNvPr id="8197" name="Rectangle 5"/>
          <p:cNvSpPr>
            <a:spLocks noChangeArrowheads="1"/>
          </p:cNvSpPr>
          <p:nvPr/>
        </p:nvSpPr>
        <p:spPr bwMode="auto">
          <a:xfrm>
            <a:off x="457199" y="1021627"/>
            <a:ext cx="8400197" cy="411383"/>
          </a:xfrm>
          <a:prstGeom prst="rect">
            <a:avLst/>
          </a:prstGeom>
          <a:noFill/>
          <a:ln w="9525">
            <a:noFill/>
            <a:miter lim="800000"/>
            <a:headEnd/>
            <a:tailEnd/>
          </a:ln>
        </p:spPr>
        <p:txBody>
          <a:bodyPr/>
          <a:lstStyle/>
          <a:p>
            <a:pPr lvl="0" algn="l">
              <a:spcBef>
                <a:spcPct val="20000"/>
              </a:spcBef>
            </a:pPr>
            <a:r>
              <a:rPr lang="en-US" altLang="zh-CN" sz="1800" dirty="0" smtClean="0">
                <a:solidFill>
                  <a:schemeClr val="bg2"/>
                </a:solidFill>
              </a:rPr>
              <a:t>Empirical testing of the impact of different types of proximities on the formation of CP</a:t>
            </a:r>
            <a:endParaRPr lang="en-GB" altLang="zh-CN" sz="1800" dirty="0">
              <a:solidFill>
                <a:schemeClr val="bg2"/>
              </a:solidFill>
            </a:endParaRPr>
          </a:p>
        </p:txBody>
      </p:sp>
      <p:graphicFrame>
        <p:nvGraphicFramePr>
          <p:cNvPr id="105475" name="Object 3"/>
          <p:cNvGraphicFramePr>
            <a:graphicFrameLocks noChangeAspect="1"/>
          </p:cNvGraphicFramePr>
          <p:nvPr/>
        </p:nvGraphicFramePr>
        <p:xfrm>
          <a:off x="148348" y="2229826"/>
          <a:ext cx="10490654" cy="3561374"/>
        </p:xfrm>
        <a:graphic>
          <a:graphicData uri="http://schemas.openxmlformats.org/presentationml/2006/ole">
            <p:oleObj spid="_x0000_s105475" name="Document" r:id="rId5" imgW="6112647" imgH="2075305" progId="Word.Document.12">
              <p:embed/>
            </p:oleObj>
          </a:graphicData>
        </a:graphic>
      </p:graphicFrame>
      <p:sp>
        <p:nvSpPr>
          <p:cNvPr id="6" name="TextBox 5"/>
          <p:cNvSpPr txBox="1"/>
          <p:nvPr/>
        </p:nvSpPr>
        <p:spPr>
          <a:xfrm>
            <a:off x="3875315" y="3251199"/>
            <a:ext cx="420914" cy="338554"/>
          </a:xfrm>
          <a:prstGeom prst="rect">
            <a:avLst/>
          </a:prstGeom>
          <a:solidFill>
            <a:schemeClr val="bg1"/>
          </a:solidFill>
        </p:spPr>
        <p:txBody>
          <a:bodyPr wrap="square" rtlCol="0">
            <a:spAutoFit/>
          </a:bodyPr>
          <a:lstStyle/>
          <a:p>
            <a:r>
              <a:rPr lang="en-GB" sz="1600" b="0" dirty="0" smtClean="0"/>
              <a:t>1</a:t>
            </a:r>
            <a:endParaRPr lang="en-GB" sz="1600" b="0" dirty="0"/>
          </a:p>
        </p:txBody>
      </p:sp>
    </p:spTree>
  </p:cSld>
  <p:clrMapOvr>
    <a:masterClrMapping/>
  </p:clrMapOvr>
  <p:transition spd="slow">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T_5E"/>
          <p:cNvPicPr>
            <a:picLocks noChangeAspect="1" noChangeArrowheads="1"/>
          </p:cNvPicPr>
          <p:nvPr/>
        </p:nvPicPr>
        <p:blipFill>
          <a:blip r:embed="rId3" cstate="print"/>
          <a:srcRect/>
          <a:stretch>
            <a:fillRect/>
          </a:stretch>
        </p:blipFill>
        <p:spPr bwMode="auto">
          <a:xfrm rot="5400000">
            <a:off x="7372350" y="5086352"/>
            <a:ext cx="2024741" cy="1518556"/>
          </a:xfrm>
          <a:prstGeom prst="rect">
            <a:avLst/>
          </a:prstGeom>
          <a:noFill/>
        </p:spPr>
      </p:pic>
      <p:sp>
        <p:nvSpPr>
          <p:cNvPr id="8194" name="Rectangle 2"/>
          <p:cNvSpPr>
            <a:spLocks noChangeArrowheads="1"/>
          </p:cNvSpPr>
          <p:nvPr/>
        </p:nvSpPr>
        <p:spPr bwMode="auto">
          <a:xfrm>
            <a:off x="0" y="0"/>
            <a:ext cx="9144000" cy="9715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l"/>
            <a:endParaRPr lang="en-US"/>
          </a:p>
        </p:txBody>
      </p:sp>
      <p:sp>
        <p:nvSpPr>
          <p:cNvPr id="8195" name="Rectangle 3"/>
          <p:cNvSpPr>
            <a:spLocks noChangeArrowheads="1"/>
          </p:cNvSpPr>
          <p:nvPr/>
        </p:nvSpPr>
        <p:spPr bwMode="auto">
          <a:xfrm>
            <a:off x="0" y="0"/>
            <a:ext cx="9144000" cy="1143000"/>
          </a:xfrm>
          <a:prstGeom prst="rect">
            <a:avLst/>
          </a:prstGeom>
          <a:noFill/>
          <a:ln w="9525">
            <a:noFill/>
            <a:miter lim="800000"/>
            <a:headEnd/>
            <a:tailEnd/>
          </a:ln>
        </p:spPr>
        <p:txBody>
          <a:bodyPr anchor="ctr"/>
          <a:lstStyle/>
          <a:p>
            <a:r>
              <a:rPr lang="en-GB" sz="2400" b="0" dirty="0" smtClean="0">
                <a:solidFill>
                  <a:schemeClr val="tx1"/>
                </a:solidFill>
              </a:rPr>
              <a:t>III. Internet infrastructure and proximities</a:t>
            </a:r>
          </a:p>
        </p:txBody>
      </p:sp>
      <p:sp>
        <p:nvSpPr>
          <p:cNvPr id="8197" name="Rectangle 5"/>
          <p:cNvSpPr>
            <a:spLocks noChangeArrowheads="1"/>
          </p:cNvSpPr>
          <p:nvPr/>
        </p:nvSpPr>
        <p:spPr bwMode="auto">
          <a:xfrm>
            <a:off x="457199" y="1076219"/>
            <a:ext cx="8400197" cy="411383"/>
          </a:xfrm>
          <a:prstGeom prst="rect">
            <a:avLst/>
          </a:prstGeom>
          <a:noFill/>
          <a:ln w="9525">
            <a:noFill/>
            <a:miter lim="800000"/>
            <a:headEnd/>
            <a:tailEnd/>
          </a:ln>
        </p:spPr>
        <p:txBody>
          <a:bodyPr/>
          <a:lstStyle/>
          <a:p>
            <a:pPr lvl="0" algn="l">
              <a:spcBef>
                <a:spcPct val="20000"/>
              </a:spcBef>
            </a:pPr>
            <a:r>
              <a:rPr lang="en-US" altLang="zh-CN" sz="1800" dirty="0" smtClean="0">
                <a:solidFill>
                  <a:schemeClr val="bg2"/>
                </a:solidFill>
              </a:rPr>
              <a:t>Different types of proximities</a:t>
            </a:r>
            <a:endParaRPr lang="en-GB" altLang="zh-CN" sz="1800" dirty="0">
              <a:solidFill>
                <a:schemeClr val="bg2"/>
              </a:solidFill>
            </a:endParaRPr>
          </a:p>
        </p:txBody>
      </p:sp>
      <p:graphicFrame>
        <p:nvGraphicFramePr>
          <p:cNvPr id="16" name="Table 15"/>
          <p:cNvGraphicFramePr>
            <a:graphicFrameLocks noGrp="1"/>
          </p:cNvGraphicFramePr>
          <p:nvPr/>
        </p:nvGraphicFramePr>
        <p:xfrm>
          <a:off x="191071" y="1596785"/>
          <a:ext cx="8066898" cy="5117733"/>
        </p:xfrm>
        <a:graphic>
          <a:graphicData uri="http://schemas.openxmlformats.org/drawingml/2006/table">
            <a:tbl>
              <a:tblPr/>
              <a:tblGrid>
                <a:gridCol w="1323367"/>
                <a:gridCol w="3391186"/>
                <a:gridCol w="2110359"/>
                <a:gridCol w="1241986"/>
              </a:tblGrid>
              <a:tr h="545914">
                <a:tc>
                  <a:txBody>
                    <a:bodyPr/>
                    <a:lstStyle/>
                    <a:p>
                      <a:pPr algn="ctr">
                        <a:lnSpc>
                          <a:spcPct val="200000"/>
                        </a:lnSpc>
                        <a:spcAft>
                          <a:spcPts val="1000"/>
                        </a:spcAft>
                      </a:pPr>
                      <a:r>
                        <a:rPr lang="en-US" sz="1600" b="1" dirty="0">
                          <a:solidFill>
                            <a:srgbClr val="000000"/>
                          </a:solidFill>
                          <a:latin typeface="Calibri"/>
                          <a:ea typeface="Calibri"/>
                          <a:cs typeface="Times New Roman"/>
                        </a:rPr>
                        <a:t>Proximity type</a:t>
                      </a:r>
                      <a:endParaRPr lang="en-US" sz="1600" dirty="0">
                        <a:latin typeface="Calibri"/>
                        <a:ea typeface="Calibri"/>
                        <a:cs typeface="Times New Roman"/>
                      </a:endParaRPr>
                    </a:p>
                  </a:txBody>
                  <a:tcPr marL="7957" marR="7957" marT="7957"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US" sz="1600" b="1" dirty="0">
                          <a:solidFill>
                            <a:srgbClr val="000000"/>
                          </a:solidFill>
                          <a:latin typeface="Calibri"/>
                          <a:ea typeface="Calibri"/>
                          <a:cs typeface="Times New Roman"/>
                        </a:rPr>
                        <a:t>Variable</a:t>
                      </a:r>
                      <a:endParaRPr lang="en-US" sz="1600" dirty="0">
                        <a:latin typeface="Calibri"/>
                        <a:ea typeface="Calibri"/>
                        <a:cs typeface="Times New Roman"/>
                      </a:endParaRPr>
                    </a:p>
                  </a:txBody>
                  <a:tcPr marL="7957" marR="7957" marT="7957"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US" sz="1600" b="1">
                          <a:solidFill>
                            <a:srgbClr val="000000"/>
                          </a:solidFill>
                          <a:latin typeface="Calibri"/>
                          <a:ea typeface="Calibri"/>
                          <a:cs typeface="Times New Roman"/>
                        </a:rPr>
                        <a:t>Data source</a:t>
                      </a:r>
                      <a:endParaRPr lang="en-US" sz="1600">
                        <a:latin typeface="Calibri"/>
                        <a:ea typeface="Calibri"/>
                        <a:cs typeface="Times New Roman"/>
                      </a:endParaRPr>
                    </a:p>
                  </a:txBody>
                  <a:tcPr marL="7957" marR="7957" marT="7957"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US" sz="1600" b="1">
                          <a:solidFill>
                            <a:srgbClr val="000000"/>
                          </a:solidFill>
                          <a:latin typeface="Calibri"/>
                          <a:ea typeface="Calibri"/>
                          <a:cs typeface="Times New Roman"/>
                        </a:rPr>
                        <a:t>Expected sign</a:t>
                      </a:r>
                      <a:endParaRPr lang="en-US" sz="1600">
                        <a:latin typeface="Calibri"/>
                        <a:ea typeface="Calibri"/>
                        <a:cs typeface="Times New Roman"/>
                      </a:endParaRPr>
                    </a:p>
                  </a:txBody>
                  <a:tcPr marL="7957" marR="7957" marT="7957"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5378">
                <a:tc>
                  <a:txBody>
                    <a:bodyPr/>
                    <a:lstStyle/>
                    <a:p>
                      <a:pPr>
                        <a:lnSpc>
                          <a:spcPct val="200000"/>
                        </a:lnSpc>
                        <a:spcAft>
                          <a:spcPts val="1000"/>
                        </a:spcAft>
                      </a:pPr>
                      <a:r>
                        <a:rPr lang="en-US" sz="1600">
                          <a:solidFill>
                            <a:srgbClr val="000000"/>
                          </a:solidFill>
                          <a:latin typeface="Calibri"/>
                          <a:ea typeface="Calibri"/>
                          <a:cs typeface="Times New Roman"/>
                        </a:rPr>
                        <a:t>Geographic</a:t>
                      </a:r>
                      <a:endParaRPr lang="en-US" sz="1600">
                        <a:latin typeface="Calibri"/>
                        <a:ea typeface="Calibri"/>
                        <a:cs typeface="Times New Roman"/>
                      </a:endParaRPr>
                    </a:p>
                  </a:txBody>
                  <a:tcPr marL="7957" marR="7957" marT="795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200000"/>
                        </a:lnSpc>
                        <a:spcAft>
                          <a:spcPts val="1000"/>
                        </a:spcAft>
                      </a:pPr>
                      <a:r>
                        <a:rPr lang="en-US" sz="1600">
                          <a:solidFill>
                            <a:srgbClr val="000000"/>
                          </a:solidFill>
                          <a:latin typeface="Calibri"/>
                          <a:ea typeface="Calibri"/>
                          <a:cs typeface="Times New Roman"/>
                        </a:rPr>
                        <a:t>Physical distance in km (natural logarithm)</a:t>
                      </a:r>
                      <a:endParaRPr lang="en-US" sz="1600">
                        <a:latin typeface="Calibri"/>
                        <a:ea typeface="Calibri"/>
                        <a:cs typeface="Times New Roman"/>
                      </a:endParaRPr>
                    </a:p>
                  </a:txBody>
                  <a:tcPr marL="7957" marR="7957" marT="795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200000"/>
                        </a:lnSpc>
                        <a:spcAft>
                          <a:spcPts val="1000"/>
                        </a:spcAft>
                      </a:pPr>
                      <a:r>
                        <a:rPr lang="en-US" sz="1600" dirty="0">
                          <a:solidFill>
                            <a:srgbClr val="000000"/>
                          </a:solidFill>
                          <a:latin typeface="Calibri"/>
                          <a:ea typeface="Calibri"/>
                          <a:cs typeface="Times New Roman"/>
                        </a:rPr>
                        <a:t>Own calculations</a:t>
                      </a:r>
                      <a:endParaRPr lang="en-US" sz="1600" dirty="0">
                        <a:latin typeface="Calibri"/>
                        <a:ea typeface="Calibri"/>
                        <a:cs typeface="Times New Roman"/>
                      </a:endParaRPr>
                    </a:p>
                  </a:txBody>
                  <a:tcPr marL="7957" marR="7957" marT="795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1000"/>
                        </a:spcAft>
                      </a:pPr>
                      <a:r>
                        <a:rPr lang="en-US" sz="1600" dirty="0" smtClean="0">
                          <a:solidFill>
                            <a:srgbClr val="000000"/>
                          </a:solidFill>
                          <a:latin typeface="Calibri"/>
                          <a:ea typeface="Calibri"/>
                          <a:cs typeface="Times New Roman"/>
                        </a:rPr>
                        <a:t>-</a:t>
                      </a:r>
                      <a:endParaRPr lang="en-US" sz="1600" dirty="0">
                        <a:latin typeface="Calibri"/>
                        <a:ea typeface="Calibri"/>
                        <a:cs typeface="Times New Roman"/>
                      </a:endParaRPr>
                    </a:p>
                  </a:txBody>
                  <a:tcPr marL="7957" marR="7957" marT="7957" marB="0" anchor="ctr">
                    <a:lnL>
                      <a:noFill/>
                    </a:lnL>
                    <a:lnR>
                      <a:noFill/>
                    </a:lnR>
                    <a:lnT w="12700" cap="flat" cmpd="sng" algn="ctr">
                      <a:solidFill>
                        <a:srgbClr val="000000"/>
                      </a:solidFill>
                      <a:prstDash val="solid"/>
                      <a:round/>
                      <a:headEnd type="none" w="med" len="med"/>
                      <a:tailEnd type="none" w="med" len="med"/>
                    </a:lnT>
                    <a:lnB>
                      <a:noFill/>
                    </a:lnB>
                  </a:tcPr>
                </a:tc>
              </a:tr>
              <a:tr h="407411">
                <a:tc rowSpan="2">
                  <a:txBody>
                    <a:bodyPr/>
                    <a:lstStyle/>
                    <a:p>
                      <a:pPr>
                        <a:lnSpc>
                          <a:spcPct val="200000"/>
                        </a:lnSpc>
                        <a:spcAft>
                          <a:spcPts val="1000"/>
                        </a:spcAft>
                      </a:pPr>
                      <a:r>
                        <a:rPr lang="en-US" sz="1600">
                          <a:solidFill>
                            <a:srgbClr val="000000"/>
                          </a:solidFill>
                          <a:latin typeface="Calibri"/>
                          <a:ea typeface="Calibri"/>
                          <a:cs typeface="Times New Roman"/>
                        </a:rPr>
                        <a:t>Cognitive</a:t>
                      </a:r>
                      <a:endParaRPr lang="en-US" sz="1600">
                        <a:latin typeface="Calibri"/>
                        <a:ea typeface="Calibri"/>
                        <a:cs typeface="Times New Roman"/>
                      </a:endParaRPr>
                    </a:p>
                  </a:txBody>
                  <a:tcPr marL="7957" marR="7957" marT="7957" marB="0" anchor="ctr">
                    <a:lnL>
                      <a:noFill/>
                    </a:lnL>
                    <a:lnR>
                      <a:noFill/>
                    </a:lnR>
                    <a:lnT>
                      <a:noFill/>
                    </a:lnT>
                    <a:lnB>
                      <a:noFill/>
                    </a:lnB>
                  </a:tcPr>
                </a:tc>
                <a:tc>
                  <a:txBody>
                    <a:bodyPr/>
                    <a:lstStyle/>
                    <a:p>
                      <a:pPr>
                        <a:lnSpc>
                          <a:spcPct val="200000"/>
                        </a:lnSpc>
                        <a:spcAft>
                          <a:spcPts val="1000"/>
                        </a:spcAft>
                      </a:pPr>
                      <a:r>
                        <a:rPr lang="en-US" sz="1600">
                          <a:solidFill>
                            <a:srgbClr val="000000"/>
                          </a:solidFill>
                          <a:latin typeface="Calibri"/>
                          <a:ea typeface="Calibri"/>
                          <a:cs typeface="Times New Roman"/>
                        </a:rPr>
                        <a:t>Core-to-core (IP)</a:t>
                      </a:r>
                      <a:endParaRPr lang="en-US" sz="1600">
                        <a:latin typeface="Calibri"/>
                        <a:ea typeface="Calibri"/>
                        <a:cs typeface="Times New Roman"/>
                      </a:endParaRPr>
                    </a:p>
                  </a:txBody>
                  <a:tcPr marL="7957" marR="7957" marT="7957" marB="0" anchor="ctr">
                    <a:lnL>
                      <a:noFill/>
                    </a:lnL>
                    <a:lnR>
                      <a:noFill/>
                    </a:lnR>
                    <a:lnT>
                      <a:noFill/>
                    </a:lnT>
                    <a:lnB>
                      <a:noFill/>
                    </a:lnB>
                  </a:tcPr>
                </a:tc>
                <a:tc>
                  <a:txBody>
                    <a:bodyPr/>
                    <a:lstStyle/>
                    <a:p>
                      <a:pPr>
                        <a:lnSpc>
                          <a:spcPct val="200000"/>
                        </a:lnSpc>
                        <a:spcAft>
                          <a:spcPts val="1000"/>
                        </a:spcAft>
                      </a:pPr>
                      <a:r>
                        <a:rPr lang="en-US" sz="1600">
                          <a:solidFill>
                            <a:srgbClr val="000000"/>
                          </a:solidFill>
                          <a:latin typeface="Calibri"/>
                          <a:ea typeface="Calibri"/>
                          <a:cs typeface="Times New Roman"/>
                        </a:rPr>
                        <a:t>Own calculations</a:t>
                      </a:r>
                      <a:endParaRPr lang="en-US" sz="1600">
                        <a:latin typeface="Calibri"/>
                        <a:ea typeface="Calibri"/>
                        <a:cs typeface="Times New Roman"/>
                      </a:endParaRPr>
                    </a:p>
                  </a:txBody>
                  <a:tcPr marL="7957" marR="7957" marT="7957" marB="0" anchor="ctr">
                    <a:lnL>
                      <a:noFill/>
                    </a:lnL>
                    <a:lnR>
                      <a:noFill/>
                    </a:lnR>
                    <a:lnT>
                      <a:noFill/>
                    </a:lnT>
                    <a:lnB>
                      <a:noFill/>
                    </a:lnB>
                  </a:tcPr>
                </a:tc>
                <a:tc>
                  <a:txBody>
                    <a:bodyPr/>
                    <a:lstStyle/>
                    <a:p>
                      <a:pPr algn="ctr">
                        <a:lnSpc>
                          <a:spcPct val="200000"/>
                        </a:lnSpc>
                        <a:spcAft>
                          <a:spcPts val="1000"/>
                        </a:spcAft>
                      </a:pPr>
                      <a:r>
                        <a:rPr lang="en-US" sz="1600">
                          <a:solidFill>
                            <a:srgbClr val="000000"/>
                          </a:solidFill>
                          <a:latin typeface="Calibri"/>
                          <a:ea typeface="Calibri"/>
                          <a:cs typeface="Times New Roman"/>
                        </a:rPr>
                        <a:t>+</a:t>
                      </a:r>
                      <a:endParaRPr lang="en-US" sz="1600">
                        <a:latin typeface="Calibri"/>
                        <a:ea typeface="Calibri"/>
                        <a:cs typeface="Times New Roman"/>
                      </a:endParaRPr>
                    </a:p>
                  </a:txBody>
                  <a:tcPr marL="7957" marR="7957" marT="7957" marB="0" anchor="ctr">
                    <a:lnL>
                      <a:noFill/>
                    </a:lnL>
                    <a:lnR>
                      <a:noFill/>
                    </a:lnR>
                    <a:lnT>
                      <a:noFill/>
                    </a:lnT>
                    <a:lnB>
                      <a:noFill/>
                    </a:lnB>
                  </a:tcPr>
                </a:tc>
              </a:tr>
              <a:tr h="407411">
                <a:tc vMerge="1">
                  <a:txBody>
                    <a:bodyPr/>
                    <a:lstStyle/>
                    <a:p>
                      <a:endParaRPr lang="en-US"/>
                    </a:p>
                  </a:txBody>
                  <a:tcPr/>
                </a:tc>
                <a:tc>
                  <a:txBody>
                    <a:bodyPr/>
                    <a:lstStyle/>
                    <a:p>
                      <a:pPr>
                        <a:lnSpc>
                          <a:spcPct val="200000"/>
                        </a:lnSpc>
                        <a:spcAft>
                          <a:spcPts val="1000"/>
                        </a:spcAft>
                      </a:pPr>
                      <a:r>
                        <a:rPr lang="en-US" sz="1600">
                          <a:solidFill>
                            <a:srgbClr val="000000"/>
                          </a:solidFill>
                          <a:latin typeface="Calibri"/>
                          <a:ea typeface="Calibri"/>
                          <a:cs typeface="Times New Roman"/>
                        </a:rPr>
                        <a:t>Core-to-periphery (IP)</a:t>
                      </a:r>
                      <a:endParaRPr lang="en-US" sz="1600">
                        <a:latin typeface="Calibri"/>
                        <a:ea typeface="Calibri"/>
                        <a:cs typeface="Times New Roman"/>
                      </a:endParaRPr>
                    </a:p>
                  </a:txBody>
                  <a:tcPr marL="7957" marR="7957" marT="7957" marB="0" anchor="ctr">
                    <a:lnL>
                      <a:noFill/>
                    </a:lnL>
                    <a:lnR>
                      <a:noFill/>
                    </a:lnR>
                    <a:lnT>
                      <a:noFill/>
                    </a:lnT>
                    <a:lnB>
                      <a:noFill/>
                    </a:lnB>
                  </a:tcPr>
                </a:tc>
                <a:tc>
                  <a:txBody>
                    <a:bodyPr/>
                    <a:lstStyle/>
                    <a:p>
                      <a:pPr>
                        <a:lnSpc>
                          <a:spcPct val="200000"/>
                        </a:lnSpc>
                        <a:spcAft>
                          <a:spcPts val="1000"/>
                        </a:spcAft>
                      </a:pPr>
                      <a:r>
                        <a:rPr lang="en-US" sz="1600">
                          <a:solidFill>
                            <a:srgbClr val="000000"/>
                          </a:solidFill>
                          <a:latin typeface="Calibri"/>
                          <a:ea typeface="Calibri"/>
                          <a:cs typeface="Times New Roman"/>
                        </a:rPr>
                        <a:t>Own calculations</a:t>
                      </a:r>
                      <a:endParaRPr lang="en-US" sz="1600">
                        <a:latin typeface="Calibri"/>
                        <a:ea typeface="Calibri"/>
                        <a:cs typeface="Times New Roman"/>
                      </a:endParaRPr>
                    </a:p>
                  </a:txBody>
                  <a:tcPr marL="7957" marR="7957" marT="7957" marB="0" anchor="ctr">
                    <a:lnL>
                      <a:noFill/>
                    </a:lnL>
                    <a:lnR>
                      <a:noFill/>
                    </a:lnR>
                    <a:lnT>
                      <a:noFill/>
                    </a:lnT>
                    <a:lnB>
                      <a:noFill/>
                    </a:lnB>
                  </a:tcPr>
                </a:tc>
                <a:tc>
                  <a:txBody>
                    <a:bodyPr/>
                    <a:lstStyle/>
                    <a:p>
                      <a:pPr algn="ctr">
                        <a:lnSpc>
                          <a:spcPct val="200000"/>
                        </a:lnSpc>
                        <a:spcAft>
                          <a:spcPts val="1000"/>
                        </a:spcAft>
                      </a:pPr>
                      <a:r>
                        <a:rPr lang="en-US" sz="1600">
                          <a:solidFill>
                            <a:srgbClr val="000000"/>
                          </a:solidFill>
                          <a:latin typeface="Calibri"/>
                          <a:ea typeface="Calibri"/>
                          <a:cs typeface="Times New Roman"/>
                        </a:rPr>
                        <a:t>-</a:t>
                      </a:r>
                      <a:endParaRPr lang="en-US" sz="1600">
                        <a:latin typeface="Calibri"/>
                        <a:ea typeface="Calibri"/>
                        <a:cs typeface="Times New Roman"/>
                      </a:endParaRPr>
                    </a:p>
                  </a:txBody>
                  <a:tcPr marL="7957" marR="7957" marT="7957" marB="0" anchor="ctr">
                    <a:lnL>
                      <a:noFill/>
                    </a:lnL>
                    <a:lnR>
                      <a:noFill/>
                    </a:lnR>
                    <a:lnT>
                      <a:noFill/>
                    </a:lnT>
                    <a:lnB>
                      <a:noFill/>
                    </a:lnB>
                  </a:tcPr>
                </a:tc>
              </a:tr>
              <a:tr h="407411">
                <a:tc>
                  <a:txBody>
                    <a:bodyPr/>
                    <a:lstStyle/>
                    <a:p>
                      <a:pPr>
                        <a:lnSpc>
                          <a:spcPct val="200000"/>
                        </a:lnSpc>
                        <a:spcAft>
                          <a:spcPts val="1000"/>
                        </a:spcAft>
                      </a:pPr>
                      <a:r>
                        <a:rPr lang="en-US" sz="1600">
                          <a:solidFill>
                            <a:srgbClr val="000000"/>
                          </a:solidFill>
                          <a:latin typeface="Calibri"/>
                          <a:ea typeface="Calibri"/>
                          <a:cs typeface="Times New Roman"/>
                        </a:rPr>
                        <a:t>Organizational</a:t>
                      </a:r>
                      <a:endParaRPr lang="en-US" sz="1600">
                        <a:latin typeface="Calibri"/>
                        <a:ea typeface="Calibri"/>
                        <a:cs typeface="Times New Roman"/>
                      </a:endParaRPr>
                    </a:p>
                  </a:txBody>
                  <a:tcPr marL="7957" marR="7957" marT="7957" marB="0" anchor="ctr">
                    <a:lnL>
                      <a:noFill/>
                    </a:lnL>
                    <a:lnR>
                      <a:noFill/>
                    </a:lnR>
                    <a:lnT>
                      <a:noFill/>
                    </a:lnT>
                    <a:lnB>
                      <a:noFill/>
                    </a:lnB>
                  </a:tcPr>
                </a:tc>
                <a:tc>
                  <a:txBody>
                    <a:bodyPr/>
                    <a:lstStyle/>
                    <a:p>
                      <a:pPr>
                        <a:lnSpc>
                          <a:spcPct val="200000"/>
                        </a:lnSpc>
                        <a:spcAft>
                          <a:spcPts val="1000"/>
                        </a:spcAft>
                      </a:pPr>
                      <a:r>
                        <a:rPr lang="en-US" sz="1600" dirty="0">
                          <a:solidFill>
                            <a:srgbClr val="000000"/>
                          </a:solidFill>
                          <a:latin typeface="Calibri"/>
                          <a:ea typeface="Calibri"/>
                          <a:cs typeface="Times New Roman"/>
                        </a:rPr>
                        <a:t>World cities</a:t>
                      </a:r>
                      <a:endParaRPr lang="en-US" sz="1600" dirty="0">
                        <a:latin typeface="Calibri"/>
                        <a:ea typeface="Calibri"/>
                        <a:cs typeface="Times New Roman"/>
                      </a:endParaRPr>
                    </a:p>
                  </a:txBody>
                  <a:tcPr marL="7957" marR="7957" marT="7957" marB="0" anchor="ctr">
                    <a:lnL>
                      <a:noFill/>
                    </a:lnL>
                    <a:lnR>
                      <a:noFill/>
                    </a:lnR>
                    <a:lnT>
                      <a:noFill/>
                    </a:lnT>
                    <a:lnB>
                      <a:noFill/>
                    </a:lnB>
                  </a:tcPr>
                </a:tc>
                <a:tc>
                  <a:txBody>
                    <a:bodyPr/>
                    <a:lstStyle/>
                    <a:p>
                      <a:pPr>
                        <a:lnSpc>
                          <a:spcPct val="200000"/>
                        </a:lnSpc>
                        <a:spcAft>
                          <a:spcPts val="1000"/>
                        </a:spcAft>
                      </a:pPr>
                      <a:r>
                        <a:rPr lang="en-US" sz="1600">
                          <a:solidFill>
                            <a:srgbClr val="000000"/>
                          </a:solidFill>
                          <a:latin typeface="Calibri"/>
                          <a:ea typeface="Calibri"/>
                          <a:cs typeface="Times New Roman"/>
                        </a:rPr>
                        <a:t>GaWC, own calculations</a:t>
                      </a:r>
                      <a:endParaRPr lang="en-US" sz="1600">
                        <a:latin typeface="Calibri"/>
                        <a:ea typeface="Calibri"/>
                        <a:cs typeface="Times New Roman"/>
                      </a:endParaRPr>
                    </a:p>
                  </a:txBody>
                  <a:tcPr marL="7957" marR="7957" marT="7957" marB="0" anchor="ctr">
                    <a:lnL>
                      <a:noFill/>
                    </a:lnL>
                    <a:lnR>
                      <a:noFill/>
                    </a:lnR>
                    <a:lnT>
                      <a:noFill/>
                    </a:lnT>
                    <a:lnB>
                      <a:noFill/>
                    </a:lnB>
                  </a:tcPr>
                </a:tc>
                <a:tc>
                  <a:txBody>
                    <a:bodyPr/>
                    <a:lstStyle/>
                    <a:p>
                      <a:pPr algn="ctr">
                        <a:lnSpc>
                          <a:spcPct val="200000"/>
                        </a:lnSpc>
                        <a:spcAft>
                          <a:spcPts val="1000"/>
                        </a:spcAft>
                      </a:pPr>
                      <a:r>
                        <a:rPr lang="en-US" sz="1600">
                          <a:solidFill>
                            <a:srgbClr val="000000"/>
                          </a:solidFill>
                          <a:latin typeface="Calibri"/>
                          <a:ea typeface="Calibri"/>
                          <a:cs typeface="Times New Roman"/>
                        </a:rPr>
                        <a:t>+</a:t>
                      </a:r>
                      <a:endParaRPr lang="en-US" sz="1600">
                        <a:latin typeface="Calibri"/>
                        <a:ea typeface="Calibri"/>
                        <a:cs typeface="Times New Roman"/>
                      </a:endParaRPr>
                    </a:p>
                  </a:txBody>
                  <a:tcPr marL="7957" marR="7957" marT="7957" marB="0" anchor="ctr">
                    <a:lnL>
                      <a:noFill/>
                    </a:lnL>
                    <a:lnR>
                      <a:noFill/>
                    </a:lnR>
                    <a:lnT>
                      <a:noFill/>
                    </a:lnT>
                    <a:lnB>
                      <a:noFill/>
                    </a:lnB>
                  </a:tcPr>
                </a:tc>
              </a:tr>
              <a:tr h="407411">
                <a:tc rowSpan="2">
                  <a:txBody>
                    <a:bodyPr/>
                    <a:lstStyle/>
                    <a:p>
                      <a:pPr>
                        <a:lnSpc>
                          <a:spcPct val="200000"/>
                        </a:lnSpc>
                        <a:spcAft>
                          <a:spcPts val="1000"/>
                        </a:spcAft>
                      </a:pPr>
                      <a:r>
                        <a:rPr lang="en-US" sz="1600">
                          <a:solidFill>
                            <a:srgbClr val="000000"/>
                          </a:solidFill>
                          <a:latin typeface="Calibri"/>
                          <a:ea typeface="Calibri"/>
                          <a:cs typeface="Times New Roman"/>
                        </a:rPr>
                        <a:t>Institutional</a:t>
                      </a:r>
                      <a:endParaRPr lang="en-US" sz="1600">
                        <a:latin typeface="Calibri"/>
                        <a:ea typeface="Calibri"/>
                        <a:cs typeface="Times New Roman"/>
                      </a:endParaRPr>
                    </a:p>
                  </a:txBody>
                  <a:tcPr marL="7957" marR="7957" marT="7957" marB="0" anchor="ctr">
                    <a:lnL>
                      <a:noFill/>
                    </a:lnL>
                    <a:lnR>
                      <a:noFill/>
                    </a:lnR>
                    <a:lnT>
                      <a:noFill/>
                    </a:lnT>
                    <a:lnB>
                      <a:noFill/>
                    </a:lnB>
                  </a:tcPr>
                </a:tc>
                <a:tc>
                  <a:txBody>
                    <a:bodyPr/>
                    <a:lstStyle/>
                    <a:p>
                      <a:pPr>
                        <a:lnSpc>
                          <a:spcPct val="200000"/>
                        </a:lnSpc>
                        <a:spcAft>
                          <a:spcPts val="1000"/>
                        </a:spcAft>
                      </a:pPr>
                      <a:r>
                        <a:rPr lang="en-US" sz="1600">
                          <a:solidFill>
                            <a:srgbClr val="000000"/>
                          </a:solidFill>
                          <a:latin typeface="Calibri"/>
                          <a:ea typeface="Calibri"/>
                          <a:cs typeface="Times New Roman"/>
                        </a:rPr>
                        <a:t>Intra-country virtual interaction</a:t>
                      </a:r>
                      <a:endParaRPr lang="en-US" sz="1600">
                        <a:latin typeface="Calibri"/>
                        <a:ea typeface="Calibri"/>
                        <a:cs typeface="Times New Roman"/>
                      </a:endParaRPr>
                    </a:p>
                  </a:txBody>
                  <a:tcPr marL="7957" marR="7957" marT="7957" marB="0" anchor="ctr">
                    <a:lnL>
                      <a:noFill/>
                    </a:lnL>
                    <a:lnR>
                      <a:noFill/>
                    </a:lnR>
                    <a:lnT>
                      <a:noFill/>
                    </a:lnT>
                    <a:lnB>
                      <a:noFill/>
                    </a:lnB>
                  </a:tcPr>
                </a:tc>
                <a:tc>
                  <a:txBody>
                    <a:bodyPr/>
                    <a:lstStyle/>
                    <a:p>
                      <a:pPr>
                        <a:lnSpc>
                          <a:spcPct val="200000"/>
                        </a:lnSpc>
                        <a:spcAft>
                          <a:spcPts val="1000"/>
                        </a:spcAft>
                      </a:pPr>
                      <a:r>
                        <a:rPr lang="en-US" sz="1600">
                          <a:solidFill>
                            <a:srgbClr val="000000"/>
                          </a:solidFill>
                          <a:latin typeface="Calibri"/>
                          <a:ea typeface="Calibri"/>
                          <a:cs typeface="Times New Roman"/>
                        </a:rPr>
                        <a:t>Own calculations</a:t>
                      </a:r>
                      <a:endParaRPr lang="en-US" sz="1600">
                        <a:latin typeface="Calibri"/>
                        <a:ea typeface="Calibri"/>
                        <a:cs typeface="Times New Roman"/>
                      </a:endParaRPr>
                    </a:p>
                  </a:txBody>
                  <a:tcPr marL="7957" marR="7957" marT="7957" marB="0" anchor="ctr">
                    <a:lnL>
                      <a:noFill/>
                    </a:lnL>
                    <a:lnR>
                      <a:noFill/>
                    </a:lnR>
                    <a:lnT>
                      <a:noFill/>
                    </a:lnT>
                    <a:lnB>
                      <a:noFill/>
                    </a:lnB>
                  </a:tcPr>
                </a:tc>
                <a:tc>
                  <a:txBody>
                    <a:bodyPr/>
                    <a:lstStyle/>
                    <a:p>
                      <a:pPr algn="ctr">
                        <a:lnSpc>
                          <a:spcPct val="200000"/>
                        </a:lnSpc>
                        <a:spcAft>
                          <a:spcPts val="1000"/>
                        </a:spcAft>
                      </a:pPr>
                      <a:r>
                        <a:rPr lang="en-US" sz="1600">
                          <a:solidFill>
                            <a:srgbClr val="000000"/>
                          </a:solidFill>
                          <a:latin typeface="Calibri"/>
                          <a:ea typeface="Calibri"/>
                          <a:cs typeface="Times New Roman"/>
                        </a:rPr>
                        <a:t>+</a:t>
                      </a:r>
                      <a:endParaRPr lang="en-US" sz="1600">
                        <a:latin typeface="Calibri"/>
                        <a:ea typeface="Calibri"/>
                        <a:cs typeface="Times New Roman"/>
                      </a:endParaRPr>
                    </a:p>
                  </a:txBody>
                  <a:tcPr marL="7957" marR="7957" marT="7957" marB="0" anchor="ctr">
                    <a:lnL>
                      <a:noFill/>
                    </a:lnL>
                    <a:lnR>
                      <a:noFill/>
                    </a:lnR>
                    <a:lnT>
                      <a:noFill/>
                    </a:lnT>
                    <a:lnB>
                      <a:noFill/>
                    </a:lnB>
                  </a:tcPr>
                </a:tc>
              </a:tr>
              <a:tr h="407411">
                <a:tc vMerge="1">
                  <a:txBody>
                    <a:bodyPr/>
                    <a:lstStyle/>
                    <a:p>
                      <a:endParaRPr lang="en-US"/>
                    </a:p>
                  </a:txBody>
                  <a:tcPr/>
                </a:tc>
                <a:tc>
                  <a:txBody>
                    <a:bodyPr/>
                    <a:lstStyle/>
                    <a:p>
                      <a:pPr>
                        <a:lnSpc>
                          <a:spcPct val="200000"/>
                        </a:lnSpc>
                        <a:spcAft>
                          <a:spcPts val="1000"/>
                        </a:spcAft>
                      </a:pPr>
                      <a:r>
                        <a:rPr lang="en-US" sz="1600">
                          <a:solidFill>
                            <a:srgbClr val="000000"/>
                          </a:solidFill>
                          <a:latin typeface="Calibri"/>
                          <a:ea typeface="Calibri"/>
                          <a:cs typeface="Times New Roman"/>
                        </a:rPr>
                        <a:t>Intra-region virtual interaction</a:t>
                      </a:r>
                      <a:endParaRPr lang="en-US" sz="1600">
                        <a:latin typeface="Calibri"/>
                        <a:ea typeface="Calibri"/>
                        <a:cs typeface="Times New Roman"/>
                      </a:endParaRPr>
                    </a:p>
                  </a:txBody>
                  <a:tcPr marL="7957" marR="7957" marT="7957" marB="0" anchor="ctr">
                    <a:lnL>
                      <a:noFill/>
                    </a:lnL>
                    <a:lnR>
                      <a:noFill/>
                    </a:lnR>
                    <a:lnT>
                      <a:noFill/>
                    </a:lnT>
                    <a:lnB>
                      <a:noFill/>
                    </a:lnB>
                  </a:tcPr>
                </a:tc>
                <a:tc>
                  <a:txBody>
                    <a:bodyPr/>
                    <a:lstStyle/>
                    <a:p>
                      <a:pPr>
                        <a:lnSpc>
                          <a:spcPct val="200000"/>
                        </a:lnSpc>
                        <a:spcAft>
                          <a:spcPts val="1000"/>
                        </a:spcAft>
                      </a:pPr>
                      <a:r>
                        <a:rPr lang="en-US" sz="1600" dirty="0">
                          <a:solidFill>
                            <a:srgbClr val="000000"/>
                          </a:solidFill>
                          <a:latin typeface="Calibri"/>
                          <a:ea typeface="Calibri"/>
                          <a:cs typeface="Times New Roman"/>
                        </a:rPr>
                        <a:t>Own calculations</a:t>
                      </a:r>
                      <a:endParaRPr lang="en-US" sz="1600" dirty="0">
                        <a:latin typeface="Calibri"/>
                        <a:ea typeface="Calibri"/>
                        <a:cs typeface="Times New Roman"/>
                      </a:endParaRPr>
                    </a:p>
                  </a:txBody>
                  <a:tcPr marL="7957" marR="7957" marT="7957" marB="0" anchor="ctr">
                    <a:lnL>
                      <a:noFill/>
                    </a:lnL>
                    <a:lnR>
                      <a:noFill/>
                    </a:lnR>
                    <a:lnT>
                      <a:noFill/>
                    </a:lnT>
                    <a:lnB>
                      <a:noFill/>
                    </a:lnB>
                  </a:tcPr>
                </a:tc>
                <a:tc>
                  <a:txBody>
                    <a:bodyPr/>
                    <a:lstStyle/>
                    <a:p>
                      <a:pPr algn="ctr">
                        <a:lnSpc>
                          <a:spcPct val="200000"/>
                        </a:lnSpc>
                        <a:spcAft>
                          <a:spcPts val="1000"/>
                        </a:spcAft>
                      </a:pPr>
                      <a:r>
                        <a:rPr lang="en-US" sz="1600">
                          <a:solidFill>
                            <a:srgbClr val="000000"/>
                          </a:solidFill>
                          <a:latin typeface="Calibri"/>
                          <a:ea typeface="Calibri"/>
                          <a:cs typeface="Times New Roman"/>
                        </a:rPr>
                        <a:t>+</a:t>
                      </a:r>
                      <a:endParaRPr lang="en-US" sz="1600">
                        <a:latin typeface="Calibri"/>
                        <a:ea typeface="Calibri"/>
                        <a:cs typeface="Times New Roman"/>
                      </a:endParaRPr>
                    </a:p>
                  </a:txBody>
                  <a:tcPr marL="7957" marR="7957" marT="7957" marB="0" anchor="ctr">
                    <a:lnL>
                      <a:noFill/>
                    </a:lnL>
                    <a:lnR>
                      <a:noFill/>
                    </a:lnR>
                    <a:lnT>
                      <a:noFill/>
                    </a:lnT>
                    <a:lnB>
                      <a:noFill/>
                    </a:lnB>
                  </a:tcPr>
                </a:tc>
              </a:tr>
              <a:tr h="956123">
                <a:tc>
                  <a:txBody>
                    <a:bodyPr/>
                    <a:lstStyle/>
                    <a:p>
                      <a:pPr>
                        <a:lnSpc>
                          <a:spcPct val="200000"/>
                        </a:lnSpc>
                        <a:spcAft>
                          <a:spcPts val="1000"/>
                        </a:spcAft>
                      </a:pPr>
                      <a:r>
                        <a:rPr lang="en-US" sz="1600">
                          <a:solidFill>
                            <a:srgbClr val="000000"/>
                          </a:solidFill>
                          <a:latin typeface="Calibri"/>
                          <a:ea typeface="Calibri"/>
                          <a:cs typeface="Times New Roman"/>
                        </a:rPr>
                        <a:t>Population</a:t>
                      </a:r>
                      <a:endParaRPr lang="en-US" sz="1600">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spcAft>
                          <a:spcPts val="1000"/>
                        </a:spcAft>
                      </a:pPr>
                      <a:r>
                        <a:rPr lang="en-US" sz="1600" dirty="0">
                          <a:solidFill>
                            <a:srgbClr val="000000"/>
                          </a:solidFill>
                          <a:latin typeface="Calibri"/>
                          <a:ea typeface="Calibri"/>
                          <a:cs typeface="Times New Roman"/>
                        </a:rPr>
                        <a:t>Absolute population distance </a:t>
                      </a:r>
                      <a:endParaRPr lang="en-US" sz="1600" dirty="0">
                        <a:latin typeface="Calibri"/>
                        <a:ea typeface="Calibri"/>
                        <a:cs typeface="Times New Roman"/>
                      </a:endParaRPr>
                    </a:p>
                    <a:p>
                      <a:pPr>
                        <a:lnSpc>
                          <a:spcPct val="200000"/>
                        </a:lnSpc>
                        <a:spcAft>
                          <a:spcPts val="1000"/>
                        </a:spcAft>
                      </a:pPr>
                      <a:r>
                        <a:rPr lang="en-US" sz="1600" dirty="0">
                          <a:solidFill>
                            <a:srgbClr val="000000"/>
                          </a:solidFill>
                          <a:latin typeface="Calibri"/>
                          <a:ea typeface="Calibri"/>
                          <a:cs typeface="Times New Roman"/>
                        </a:rPr>
                        <a:t>(natural logarithm + 1)</a:t>
                      </a:r>
                      <a:endParaRPr lang="en-US" sz="1600" dirty="0">
                        <a:latin typeface="Calibri"/>
                        <a:ea typeface="Calibri"/>
                        <a:cs typeface="Times New Roman"/>
                      </a:endParaRPr>
                    </a:p>
                  </a:txBody>
                  <a:tcPr marL="7957" marR="7957" marT="795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spcAft>
                          <a:spcPts val="1000"/>
                        </a:spcAft>
                      </a:pPr>
                      <a:r>
                        <a:rPr lang="en-US" sz="1600">
                          <a:solidFill>
                            <a:srgbClr val="000000"/>
                          </a:solidFill>
                          <a:latin typeface="Calibri"/>
                          <a:ea typeface="Calibri"/>
                          <a:cs typeface="Times New Roman"/>
                        </a:rPr>
                        <a:t>Eurostat, </a:t>
                      </a:r>
                      <a:endParaRPr lang="en-US" sz="1600">
                        <a:latin typeface="Calibri"/>
                        <a:ea typeface="Calibri"/>
                        <a:cs typeface="Times New Roman"/>
                      </a:endParaRPr>
                    </a:p>
                    <a:p>
                      <a:pPr>
                        <a:lnSpc>
                          <a:spcPct val="200000"/>
                        </a:lnSpc>
                        <a:spcAft>
                          <a:spcPts val="1000"/>
                        </a:spcAft>
                      </a:pPr>
                      <a:r>
                        <a:rPr lang="en-US" sz="1600">
                          <a:solidFill>
                            <a:srgbClr val="000000"/>
                          </a:solidFill>
                          <a:latin typeface="Calibri"/>
                          <a:ea typeface="Calibri"/>
                          <a:cs typeface="Times New Roman"/>
                        </a:rPr>
                        <a:t>own calculations</a:t>
                      </a:r>
                      <a:endParaRPr lang="en-US" sz="1600">
                        <a:latin typeface="Calibri"/>
                        <a:ea typeface="Calibri"/>
                        <a:cs typeface="Times New Roman"/>
                      </a:endParaRPr>
                    </a:p>
                  </a:txBody>
                  <a:tcPr marL="7957" marR="7957" marT="795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US" sz="1600" dirty="0">
                          <a:solidFill>
                            <a:srgbClr val="000000"/>
                          </a:solidFill>
                          <a:latin typeface="Calibri"/>
                          <a:ea typeface="Calibri"/>
                          <a:cs typeface="Times New Roman"/>
                        </a:rPr>
                        <a:t>?</a:t>
                      </a:r>
                      <a:endParaRPr lang="en-US" sz="1600" dirty="0">
                        <a:latin typeface="Calibri"/>
                        <a:ea typeface="Calibri"/>
                        <a:cs typeface="Times New Roman"/>
                      </a:endParaRPr>
                    </a:p>
                  </a:txBody>
                  <a:tcPr marL="7957" marR="7957" marT="7957"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AT_5E"/>
          <p:cNvPicPr>
            <a:picLocks noChangeAspect="1" noChangeArrowheads="1"/>
          </p:cNvPicPr>
          <p:nvPr/>
        </p:nvPicPr>
        <p:blipFill>
          <a:blip r:embed="rId3" cstate="print"/>
          <a:srcRect/>
          <a:stretch>
            <a:fillRect/>
          </a:stretch>
        </p:blipFill>
        <p:spPr bwMode="auto">
          <a:xfrm rot="5400000">
            <a:off x="7791450" y="5505453"/>
            <a:ext cx="1545769" cy="1159327"/>
          </a:xfrm>
          <a:prstGeom prst="rect">
            <a:avLst/>
          </a:prstGeom>
          <a:noFill/>
        </p:spPr>
      </p:pic>
      <p:sp>
        <p:nvSpPr>
          <p:cNvPr id="8194" name="Rectangle 2"/>
          <p:cNvSpPr>
            <a:spLocks noChangeArrowheads="1"/>
          </p:cNvSpPr>
          <p:nvPr/>
        </p:nvSpPr>
        <p:spPr bwMode="auto">
          <a:xfrm>
            <a:off x="0" y="0"/>
            <a:ext cx="9144000" cy="9715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l"/>
            <a:endParaRPr lang="en-US"/>
          </a:p>
        </p:txBody>
      </p:sp>
      <p:sp>
        <p:nvSpPr>
          <p:cNvPr id="8195" name="Rectangle 3"/>
          <p:cNvSpPr>
            <a:spLocks noChangeArrowheads="1"/>
          </p:cNvSpPr>
          <p:nvPr/>
        </p:nvSpPr>
        <p:spPr bwMode="auto">
          <a:xfrm>
            <a:off x="0" y="0"/>
            <a:ext cx="9144000" cy="1143000"/>
          </a:xfrm>
          <a:prstGeom prst="rect">
            <a:avLst/>
          </a:prstGeom>
          <a:noFill/>
          <a:ln w="9525">
            <a:noFill/>
            <a:miter lim="800000"/>
            <a:headEnd/>
            <a:tailEnd/>
          </a:ln>
        </p:spPr>
        <p:txBody>
          <a:bodyPr anchor="ctr"/>
          <a:lstStyle/>
          <a:p>
            <a:pPr algn="l"/>
            <a:r>
              <a:rPr lang="en-GB" sz="2400" b="0" dirty="0" smtClean="0">
                <a:solidFill>
                  <a:schemeClr val="tx1"/>
                </a:solidFill>
              </a:rPr>
              <a:t>  III. Internet infrastructure and proximities</a:t>
            </a:r>
          </a:p>
        </p:txBody>
      </p:sp>
      <p:sp>
        <p:nvSpPr>
          <p:cNvPr id="8197" name="Rectangle 5"/>
          <p:cNvSpPr>
            <a:spLocks noChangeArrowheads="1"/>
          </p:cNvSpPr>
          <p:nvPr/>
        </p:nvSpPr>
        <p:spPr bwMode="auto">
          <a:xfrm>
            <a:off x="457199" y="1321883"/>
            <a:ext cx="8400197" cy="411383"/>
          </a:xfrm>
          <a:prstGeom prst="rect">
            <a:avLst/>
          </a:prstGeom>
          <a:noFill/>
          <a:ln w="9525">
            <a:noFill/>
            <a:miter lim="800000"/>
            <a:headEnd/>
            <a:tailEnd/>
          </a:ln>
        </p:spPr>
        <p:txBody>
          <a:bodyPr/>
          <a:lstStyle/>
          <a:p>
            <a:pPr lvl="0" algn="l">
              <a:spcBef>
                <a:spcPct val="20000"/>
              </a:spcBef>
            </a:pPr>
            <a:r>
              <a:rPr lang="en-US" altLang="zh-CN" sz="1800" dirty="0" smtClean="0">
                <a:solidFill>
                  <a:schemeClr val="bg2"/>
                </a:solidFill>
              </a:rPr>
              <a:t>Empirical testing of the impact of different types of proximities on the formation of CP</a:t>
            </a:r>
            <a:endParaRPr lang="en-GB" altLang="zh-CN" sz="1800" dirty="0">
              <a:solidFill>
                <a:schemeClr val="bg2"/>
              </a:solidFill>
            </a:endParaRPr>
          </a:p>
        </p:txBody>
      </p:sp>
      <p:sp>
        <p:nvSpPr>
          <p:cNvPr id="6" name="Rectangle 4"/>
          <p:cNvSpPr>
            <a:spLocks noChangeArrowheads="1"/>
          </p:cNvSpPr>
          <p:nvPr/>
        </p:nvSpPr>
        <p:spPr bwMode="auto">
          <a:xfrm>
            <a:off x="457200" y="2103013"/>
            <a:ext cx="8686800" cy="2554287"/>
          </a:xfrm>
          <a:prstGeom prst="rect">
            <a:avLst/>
          </a:prstGeom>
          <a:noFill/>
          <a:ln w="9525">
            <a:noFill/>
            <a:miter lim="800000"/>
            <a:headEnd/>
            <a:tailEnd/>
          </a:ln>
          <a:effectLst/>
        </p:spPr>
        <p:txBody>
          <a:bodyPr/>
          <a:lstStyle/>
          <a:p>
            <a:pPr algn="l">
              <a:spcBef>
                <a:spcPct val="20000"/>
              </a:spcBef>
            </a:pPr>
            <a:r>
              <a:rPr lang="en-GB" altLang="zh-CN" sz="1800" b="0" i="1" dirty="0" smtClean="0">
                <a:solidFill>
                  <a:schemeClr val="tx1"/>
                </a:solidFill>
                <a:ea typeface="宋体" pitchFamily="2" charset="-122"/>
                <a:sym typeface="Wingdings" pitchFamily="2" charset="2"/>
              </a:rPr>
              <a:t>Gravity</a:t>
            </a:r>
            <a:r>
              <a:rPr lang="en-GB" altLang="zh-CN" sz="1800" b="0" dirty="0" smtClean="0">
                <a:solidFill>
                  <a:schemeClr val="tx1"/>
                </a:solidFill>
                <a:ea typeface="宋体" pitchFamily="2" charset="-122"/>
                <a:sym typeface="Wingdings" pitchFamily="2" charset="2"/>
              </a:rPr>
              <a:t> model to test the impact of physical distance and relational proximities on city-to-city IP communications links aggregated at NUTS3 city-region level. </a:t>
            </a:r>
          </a:p>
          <a:p>
            <a:pPr algn="l">
              <a:spcBef>
                <a:spcPct val="20000"/>
              </a:spcBef>
            </a:pPr>
            <a:r>
              <a:rPr lang="en-GB" altLang="zh-CN" sz="1800" b="0" dirty="0" smtClean="0">
                <a:solidFill>
                  <a:schemeClr val="tx1"/>
                </a:solidFill>
                <a:ea typeface="宋体" pitchFamily="2" charset="-122"/>
                <a:sym typeface="Wingdings" pitchFamily="2" charset="2"/>
              </a:rPr>
              <a:t>	</a:t>
            </a:r>
          </a:p>
          <a:p>
            <a:pPr marL="342900" indent="-342900" algn="l">
              <a:spcBef>
                <a:spcPct val="20000"/>
              </a:spcBef>
            </a:pPr>
            <a:endParaRPr lang="en-GB" altLang="zh-CN" sz="1800" b="0" dirty="0" smtClean="0">
              <a:solidFill>
                <a:schemeClr val="tx1"/>
              </a:solidFill>
              <a:ea typeface="宋体" pitchFamily="2" charset="-122"/>
              <a:sym typeface="Wingdings" pitchFamily="2" charset="2"/>
            </a:endParaRPr>
          </a:p>
          <a:p>
            <a:pPr algn="l">
              <a:spcBef>
                <a:spcPct val="20000"/>
              </a:spcBef>
            </a:pPr>
            <a:endParaRPr lang="en-GB" altLang="zh-CN" sz="1800" b="0" i="1" dirty="0" smtClean="0">
              <a:solidFill>
                <a:schemeClr val="tx1"/>
              </a:solidFill>
              <a:ea typeface="宋体" pitchFamily="2" charset="-122"/>
              <a:sym typeface="Wingdings" pitchFamily="2" charset="2"/>
            </a:endParaRPr>
          </a:p>
          <a:p>
            <a:pPr algn="l">
              <a:spcBef>
                <a:spcPct val="20000"/>
              </a:spcBef>
            </a:pPr>
            <a:endParaRPr lang="en-GB" altLang="zh-CN" sz="1800" b="0" i="1" dirty="0" smtClean="0">
              <a:solidFill>
                <a:schemeClr val="tx1"/>
              </a:solidFill>
              <a:ea typeface="宋体" pitchFamily="2" charset="-122"/>
              <a:sym typeface="Wingdings" pitchFamily="2" charset="2"/>
            </a:endParaRPr>
          </a:p>
          <a:p>
            <a:pPr algn="l">
              <a:spcBef>
                <a:spcPct val="20000"/>
              </a:spcBef>
            </a:pPr>
            <a:r>
              <a:rPr lang="en-GB" altLang="zh-CN" sz="1800" b="0" i="1" dirty="0" err="1" smtClean="0">
                <a:solidFill>
                  <a:schemeClr val="tx1"/>
                </a:solidFill>
                <a:ea typeface="宋体" pitchFamily="2" charset="-122"/>
                <a:sym typeface="Wingdings" pitchFamily="2" charset="2"/>
              </a:rPr>
              <a:t>IP</a:t>
            </a:r>
            <a:r>
              <a:rPr lang="en-GB" altLang="zh-CN" sz="1800" b="0" i="1" baseline="-25000" dirty="0" err="1" smtClean="0">
                <a:solidFill>
                  <a:schemeClr val="tx1"/>
                </a:solidFill>
                <a:ea typeface="宋体" pitchFamily="2" charset="-122"/>
                <a:sym typeface="Wingdings" pitchFamily="2" charset="2"/>
              </a:rPr>
              <a:t>ij,t</a:t>
            </a:r>
            <a:r>
              <a:rPr lang="en-GB" altLang="zh-CN" sz="1800" b="0" dirty="0" smtClean="0">
                <a:solidFill>
                  <a:schemeClr val="tx1"/>
                </a:solidFill>
                <a:ea typeface="宋体" pitchFamily="2" charset="-122"/>
                <a:sym typeface="Wingdings" pitchFamily="2" charset="2"/>
              </a:rPr>
              <a:t>: the intensity of IP links between </a:t>
            </a:r>
            <a:r>
              <a:rPr lang="en-GB" altLang="zh-CN" sz="1800" b="0" i="1" dirty="0" err="1" smtClean="0">
                <a:solidFill>
                  <a:schemeClr val="tx1"/>
                </a:solidFill>
                <a:ea typeface="宋体" pitchFamily="2" charset="-122"/>
                <a:sym typeface="Wingdings" pitchFamily="2" charset="2"/>
              </a:rPr>
              <a:t>i</a:t>
            </a:r>
            <a:r>
              <a:rPr lang="en-GB" altLang="zh-CN" sz="1800" b="0" dirty="0" smtClean="0">
                <a:solidFill>
                  <a:schemeClr val="tx1"/>
                </a:solidFill>
                <a:ea typeface="宋体" pitchFamily="2" charset="-122"/>
                <a:sym typeface="Wingdings" pitchFamily="2" charset="2"/>
              </a:rPr>
              <a:t> and </a:t>
            </a:r>
            <a:r>
              <a:rPr lang="en-GB" altLang="zh-CN" sz="1800" b="0" i="1" dirty="0" smtClean="0">
                <a:solidFill>
                  <a:schemeClr val="tx1"/>
                </a:solidFill>
                <a:ea typeface="宋体" pitchFamily="2" charset="-122"/>
                <a:sym typeface="Wingdings" pitchFamily="2" charset="2"/>
              </a:rPr>
              <a:t>j</a:t>
            </a:r>
          </a:p>
          <a:p>
            <a:pPr algn="l">
              <a:spcBef>
                <a:spcPct val="20000"/>
              </a:spcBef>
            </a:pPr>
            <a:r>
              <a:rPr lang="en-GB" altLang="zh-CN" sz="1800" b="0" i="1" dirty="0" err="1" smtClean="0">
                <a:solidFill>
                  <a:schemeClr val="tx1"/>
                </a:solidFill>
                <a:ea typeface="宋体" pitchFamily="2" charset="-122"/>
                <a:sym typeface="Wingdings" pitchFamily="2" charset="2"/>
              </a:rPr>
              <a:t>IP</a:t>
            </a:r>
            <a:r>
              <a:rPr lang="en-GB" altLang="zh-CN" sz="1800" b="0" i="1" baseline="-25000" dirty="0" err="1" smtClean="0">
                <a:solidFill>
                  <a:schemeClr val="tx1"/>
                </a:solidFill>
                <a:ea typeface="宋体" pitchFamily="2" charset="-122"/>
                <a:sym typeface="Wingdings" pitchFamily="2" charset="2"/>
              </a:rPr>
              <a:t>i</a:t>
            </a:r>
            <a:r>
              <a:rPr lang="el-GR" altLang="zh-CN" sz="1800" b="0" i="1" baseline="-25000" dirty="0" smtClean="0">
                <a:solidFill>
                  <a:schemeClr val="tx1"/>
                </a:solidFill>
                <a:ea typeface="宋体" pitchFamily="2" charset="-122"/>
                <a:sym typeface="Wingdings" pitchFamily="2" charset="2"/>
              </a:rPr>
              <a:t>,</a:t>
            </a:r>
            <a:r>
              <a:rPr lang="en-GB" altLang="zh-CN" sz="1800" b="0" i="1" baseline="-25000" dirty="0" smtClean="0">
                <a:solidFill>
                  <a:schemeClr val="tx1"/>
                </a:solidFill>
                <a:ea typeface="宋体" pitchFamily="2" charset="-122"/>
                <a:sym typeface="Wingdings" pitchFamily="2" charset="2"/>
              </a:rPr>
              <a:t>t</a:t>
            </a:r>
            <a:r>
              <a:rPr lang="en-GB" altLang="zh-CN" sz="1800" b="0" dirty="0" smtClean="0">
                <a:solidFill>
                  <a:schemeClr val="tx1"/>
                </a:solidFill>
                <a:ea typeface="宋体" pitchFamily="2" charset="-122"/>
                <a:sym typeface="Wingdings" pitchFamily="2" charset="2"/>
              </a:rPr>
              <a:t> and </a:t>
            </a:r>
            <a:r>
              <a:rPr lang="en-GB" altLang="zh-CN" sz="1800" b="0" i="1" dirty="0" err="1" smtClean="0">
                <a:solidFill>
                  <a:schemeClr val="tx1"/>
                </a:solidFill>
                <a:ea typeface="宋体" pitchFamily="2" charset="-122"/>
                <a:sym typeface="Wingdings" pitchFamily="2" charset="2"/>
              </a:rPr>
              <a:t>IP</a:t>
            </a:r>
            <a:r>
              <a:rPr lang="en-GB" altLang="zh-CN" sz="1800" b="0" i="1" baseline="-25000" dirty="0" err="1" smtClean="0">
                <a:solidFill>
                  <a:schemeClr val="tx1"/>
                </a:solidFill>
                <a:ea typeface="宋体" pitchFamily="2" charset="-122"/>
                <a:sym typeface="Wingdings" pitchFamily="2" charset="2"/>
              </a:rPr>
              <a:t>j,t</a:t>
            </a:r>
            <a:r>
              <a:rPr lang="en-GB" altLang="zh-CN" sz="1800" b="0" dirty="0" smtClean="0">
                <a:solidFill>
                  <a:schemeClr val="tx1"/>
                </a:solidFill>
                <a:ea typeface="宋体" pitchFamily="2" charset="-122"/>
                <a:sym typeface="Wingdings" pitchFamily="2" charset="2"/>
              </a:rPr>
              <a:t>: mass of </a:t>
            </a:r>
            <a:r>
              <a:rPr lang="en-GB" altLang="zh-CN" sz="1800" b="0" i="1" dirty="0" err="1" smtClean="0">
                <a:solidFill>
                  <a:schemeClr val="tx1"/>
                </a:solidFill>
                <a:ea typeface="宋体" pitchFamily="2" charset="-122"/>
                <a:sym typeface="Wingdings" pitchFamily="2" charset="2"/>
              </a:rPr>
              <a:t>i</a:t>
            </a:r>
            <a:r>
              <a:rPr lang="en-GB" altLang="zh-CN" sz="1800" b="0" i="1" dirty="0" smtClean="0">
                <a:solidFill>
                  <a:schemeClr val="tx1"/>
                </a:solidFill>
                <a:ea typeface="宋体" pitchFamily="2" charset="-122"/>
                <a:sym typeface="Wingdings" pitchFamily="2" charset="2"/>
              </a:rPr>
              <a:t> </a:t>
            </a:r>
            <a:r>
              <a:rPr lang="en-GB" altLang="zh-CN" sz="1800" b="0" dirty="0" smtClean="0">
                <a:solidFill>
                  <a:schemeClr val="tx1"/>
                </a:solidFill>
                <a:ea typeface="宋体" pitchFamily="2" charset="-122"/>
                <a:sym typeface="Wingdings" pitchFamily="2" charset="2"/>
              </a:rPr>
              <a:t>and </a:t>
            </a:r>
            <a:r>
              <a:rPr lang="en-GB" altLang="zh-CN" sz="1800" b="0" i="1" dirty="0" smtClean="0">
                <a:solidFill>
                  <a:schemeClr val="tx1"/>
                </a:solidFill>
                <a:ea typeface="宋体" pitchFamily="2" charset="-122"/>
                <a:sym typeface="Wingdings" pitchFamily="2" charset="2"/>
              </a:rPr>
              <a:t>j </a:t>
            </a:r>
            <a:r>
              <a:rPr lang="en-GB" altLang="zh-CN" sz="1800" b="0" dirty="0" smtClean="0">
                <a:solidFill>
                  <a:schemeClr val="tx1"/>
                </a:solidFill>
                <a:ea typeface="宋体" pitchFamily="2" charset="-122"/>
                <a:sym typeface="Wingdings" pitchFamily="2" charset="2"/>
              </a:rPr>
              <a:t>(IP connectivity including extra-European links)</a:t>
            </a:r>
          </a:p>
          <a:p>
            <a:pPr algn="l">
              <a:spcBef>
                <a:spcPct val="20000"/>
              </a:spcBef>
            </a:pPr>
            <a:r>
              <a:rPr lang="en-GB" altLang="zh-CN" sz="1800" b="0" i="1" dirty="0" smtClean="0">
                <a:solidFill>
                  <a:schemeClr val="tx1"/>
                </a:solidFill>
                <a:ea typeface="宋体" pitchFamily="2" charset="-122"/>
                <a:sym typeface="Wingdings" pitchFamily="2" charset="2"/>
              </a:rPr>
              <a:t>b</a:t>
            </a:r>
            <a:r>
              <a:rPr lang="en-GB" altLang="zh-CN" sz="1800" b="0" i="1" baseline="-25000" dirty="0" smtClean="0">
                <a:solidFill>
                  <a:schemeClr val="tx1"/>
                </a:solidFill>
                <a:ea typeface="宋体" pitchFamily="2" charset="-122"/>
                <a:sym typeface="Wingdings" pitchFamily="2" charset="2"/>
              </a:rPr>
              <a:t>1-6</a:t>
            </a:r>
            <a:r>
              <a:rPr lang="en-GB" altLang="zh-CN" sz="1800" b="0" i="1" dirty="0" smtClean="0">
                <a:solidFill>
                  <a:schemeClr val="tx1"/>
                </a:solidFill>
                <a:ea typeface="宋体" pitchFamily="2" charset="-122"/>
                <a:sym typeface="Wingdings" pitchFamily="2" charset="2"/>
              </a:rPr>
              <a:t>: </a:t>
            </a:r>
            <a:r>
              <a:rPr lang="en-GB" altLang="zh-CN" sz="1800" b="0" dirty="0" smtClean="0">
                <a:solidFill>
                  <a:schemeClr val="tx1"/>
                </a:solidFill>
                <a:ea typeface="宋体" pitchFamily="2" charset="-122"/>
                <a:sym typeface="Wingdings" pitchFamily="2" charset="2"/>
              </a:rPr>
              <a:t>betas for the different proximity variables</a:t>
            </a:r>
          </a:p>
          <a:p>
            <a:pPr algn="l">
              <a:spcBef>
                <a:spcPct val="20000"/>
              </a:spcBef>
            </a:pPr>
            <a:r>
              <a:rPr lang="en-GB" altLang="zh-CN" sz="1800" b="0" dirty="0" smtClean="0">
                <a:solidFill>
                  <a:schemeClr val="tx1"/>
                </a:solidFill>
                <a:ea typeface="宋体" pitchFamily="2" charset="-122"/>
                <a:sym typeface="Wingdings" pitchFamily="2" charset="2"/>
              </a:rPr>
              <a:t>year dummies, country-to-country effects</a:t>
            </a:r>
          </a:p>
          <a:p>
            <a:pPr algn="l">
              <a:spcBef>
                <a:spcPct val="20000"/>
              </a:spcBef>
            </a:pPr>
            <a:endParaRPr lang="en-GB" altLang="zh-CN" sz="1800" b="0" dirty="0" smtClean="0">
              <a:solidFill>
                <a:schemeClr val="tx1"/>
              </a:solidFill>
              <a:ea typeface="宋体" pitchFamily="2" charset="-122"/>
              <a:sym typeface="Wingdings" pitchFamily="2" charset="2"/>
            </a:endParaRPr>
          </a:p>
        </p:txBody>
      </p:sp>
      <p:pic>
        <p:nvPicPr>
          <p:cNvPr id="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4006" y="3331758"/>
            <a:ext cx="7926407" cy="939991"/>
          </a:xfrm>
          <a:prstGeom prst="rect">
            <a:avLst/>
          </a:prstGeom>
          <a:noFill/>
        </p:spPr>
      </p:pic>
      <p:sp>
        <p:nvSpPr>
          <p:cNvPr id="7" name="Rectangle 6"/>
          <p:cNvSpPr/>
          <p:nvPr/>
        </p:nvSpPr>
        <p:spPr bwMode="auto">
          <a:xfrm>
            <a:off x="537029" y="4296229"/>
            <a:ext cx="5355771" cy="377371"/>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2"/>
              </a:solidFill>
              <a:effectLst/>
              <a:latin typeface="Verdana" pitchFamily="34" charset="0"/>
              <a:cs typeface="Arial" charset="0"/>
            </a:endParaRPr>
          </a:p>
        </p:txBody>
      </p:sp>
      <p:sp>
        <p:nvSpPr>
          <p:cNvPr id="8" name="Rectangle 7"/>
          <p:cNvSpPr/>
          <p:nvPr/>
        </p:nvSpPr>
        <p:spPr bwMode="auto">
          <a:xfrm>
            <a:off x="544286" y="3243944"/>
            <a:ext cx="907143" cy="355599"/>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2"/>
              </a:solidFill>
              <a:effectLst/>
              <a:latin typeface="Verdana" pitchFamily="34" charset="0"/>
              <a:cs typeface="Arial" charset="0"/>
            </a:endParaRPr>
          </a:p>
        </p:txBody>
      </p:sp>
      <p:sp>
        <p:nvSpPr>
          <p:cNvPr id="10" name="Rectangle 9"/>
          <p:cNvSpPr/>
          <p:nvPr/>
        </p:nvSpPr>
        <p:spPr bwMode="auto">
          <a:xfrm>
            <a:off x="529773" y="4688114"/>
            <a:ext cx="8207828" cy="566057"/>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2"/>
              </a:solidFill>
              <a:effectLst/>
              <a:latin typeface="Verdana" pitchFamily="34" charset="0"/>
              <a:cs typeface="Arial" charset="0"/>
            </a:endParaRPr>
          </a:p>
        </p:txBody>
      </p:sp>
      <p:sp>
        <p:nvSpPr>
          <p:cNvPr id="11" name="Rectangle 10"/>
          <p:cNvSpPr/>
          <p:nvPr/>
        </p:nvSpPr>
        <p:spPr bwMode="auto">
          <a:xfrm>
            <a:off x="2322286" y="3236687"/>
            <a:ext cx="1770743" cy="37737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2"/>
              </a:solidFill>
              <a:effectLst/>
              <a:latin typeface="Verdana" pitchFamily="34" charset="0"/>
              <a:cs typeface="Arial" charset="0"/>
            </a:endParaRPr>
          </a:p>
        </p:txBody>
      </p:sp>
      <p:sp>
        <p:nvSpPr>
          <p:cNvPr id="13" name="Rectangle 12"/>
          <p:cNvSpPr/>
          <p:nvPr/>
        </p:nvSpPr>
        <p:spPr bwMode="auto">
          <a:xfrm>
            <a:off x="5965372" y="3236688"/>
            <a:ext cx="2757714" cy="37737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2"/>
              </a:solidFill>
              <a:effectLst/>
              <a:latin typeface="Verdana" pitchFamily="34" charset="0"/>
              <a:cs typeface="Arial" charset="0"/>
            </a:endParaRPr>
          </a:p>
        </p:txBody>
      </p:sp>
      <p:sp>
        <p:nvSpPr>
          <p:cNvPr id="14" name="Rectangle 13"/>
          <p:cNvSpPr/>
          <p:nvPr/>
        </p:nvSpPr>
        <p:spPr bwMode="auto">
          <a:xfrm>
            <a:off x="1879599" y="3751944"/>
            <a:ext cx="4071257" cy="384627"/>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2"/>
              </a:solidFill>
              <a:effectLst/>
              <a:latin typeface="Verdana" pitchFamily="34" charset="0"/>
              <a:cs typeface="Arial" charset="0"/>
            </a:endParaRPr>
          </a:p>
        </p:txBody>
      </p:sp>
      <p:sp>
        <p:nvSpPr>
          <p:cNvPr id="16" name="Rectangle 15"/>
          <p:cNvSpPr/>
          <p:nvPr/>
        </p:nvSpPr>
        <p:spPr bwMode="auto">
          <a:xfrm>
            <a:off x="522516" y="5275942"/>
            <a:ext cx="8215084" cy="355601"/>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2"/>
              </a:solidFill>
              <a:effectLst/>
              <a:latin typeface="Verdana" pitchFamily="34" charset="0"/>
              <a:cs typeface="Arial" charset="0"/>
            </a:endParaRPr>
          </a:p>
        </p:txBody>
      </p:sp>
      <p:sp>
        <p:nvSpPr>
          <p:cNvPr id="17" name="Rectangle 16"/>
          <p:cNvSpPr/>
          <p:nvPr/>
        </p:nvSpPr>
        <p:spPr bwMode="auto">
          <a:xfrm>
            <a:off x="515262" y="5602510"/>
            <a:ext cx="8215084" cy="355601"/>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2"/>
              </a:solidFill>
              <a:effectLst/>
              <a:latin typeface="Verdana" pitchFamily="34" charset="0"/>
              <a:cs typeface="Arial" charset="0"/>
            </a:endParaRPr>
          </a:p>
        </p:txBody>
      </p:sp>
      <p:sp>
        <p:nvSpPr>
          <p:cNvPr id="19" name="Rectangle 18"/>
          <p:cNvSpPr/>
          <p:nvPr/>
        </p:nvSpPr>
        <p:spPr bwMode="auto">
          <a:xfrm>
            <a:off x="4223657" y="3229433"/>
            <a:ext cx="1661854" cy="37737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2"/>
              </a:solidFill>
              <a:effectLst/>
              <a:latin typeface="Verdana" pitchFamily="34" charset="0"/>
              <a:cs typeface="Arial" charset="0"/>
            </a:endParaRPr>
          </a:p>
        </p:txBody>
      </p:sp>
      <p:sp>
        <p:nvSpPr>
          <p:cNvPr id="20" name="Rectangle 19"/>
          <p:cNvSpPr/>
          <p:nvPr/>
        </p:nvSpPr>
        <p:spPr bwMode="auto">
          <a:xfrm>
            <a:off x="6045199" y="3715657"/>
            <a:ext cx="1734458" cy="58057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2"/>
              </a:solidFill>
              <a:effectLst/>
              <a:latin typeface="Verdana" pitchFamily="34" charset="0"/>
              <a:cs typeface="Arial" charset="0"/>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2"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grpId="2"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6"/>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9"/>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0"/>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2" animBg="1"/>
      <p:bldP spid="8" grpId="0" animBg="1"/>
      <p:bldP spid="8" grpId="2" animBg="1"/>
      <p:bldP spid="10" grpId="0" animBg="1"/>
      <p:bldP spid="10" grpId="1" animBg="1"/>
      <p:bldP spid="11" grpId="0" animBg="1"/>
      <p:bldP spid="11" grpId="1" animBg="1"/>
      <p:bldP spid="13" grpId="0" animBg="1"/>
      <p:bldP spid="13" grpId="1" animBg="1"/>
      <p:bldP spid="14" grpId="0" animBg="1"/>
      <p:bldP spid="14" grpId="1" animBg="1"/>
      <p:bldP spid="16" grpId="0" animBg="1"/>
      <p:bldP spid="16" grpId="1" animBg="1"/>
      <p:bldP spid="17" grpId="0" animBg="1"/>
      <p:bldP spid="17" grpId="1" animBg="1"/>
      <p:bldP spid="19" grpId="0" animBg="1"/>
      <p:bldP spid="19" grpId="1" animBg="1"/>
      <p:bldP spid="20" grpId="0" animBg="1"/>
      <p:bldP spid="2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T_5E"/>
          <p:cNvPicPr>
            <a:picLocks noChangeAspect="1" noChangeArrowheads="1"/>
          </p:cNvPicPr>
          <p:nvPr/>
        </p:nvPicPr>
        <p:blipFill>
          <a:blip r:embed="rId3" cstate="print"/>
          <a:srcRect/>
          <a:stretch>
            <a:fillRect/>
          </a:stretch>
        </p:blipFill>
        <p:spPr bwMode="auto">
          <a:xfrm rot="5400000">
            <a:off x="7535335" y="5249335"/>
            <a:ext cx="1838474" cy="1378856"/>
          </a:xfrm>
          <a:prstGeom prst="rect">
            <a:avLst/>
          </a:prstGeom>
          <a:noFill/>
        </p:spPr>
      </p:pic>
      <p:sp>
        <p:nvSpPr>
          <p:cNvPr id="8194" name="Rectangle 2"/>
          <p:cNvSpPr>
            <a:spLocks noChangeArrowheads="1"/>
          </p:cNvSpPr>
          <p:nvPr/>
        </p:nvSpPr>
        <p:spPr bwMode="auto">
          <a:xfrm>
            <a:off x="0" y="0"/>
            <a:ext cx="9144000" cy="9715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l"/>
            <a:endParaRPr lang="en-US"/>
          </a:p>
        </p:txBody>
      </p:sp>
      <p:sp>
        <p:nvSpPr>
          <p:cNvPr id="8195" name="Rectangle 3"/>
          <p:cNvSpPr>
            <a:spLocks noChangeArrowheads="1"/>
          </p:cNvSpPr>
          <p:nvPr/>
        </p:nvSpPr>
        <p:spPr bwMode="auto">
          <a:xfrm>
            <a:off x="0" y="0"/>
            <a:ext cx="9144000" cy="1143000"/>
          </a:xfrm>
          <a:prstGeom prst="rect">
            <a:avLst/>
          </a:prstGeom>
          <a:noFill/>
          <a:ln w="9525">
            <a:noFill/>
            <a:miter lim="800000"/>
            <a:headEnd/>
            <a:tailEnd/>
          </a:ln>
        </p:spPr>
        <p:txBody>
          <a:bodyPr anchor="ctr"/>
          <a:lstStyle/>
          <a:p>
            <a:pPr algn="l"/>
            <a:r>
              <a:rPr lang="en-GB" sz="2400" b="0" dirty="0" smtClean="0">
                <a:solidFill>
                  <a:schemeClr val="tx1"/>
                </a:solidFill>
              </a:rPr>
              <a:t>  III. Internet infrastructure and proximities</a:t>
            </a:r>
          </a:p>
        </p:txBody>
      </p:sp>
      <p:sp>
        <p:nvSpPr>
          <p:cNvPr id="8197" name="Rectangle 5"/>
          <p:cNvSpPr>
            <a:spLocks noChangeArrowheads="1"/>
          </p:cNvSpPr>
          <p:nvPr/>
        </p:nvSpPr>
        <p:spPr bwMode="auto">
          <a:xfrm>
            <a:off x="457199" y="1321883"/>
            <a:ext cx="8400197" cy="411383"/>
          </a:xfrm>
          <a:prstGeom prst="rect">
            <a:avLst/>
          </a:prstGeom>
          <a:noFill/>
          <a:ln w="9525">
            <a:noFill/>
            <a:miter lim="800000"/>
            <a:headEnd/>
            <a:tailEnd/>
          </a:ln>
        </p:spPr>
        <p:txBody>
          <a:bodyPr/>
          <a:lstStyle/>
          <a:p>
            <a:pPr lvl="0" algn="l">
              <a:spcBef>
                <a:spcPct val="20000"/>
              </a:spcBef>
            </a:pPr>
            <a:r>
              <a:rPr lang="en-US" altLang="zh-CN" sz="1800" dirty="0" smtClean="0">
                <a:solidFill>
                  <a:schemeClr val="bg2"/>
                </a:solidFill>
              </a:rPr>
              <a:t>Empirical testing of the impact of different types of proximities on the formation of CP</a:t>
            </a:r>
            <a:endParaRPr lang="en-GB" altLang="zh-CN" sz="1800" dirty="0">
              <a:solidFill>
                <a:schemeClr val="bg2"/>
              </a:solidFill>
            </a:endParaRPr>
          </a:p>
        </p:txBody>
      </p:sp>
      <p:sp>
        <p:nvSpPr>
          <p:cNvPr id="6" name="Rectangle 4"/>
          <p:cNvSpPr>
            <a:spLocks noChangeArrowheads="1"/>
          </p:cNvSpPr>
          <p:nvPr/>
        </p:nvSpPr>
        <p:spPr bwMode="auto">
          <a:xfrm>
            <a:off x="457200" y="2103013"/>
            <a:ext cx="8686800" cy="2554287"/>
          </a:xfrm>
          <a:prstGeom prst="rect">
            <a:avLst/>
          </a:prstGeom>
          <a:noFill/>
          <a:ln w="9525">
            <a:noFill/>
            <a:miter lim="800000"/>
            <a:headEnd/>
            <a:tailEnd/>
          </a:ln>
          <a:effectLst/>
        </p:spPr>
        <p:txBody>
          <a:bodyPr/>
          <a:lstStyle/>
          <a:p>
            <a:pPr marL="174625" indent="-174625" algn="l">
              <a:lnSpc>
                <a:spcPct val="125000"/>
              </a:lnSpc>
              <a:spcBef>
                <a:spcPct val="20000"/>
              </a:spcBef>
              <a:buFont typeface="Arial" pitchFamily="34" charset="0"/>
              <a:buChar char="•"/>
            </a:pPr>
            <a:r>
              <a:rPr lang="en-GB" altLang="zh-CN" sz="1800" b="0" dirty="0" smtClean="0">
                <a:solidFill>
                  <a:schemeClr val="tx1"/>
                </a:solidFill>
                <a:ea typeface="宋体" pitchFamily="2" charset="-122"/>
                <a:sym typeface="Wingdings" pitchFamily="2" charset="2"/>
              </a:rPr>
              <a:t>Panel data specification: c. 40k city-to-city links for 4 years</a:t>
            </a:r>
          </a:p>
          <a:p>
            <a:pPr marL="174625" indent="-174625" algn="l">
              <a:lnSpc>
                <a:spcPct val="125000"/>
              </a:lnSpc>
              <a:spcBef>
                <a:spcPct val="20000"/>
              </a:spcBef>
              <a:buFont typeface="Arial" pitchFamily="34" charset="0"/>
              <a:buChar char="•"/>
            </a:pPr>
            <a:r>
              <a:rPr lang="en-GB" altLang="zh-CN" sz="1800" b="0" dirty="0" smtClean="0">
                <a:solidFill>
                  <a:schemeClr val="tx1"/>
                </a:solidFill>
                <a:ea typeface="宋体" pitchFamily="2" charset="-122"/>
                <a:sym typeface="Wingdings" pitchFamily="2" charset="2"/>
              </a:rPr>
              <a:t>Random effects (RE)</a:t>
            </a:r>
          </a:p>
          <a:p>
            <a:pPr marL="174625" indent="-174625" algn="l">
              <a:lnSpc>
                <a:spcPct val="125000"/>
              </a:lnSpc>
              <a:spcBef>
                <a:spcPct val="20000"/>
              </a:spcBef>
              <a:buFont typeface="Arial" pitchFamily="34" charset="0"/>
              <a:buChar char="•"/>
            </a:pPr>
            <a:r>
              <a:rPr lang="en-US" altLang="zh-CN" sz="1800" b="0" dirty="0" smtClean="0">
                <a:solidFill>
                  <a:schemeClr val="tx1"/>
                </a:solidFill>
                <a:ea typeface="宋体" pitchFamily="2" charset="-122"/>
                <a:sym typeface="Wingdings" pitchFamily="2" charset="2"/>
              </a:rPr>
              <a:t>In order for the RE estimates to be consistent, there is a need for the unobserved random effects to be uncorrelated with the repressors</a:t>
            </a:r>
            <a:endParaRPr lang="en-GB" altLang="zh-CN" sz="1800" b="0" dirty="0" smtClean="0">
              <a:solidFill>
                <a:schemeClr val="tx1"/>
              </a:solidFill>
              <a:ea typeface="宋体" pitchFamily="2" charset="-122"/>
              <a:sym typeface="Wingdings" pitchFamily="2" charset="2"/>
            </a:endParaRPr>
          </a:p>
          <a:p>
            <a:pPr marL="174625" indent="-174625" algn="l">
              <a:lnSpc>
                <a:spcPct val="125000"/>
              </a:lnSpc>
              <a:spcBef>
                <a:spcPct val="20000"/>
              </a:spcBef>
              <a:buFont typeface="Arial" pitchFamily="34" charset="0"/>
              <a:buChar char="•"/>
            </a:pPr>
            <a:r>
              <a:rPr lang="en-US" altLang="zh-CN" sz="1800" b="0" dirty="0" smtClean="0">
                <a:solidFill>
                  <a:schemeClr val="tx1"/>
                </a:solidFill>
                <a:ea typeface="宋体" pitchFamily="2" charset="-122"/>
                <a:sym typeface="Wingdings" pitchFamily="2" charset="2"/>
              </a:rPr>
              <a:t>The proximity variables might be endogenous by being correlated with omitted – unobservable – variables which affect the formation of IP links between regions</a:t>
            </a:r>
            <a:endParaRPr lang="en-GB" altLang="zh-CN" sz="1800" b="0" dirty="0" smtClean="0">
              <a:solidFill>
                <a:schemeClr val="tx1"/>
              </a:solidFill>
              <a:ea typeface="宋体" pitchFamily="2" charset="-122"/>
              <a:sym typeface="Wingdings" pitchFamily="2" charset="2"/>
            </a:endParaRPr>
          </a:p>
          <a:p>
            <a:pPr marL="174625" indent="-174625" algn="l">
              <a:lnSpc>
                <a:spcPct val="125000"/>
              </a:lnSpc>
              <a:spcBef>
                <a:spcPct val="20000"/>
              </a:spcBef>
              <a:buFont typeface="Arial" pitchFamily="34" charset="0"/>
              <a:buChar char="•"/>
            </a:pPr>
            <a:r>
              <a:rPr lang="en-US" altLang="zh-CN" sz="1800" b="0" dirty="0" smtClean="0">
                <a:solidFill>
                  <a:schemeClr val="tx1"/>
                </a:solidFill>
                <a:ea typeface="宋体" pitchFamily="2" charset="-122"/>
                <a:sym typeface="Wingdings" pitchFamily="2" charset="2"/>
              </a:rPr>
              <a:t>Use of </a:t>
            </a:r>
            <a:r>
              <a:rPr lang="en-US" altLang="zh-CN" sz="1800" b="0" dirty="0" err="1" smtClean="0">
                <a:solidFill>
                  <a:schemeClr val="tx1"/>
                </a:solidFill>
                <a:ea typeface="宋体" pitchFamily="2" charset="-122"/>
                <a:sym typeface="Wingdings" pitchFamily="2" charset="2"/>
              </a:rPr>
              <a:t>Hausman</a:t>
            </a:r>
            <a:r>
              <a:rPr lang="en-US" altLang="zh-CN" sz="1800" b="0" dirty="0" smtClean="0">
                <a:solidFill>
                  <a:schemeClr val="tx1"/>
                </a:solidFill>
                <a:ea typeface="宋体" pitchFamily="2" charset="-122"/>
                <a:sym typeface="Wingdings" pitchFamily="2" charset="2"/>
              </a:rPr>
              <a:t> and Taylor (HT) model (</a:t>
            </a:r>
            <a:r>
              <a:rPr lang="en-US" altLang="zh-CN" sz="1800" b="0" dirty="0" err="1" smtClean="0">
                <a:solidFill>
                  <a:schemeClr val="tx1"/>
                </a:solidFill>
                <a:ea typeface="宋体" pitchFamily="2" charset="-122"/>
                <a:sym typeface="Wingdings" pitchFamily="2" charset="2"/>
              </a:rPr>
              <a:t>Hausman</a:t>
            </a:r>
            <a:r>
              <a:rPr lang="en-US" altLang="zh-CN" sz="1800" b="0" dirty="0" smtClean="0">
                <a:solidFill>
                  <a:schemeClr val="tx1"/>
                </a:solidFill>
                <a:ea typeface="宋体" pitchFamily="2" charset="-122"/>
                <a:sym typeface="Wingdings" pitchFamily="2" charset="2"/>
              </a:rPr>
              <a:t> and Taylor 1981). This model utilizes both the between and within variation of the exogenous variables as instruments  </a:t>
            </a:r>
            <a:r>
              <a:rPr lang="en-US" altLang="zh-CN" sz="1800" b="0" dirty="0" err="1" smtClean="0">
                <a:solidFill>
                  <a:schemeClr val="tx1"/>
                </a:solidFill>
                <a:ea typeface="宋体" pitchFamily="2" charset="-122"/>
                <a:sym typeface="Wingdings" pitchFamily="2" charset="2"/>
              </a:rPr>
              <a:t>Hausman</a:t>
            </a:r>
            <a:r>
              <a:rPr lang="en-US" altLang="zh-CN" sz="1800" b="0" dirty="0" smtClean="0">
                <a:solidFill>
                  <a:schemeClr val="tx1"/>
                </a:solidFill>
                <a:ea typeface="宋体" pitchFamily="2" charset="-122"/>
                <a:sym typeface="Wingdings" pitchFamily="2" charset="2"/>
              </a:rPr>
              <a:t> test (</a:t>
            </a:r>
            <a:r>
              <a:rPr lang="en-US" altLang="zh-CN" sz="1800" b="0" dirty="0" err="1" smtClean="0">
                <a:solidFill>
                  <a:schemeClr val="tx1"/>
                </a:solidFill>
                <a:ea typeface="宋体" pitchFamily="2" charset="-122"/>
                <a:sym typeface="Wingdings" pitchFamily="2" charset="2"/>
              </a:rPr>
              <a:t>Hausman</a:t>
            </a:r>
            <a:r>
              <a:rPr lang="en-US" altLang="zh-CN" sz="1800" b="0" dirty="0" smtClean="0">
                <a:solidFill>
                  <a:schemeClr val="tx1"/>
                </a:solidFill>
                <a:ea typeface="宋体" pitchFamily="2" charset="-122"/>
                <a:sym typeface="Wingdings" pitchFamily="2" charset="2"/>
              </a:rPr>
              <a:t> 1978) in order to test the exogenous nature of the </a:t>
            </a:r>
            <a:r>
              <a:rPr lang="en-US" altLang="zh-CN" sz="1800" b="0" dirty="0" err="1" smtClean="0">
                <a:solidFill>
                  <a:schemeClr val="tx1"/>
                </a:solidFill>
                <a:ea typeface="宋体" pitchFamily="2" charset="-122"/>
                <a:sym typeface="Wingdings" pitchFamily="2" charset="2"/>
              </a:rPr>
              <a:t>regressors</a:t>
            </a:r>
            <a:r>
              <a:rPr lang="en-US" altLang="zh-CN" sz="1800" b="0" dirty="0" smtClean="0">
                <a:solidFill>
                  <a:schemeClr val="tx1"/>
                </a:solidFill>
                <a:ea typeface="宋体" pitchFamily="2" charset="-122"/>
                <a:sym typeface="Wingdings" pitchFamily="2" charset="2"/>
              </a:rPr>
              <a:t> </a:t>
            </a:r>
          </a:p>
          <a:p>
            <a:pPr marL="174625" indent="-174625" algn="l">
              <a:lnSpc>
                <a:spcPct val="125000"/>
              </a:lnSpc>
              <a:spcBef>
                <a:spcPct val="20000"/>
              </a:spcBef>
              <a:buFont typeface="Arial" pitchFamily="34" charset="0"/>
              <a:buChar char="•"/>
            </a:pPr>
            <a:r>
              <a:rPr lang="en-US" altLang="zh-CN" sz="1800" b="0" dirty="0" smtClean="0">
                <a:solidFill>
                  <a:schemeClr val="tx1"/>
                </a:solidFill>
                <a:ea typeface="宋体" pitchFamily="2" charset="-122"/>
                <a:sym typeface="Wingdings" pitchFamily="2" charset="2"/>
              </a:rPr>
              <a:t>Correction for potential selection bias</a:t>
            </a:r>
            <a:endParaRPr lang="en-GB" altLang="zh-CN" sz="1800" b="0" dirty="0" smtClean="0">
              <a:solidFill>
                <a:schemeClr val="tx1"/>
              </a:solidFill>
              <a:ea typeface="宋体" pitchFamily="2" charset="-122"/>
              <a:sym typeface="Wingdings" pitchFamily="2" charset="2"/>
            </a:endParaRPr>
          </a:p>
        </p:txBody>
      </p:sp>
    </p:spTree>
  </p:cSld>
  <p:clrMapOvr>
    <a:masterClrMapping/>
  </p:clrMapOvr>
  <p:transition spd="slow">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1" y="-68239"/>
          <a:ext cx="9144002" cy="7625065"/>
        </p:xfrm>
        <a:graphic>
          <a:graphicData uri="http://schemas.openxmlformats.org/drawingml/2006/table">
            <a:tbl>
              <a:tblPr/>
              <a:tblGrid>
                <a:gridCol w="1109321"/>
                <a:gridCol w="953547"/>
                <a:gridCol w="1180189"/>
                <a:gridCol w="1180189"/>
                <a:gridCol w="1180189"/>
                <a:gridCol w="1180189"/>
                <a:gridCol w="1180189"/>
                <a:gridCol w="1180189"/>
              </a:tblGrid>
              <a:tr h="295381">
                <a:tc>
                  <a:txBody>
                    <a:bodyPr/>
                    <a:lstStyle/>
                    <a:p>
                      <a:pPr>
                        <a:lnSpc>
                          <a:spcPct val="115000"/>
                        </a:lnSpc>
                        <a:spcAft>
                          <a:spcPts val="1000"/>
                        </a:spcAft>
                      </a:pPr>
                      <a:r>
                        <a:rPr lang="en-US" sz="1300" b="1" dirty="0">
                          <a:solidFill>
                            <a:srgbClr val="000000"/>
                          </a:solidFill>
                          <a:latin typeface="Calibri"/>
                          <a:ea typeface="Calibri"/>
                          <a:cs typeface="Times New Roman"/>
                        </a:rPr>
                        <a:t>Dep. Var.: </a:t>
                      </a:r>
                      <a:r>
                        <a:rPr lang="en-US" sz="1300" b="1" dirty="0" err="1">
                          <a:solidFill>
                            <a:srgbClr val="000000"/>
                          </a:solidFill>
                          <a:latin typeface="Calibri"/>
                          <a:ea typeface="Calibri"/>
                          <a:cs typeface="Times New Roman"/>
                        </a:rPr>
                        <a:t>Ip_ln</a:t>
                      </a:r>
                      <a:endParaRPr lang="en-US" sz="1300" dirty="0">
                        <a:latin typeface="Calibri"/>
                        <a:ea typeface="Calibri"/>
                        <a:cs typeface="Times New Roman"/>
                      </a:endParaRPr>
                    </a:p>
                  </a:txBody>
                  <a:tcPr marL="3882" marR="3882" marT="388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300" b="1">
                          <a:solidFill>
                            <a:srgbClr val="000000"/>
                          </a:solidFill>
                          <a:latin typeface="Calibri"/>
                          <a:ea typeface="Calibri"/>
                          <a:cs typeface="Times New Roman"/>
                        </a:rPr>
                        <a:t>(1)</a:t>
                      </a:r>
                      <a:endParaRPr lang="en-US" sz="1300">
                        <a:latin typeface="Calibri"/>
                        <a:ea typeface="Calibri"/>
                        <a:cs typeface="Times New Roman"/>
                      </a:endParaRPr>
                    </a:p>
                  </a:txBody>
                  <a:tcPr marL="3882" marR="3882" marT="388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300" b="1">
                          <a:solidFill>
                            <a:srgbClr val="000000"/>
                          </a:solidFill>
                          <a:latin typeface="Calibri"/>
                          <a:ea typeface="Calibri"/>
                          <a:cs typeface="Times New Roman"/>
                        </a:rPr>
                        <a:t>(2)</a:t>
                      </a:r>
                      <a:endParaRPr lang="en-US" sz="1300">
                        <a:latin typeface="Calibri"/>
                        <a:ea typeface="Calibri"/>
                        <a:cs typeface="Times New Roman"/>
                      </a:endParaRPr>
                    </a:p>
                  </a:txBody>
                  <a:tcPr marL="3882" marR="3882" marT="388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300" b="1">
                          <a:solidFill>
                            <a:srgbClr val="000000"/>
                          </a:solidFill>
                          <a:latin typeface="Calibri"/>
                          <a:ea typeface="Calibri"/>
                          <a:cs typeface="Times New Roman"/>
                        </a:rPr>
                        <a:t>(3)</a:t>
                      </a:r>
                      <a:endParaRPr lang="en-US" sz="1300">
                        <a:latin typeface="Calibri"/>
                        <a:ea typeface="Calibri"/>
                        <a:cs typeface="Times New Roman"/>
                      </a:endParaRPr>
                    </a:p>
                  </a:txBody>
                  <a:tcPr marL="3882" marR="3882" marT="388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300" b="1">
                          <a:solidFill>
                            <a:srgbClr val="000000"/>
                          </a:solidFill>
                          <a:latin typeface="Calibri"/>
                          <a:ea typeface="Calibri"/>
                          <a:cs typeface="Times New Roman"/>
                        </a:rPr>
                        <a:t>(4)</a:t>
                      </a:r>
                      <a:endParaRPr lang="en-US" sz="1300">
                        <a:latin typeface="Calibri"/>
                        <a:ea typeface="Calibri"/>
                        <a:cs typeface="Times New Roman"/>
                      </a:endParaRPr>
                    </a:p>
                  </a:txBody>
                  <a:tcPr marL="3882" marR="3882" marT="388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300" b="1">
                          <a:solidFill>
                            <a:srgbClr val="000000"/>
                          </a:solidFill>
                          <a:latin typeface="Calibri"/>
                          <a:ea typeface="Calibri"/>
                          <a:cs typeface="Times New Roman"/>
                        </a:rPr>
                        <a:t>(5)</a:t>
                      </a:r>
                      <a:endParaRPr lang="en-US" sz="1300">
                        <a:latin typeface="Calibri"/>
                        <a:ea typeface="Calibri"/>
                        <a:cs typeface="Times New Roman"/>
                      </a:endParaRPr>
                    </a:p>
                  </a:txBody>
                  <a:tcPr marL="3882" marR="3882" marT="388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300" b="1">
                          <a:solidFill>
                            <a:srgbClr val="000000"/>
                          </a:solidFill>
                          <a:latin typeface="Calibri"/>
                          <a:ea typeface="Calibri"/>
                          <a:cs typeface="Times New Roman"/>
                        </a:rPr>
                        <a:t>(6)</a:t>
                      </a:r>
                      <a:endParaRPr lang="en-US" sz="1300">
                        <a:latin typeface="Calibri"/>
                        <a:ea typeface="Calibri"/>
                        <a:cs typeface="Times New Roman"/>
                      </a:endParaRPr>
                    </a:p>
                  </a:txBody>
                  <a:tcPr marL="3882" marR="3882" marT="388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300" b="1" dirty="0">
                          <a:solidFill>
                            <a:srgbClr val="000000"/>
                          </a:solidFill>
                          <a:latin typeface="Calibri"/>
                          <a:ea typeface="Calibri"/>
                          <a:cs typeface="Times New Roman"/>
                        </a:rPr>
                        <a:t>(7)</a:t>
                      </a:r>
                      <a:endParaRPr lang="en-US" sz="1300" dirty="0">
                        <a:latin typeface="Calibri"/>
                        <a:ea typeface="Calibri"/>
                        <a:cs typeface="Times New Roman"/>
                      </a:endParaRPr>
                    </a:p>
                  </a:txBody>
                  <a:tcPr marL="3882" marR="3882" marT="388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367">
                <a:tc>
                  <a:txBody>
                    <a:bodyPr/>
                    <a:lstStyle/>
                    <a:p>
                      <a:pPr>
                        <a:lnSpc>
                          <a:spcPct val="115000"/>
                        </a:lnSpc>
                        <a:spcAft>
                          <a:spcPts val="1000"/>
                        </a:spcAft>
                      </a:pPr>
                      <a:r>
                        <a:rPr lang="en-US" sz="1300">
                          <a:solidFill>
                            <a:srgbClr val="000000"/>
                          </a:solidFill>
                          <a:latin typeface="Calibri"/>
                          <a:ea typeface="Calibri"/>
                          <a:cs typeface="Times New Roman"/>
                        </a:rPr>
                        <a:t>dist_ln</a:t>
                      </a:r>
                      <a:endParaRPr lang="en-US" sz="1300">
                        <a:latin typeface="Calibri"/>
                        <a:ea typeface="Calibri"/>
                        <a:cs typeface="Times New Roman"/>
                      </a:endParaRPr>
                    </a:p>
                  </a:txBody>
                  <a:tcPr marL="3882" marR="3882" marT="388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-0.935</a:t>
                      </a:r>
                      <a:endParaRPr lang="en-US" sz="1300">
                        <a:latin typeface="Calibri"/>
                        <a:ea typeface="Calibri"/>
                        <a:cs typeface="Times New Roman"/>
                      </a:endParaRPr>
                    </a:p>
                  </a:txBody>
                  <a:tcPr marL="3882" marR="3882" marT="388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-0.92</a:t>
                      </a:r>
                      <a:endParaRPr lang="en-US" sz="1300">
                        <a:latin typeface="Calibri"/>
                        <a:ea typeface="Calibri"/>
                        <a:cs typeface="Times New Roman"/>
                      </a:endParaRPr>
                    </a:p>
                  </a:txBody>
                  <a:tcPr marL="3882" marR="3882" marT="388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-0.922</a:t>
                      </a:r>
                      <a:endParaRPr lang="en-US" sz="1300">
                        <a:latin typeface="Calibri"/>
                        <a:ea typeface="Calibri"/>
                        <a:cs typeface="Times New Roman"/>
                      </a:endParaRPr>
                    </a:p>
                  </a:txBody>
                  <a:tcPr marL="3882" marR="3882" marT="388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-0.352</a:t>
                      </a:r>
                      <a:endParaRPr lang="en-US" sz="1300">
                        <a:latin typeface="Calibri"/>
                        <a:ea typeface="Calibri"/>
                        <a:cs typeface="Times New Roman"/>
                      </a:endParaRPr>
                    </a:p>
                  </a:txBody>
                  <a:tcPr marL="3882" marR="3882" marT="388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-0.344</a:t>
                      </a:r>
                      <a:endParaRPr lang="en-US" sz="1300">
                        <a:latin typeface="Calibri"/>
                        <a:ea typeface="Calibri"/>
                        <a:cs typeface="Times New Roman"/>
                      </a:endParaRPr>
                    </a:p>
                  </a:txBody>
                  <a:tcPr marL="3882" marR="3882" marT="388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-0.34</a:t>
                      </a:r>
                      <a:endParaRPr lang="en-US" sz="1300">
                        <a:latin typeface="Calibri"/>
                        <a:ea typeface="Calibri"/>
                        <a:cs typeface="Times New Roman"/>
                      </a:endParaRPr>
                    </a:p>
                  </a:txBody>
                  <a:tcPr marL="3882" marR="3882" marT="388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-0.192</a:t>
                      </a:r>
                      <a:endParaRPr lang="en-US" sz="1300">
                        <a:latin typeface="Calibri"/>
                        <a:ea typeface="Calibri"/>
                        <a:cs typeface="Times New Roman"/>
                      </a:endParaRPr>
                    </a:p>
                  </a:txBody>
                  <a:tcPr marL="3882" marR="3882" marT="3882" marB="0" anchor="b">
                    <a:lnL>
                      <a:noFill/>
                    </a:lnL>
                    <a:lnR>
                      <a:noFill/>
                    </a:lnR>
                    <a:lnT w="12700" cap="flat" cmpd="sng" algn="ctr">
                      <a:solidFill>
                        <a:srgbClr val="000000"/>
                      </a:solidFill>
                      <a:prstDash val="solid"/>
                      <a:round/>
                      <a:headEnd type="none" w="med" len="med"/>
                      <a:tailEnd type="none" w="med" len="med"/>
                    </a:lnT>
                    <a:lnB>
                      <a:noFill/>
                    </a:lnB>
                  </a:tcPr>
                </a:tc>
              </a:tr>
              <a:tr h="150367">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(0.008)***</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(0.008)***</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(0.008)***</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(0.009)***</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(0.010)***</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(0.011)***</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(0.010)***</a:t>
                      </a:r>
                      <a:endParaRPr lang="en-US" sz="1300">
                        <a:latin typeface="Calibri"/>
                        <a:ea typeface="Calibri"/>
                        <a:cs typeface="Times New Roman"/>
                      </a:endParaRPr>
                    </a:p>
                  </a:txBody>
                  <a:tcPr marL="3882" marR="3882" marT="3882" marB="0" anchor="b">
                    <a:lnL>
                      <a:noFill/>
                    </a:lnL>
                    <a:lnR>
                      <a:noFill/>
                    </a:lnR>
                    <a:lnT>
                      <a:noFill/>
                    </a:lnT>
                    <a:lnB>
                      <a:noFill/>
                    </a:lnB>
                  </a:tcPr>
                </a:tc>
              </a:tr>
              <a:tr h="150367">
                <a:tc>
                  <a:txBody>
                    <a:bodyPr/>
                    <a:lstStyle/>
                    <a:p>
                      <a:pPr>
                        <a:lnSpc>
                          <a:spcPct val="115000"/>
                        </a:lnSpc>
                        <a:spcAft>
                          <a:spcPts val="1000"/>
                        </a:spcAft>
                      </a:pPr>
                      <a:r>
                        <a:rPr lang="en-US" sz="1300">
                          <a:solidFill>
                            <a:srgbClr val="000000"/>
                          </a:solidFill>
                          <a:latin typeface="Calibri"/>
                          <a:ea typeface="Calibri"/>
                          <a:cs typeface="Times New Roman"/>
                        </a:rPr>
                        <a:t>c2p</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dirty="0">
                          <a:solidFill>
                            <a:srgbClr val="000000"/>
                          </a:solidFill>
                          <a:latin typeface="Calibri"/>
                          <a:ea typeface="Calibri"/>
                          <a:cs typeface="Times New Roman"/>
                        </a:rPr>
                        <a:t>-0.178</a:t>
                      </a:r>
                      <a:endParaRPr lang="en-US" sz="1300" dirty="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-0.17</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-0.116</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-0.153</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-0.064</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-0.112</a:t>
                      </a:r>
                      <a:endParaRPr lang="en-US" sz="1300">
                        <a:latin typeface="Calibri"/>
                        <a:ea typeface="Calibri"/>
                        <a:cs typeface="Times New Roman"/>
                      </a:endParaRPr>
                    </a:p>
                  </a:txBody>
                  <a:tcPr marL="3882" marR="3882" marT="3882" marB="0" anchor="b">
                    <a:lnL>
                      <a:noFill/>
                    </a:lnL>
                    <a:lnR>
                      <a:noFill/>
                    </a:lnR>
                    <a:lnT>
                      <a:noFill/>
                    </a:lnT>
                    <a:lnB>
                      <a:noFill/>
                    </a:lnB>
                  </a:tcPr>
                </a:tc>
              </a:tr>
              <a:tr h="150367">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(0.019)***</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(0.019)***</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(0.018)***</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(0.019)***</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(0.018)***</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(0.018)***</a:t>
                      </a:r>
                      <a:endParaRPr lang="en-US" sz="1300">
                        <a:latin typeface="Calibri"/>
                        <a:ea typeface="Calibri"/>
                        <a:cs typeface="Times New Roman"/>
                      </a:endParaRPr>
                    </a:p>
                  </a:txBody>
                  <a:tcPr marL="3882" marR="3882" marT="3882" marB="0" anchor="b">
                    <a:lnL>
                      <a:noFill/>
                    </a:lnL>
                    <a:lnR>
                      <a:noFill/>
                    </a:lnR>
                    <a:lnT>
                      <a:noFill/>
                    </a:lnT>
                    <a:lnB>
                      <a:noFill/>
                    </a:lnB>
                  </a:tcPr>
                </a:tc>
              </a:tr>
              <a:tr h="150367">
                <a:tc>
                  <a:txBody>
                    <a:bodyPr/>
                    <a:lstStyle/>
                    <a:p>
                      <a:pPr>
                        <a:lnSpc>
                          <a:spcPct val="115000"/>
                        </a:lnSpc>
                        <a:spcAft>
                          <a:spcPts val="1000"/>
                        </a:spcAft>
                      </a:pPr>
                      <a:r>
                        <a:rPr lang="en-US" sz="1300">
                          <a:solidFill>
                            <a:srgbClr val="000000"/>
                          </a:solidFill>
                          <a:latin typeface="Calibri"/>
                          <a:ea typeface="Calibri"/>
                          <a:cs typeface="Times New Roman"/>
                        </a:rPr>
                        <a:t>c2c</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0.555</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0.538</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0.36</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0.368</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0.387</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dirty="0">
                          <a:solidFill>
                            <a:srgbClr val="000000"/>
                          </a:solidFill>
                          <a:latin typeface="Calibri"/>
                          <a:ea typeface="Calibri"/>
                          <a:cs typeface="Times New Roman"/>
                        </a:rPr>
                        <a:t>0.243</a:t>
                      </a:r>
                      <a:endParaRPr lang="en-US" sz="1300" dirty="0">
                        <a:latin typeface="Calibri"/>
                        <a:ea typeface="Calibri"/>
                        <a:cs typeface="Times New Roman"/>
                      </a:endParaRPr>
                    </a:p>
                  </a:txBody>
                  <a:tcPr marL="3882" marR="3882" marT="3882" marB="0" anchor="b">
                    <a:lnL>
                      <a:noFill/>
                    </a:lnL>
                    <a:lnR>
                      <a:noFill/>
                    </a:lnR>
                    <a:lnT>
                      <a:noFill/>
                    </a:lnT>
                    <a:lnB>
                      <a:noFill/>
                    </a:lnB>
                  </a:tcPr>
                </a:tc>
              </a:tr>
              <a:tr h="150367">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(0.030)***</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(0.030)***</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(0.030)***</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(0.030)***</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(0.030)***</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(0.028)***</a:t>
                      </a:r>
                      <a:endParaRPr lang="en-US" sz="1300">
                        <a:latin typeface="Calibri"/>
                        <a:ea typeface="Calibri"/>
                        <a:cs typeface="Times New Roman"/>
                      </a:endParaRPr>
                    </a:p>
                  </a:txBody>
                  <a:tcPr marL="3882" marR="3882" marT="3882" marB="0" anchor="b">
                    <a:lnL>
                      <a:noFill/>
                    </a:lnL>
                    <a:lnR>
                      <a:noFill/>
                    </a:lnR>
                    <a:lnT>
                      <a:noFill/>
                    </a:lnT>
                    <a:lnB>
                      <a:noFill/>
                    </a:lnB>
                  </a:tcPr>
                </a:tc>
              </a:tr>
              <a:tr h="150367">
                <a:tc>
                  <a:txBody>
                    <a:bodyPr/>
                    <a:lstStyle/>
                    <a:p>
                      <a:pPr>
                        <a:lnSpc>
                          <a:spcPct val="115000"/>
                        </a:lnSpc>
                        <a:spcAft>
                          <a:spcPts val="1000"/>
                        </a:spcAft>
                      </a:pPr>
                      <a:r>
                        <a:rPr lang="en-US" sz="1300">
                          <a:solidFill>
                            <a:srgbClr val="000000"/>
                          </a:solidFill>
                          <a:latin typeface="Calibri"/>
                          <a:ea typeface="Calibri"/>
                          <a:cs typeface="Times New Roman"/>
                        </a:rPr>
                        <a:t>gawc</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0.397</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0.34</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0.303</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0.424</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0.157</a:t>
                      </a:r>
                      <a:endParaRPr lang="en-US" sz="1300">
                        <a:latin typeface="Calibri"/>
                        <a:ea typeface="Calibri"/>
                        <a:cs typeface="Times New Roman"/>
                      </a:endParaRPr>
                    </a:p>
                  </a:txBody>
                  <a:tcPr marL="3882" marR="3882" marT="3882" marB="0" anchor="b">
                    <a:lnL>
                      <a:noFill/>
                    </a:lnL>
                    <a:lnR>
                      <a:noFill/>
                    </a:lnR>
                    <a:lnT>
                      <a:noFill/>
                    </a:lnT>
                    <a:lnB>
                      <a:noFill/>
                    </a:lnB>
                  </a:tcPr>
                </a:tc>
              </a:tr>
              <a:tr h="150367">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(0.047)***</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(0.043)***</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(0.045)***</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(0.044)***</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(0.040)***</a:t>
                      </a:r>
                      <a:endParaRPr lang="en-US" sz="1300">
                        <a:latin typeface="Calibri"/>
                        <a:ea typeface="Calibri"/>
                        <a:cs typeface="Times New Roman"/>
                      </a:endParaRPr>
                    </a:p>
                  </a:txBody>
                  <a:tcPr marL="3882" marR="3882" marT="3882" marB="0" anchor="b">
                    <a:lnL>
                      <a:noFill/>
                    </a:lnL>
                    <a:lnR>
                      <a:noFill/>
                    </a:lnR>
                    <a:lnT>
                      <a:noFill/>
                    </a:lnT>
                    <a:lnB>
                      <a:noFill/>
                    </a:lnB>
                  </a:tcPr>
                </a:tc>
              </a:tr>
              <a:tr h="150367">
                <a:tc>
                  <a:txBody>
                    <a:bodyPr/>
                    <a:lstStyle/>
                    <a:p>
                      <a:pPr>
                        <a:lnSpc>
                          <a:spcPct val="115000"/>
                        </a:lnSpc>
                        <a:spcAft>
                          <a:spcPts val="1000"/>
                        </a:spcAft>
                      </a:pPr>
                      <a:r>
                        <a:rPr lang="en-US" sz="1300">
                          <a:solidFill>
                            <a:srgbClr val="000000"/>
                          </a:solidFill>
                          <a:latin typeface="Calibri"/>
                          <a:ea typeface="Calibri"/>
                          <a:cs typeface="Times New Roman"/>
                        </a:rPr>
                        <a:t>cntr</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dirty="0">
                        <a:latin typeface="Calibri"/>
                        <a:ea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1.841</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1.823</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1.032</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1.058</a:t>
                      </a:r>
                      <a:endParaRPr lang="en-US" sz="1300">
                        <a:latin typeface="Calibri"/>
                        <a:ea typeface="Calibri"/>
                        <a:cs typeface="Times New Roman"/>
                      </a:endParaRPr>
                    </a:p>
                  </a:txBody>
                  <a:tcPr marL="3882" marR="3882" marT="3882" marB="0" anchor="b">
                    <a:lnL>
                      <a:noFill/>
                    </a:lnL>
                    <a:lnR>
                      <a:noFill/>
                    </a:lnR>
                    <a:lnT>
                      <a:noFill/>
                    </a:lnT>
                    <a:lnB>
                      <a:noFill/>
                    </a:lnB>
                  </a:tcPr>
                </a:tc>
              </a:tr>
              <a:tr h="150367">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(0.022)***</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(0.023)***</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(0.259)***</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(0.242)***</a:t>
                      </a:r>
                      <a:endParaRPr lang="en-US" sz="1300">
                        <a:latin typeface="Calibri"/>
                        <a:ea typeface="Calibri"/>
                        <a:cs typeface="Times New Roman"/>
                      </a:endParaRPr>
                    </a:p>
                  </a:txBody>
                  <a:tcPr marL="3882" marR="3882" marT="3882" marB="0" anchor="b">
                    <a:lnL>
                      <a:noFill/>
                    </a:lnL>
                    <a:lnR>
                      <a:noFill/>
                    </a:lnR>
                    <a:lnT>
                      <a:noFill/>
                    </a:lnT>
                    <a:lnB>
                      <a:noFill/>
                    </a:lnB>
                  </a:tcPr>
                </a:tc>
              </a:tr>
              <a:tr h="150367">
                <a:tc>
                  <a:txBody>
                    <a:bodyPr/>
                    <a:lstStyle/>
                    <a:p>
                      <a:pPr>
                        <a:lnSpc>
                          <a:spcPct val="115000"/>
                        </a:lnSpc>
                        <a:spcAft>
                          <a:spcPts val="1000"/>
                        </a:spcAft>
                      </a:pPr>
                      <a:r>
                        <a:rPr lang="en-US" sz="1300">
                          <a:solidFill>
                            <a:srgbClr val="000000"/>
                          </a:solidFill>
                          <a:latin typeface="Calibri"/>
                          <a:ea typeface="Calibri"/>
                          <a:cs typeface="Times New Roman"/>
                        </a:rPr>
                        <a:t>inter</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2.733</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2.967</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2.358</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1.537</a:t>
                      </a:r>
                      <a:endParaRPr lang="en-US" sz="1300">
                        <a:latin typeface="Calibri"/>
                        <a:ea typeface="Calibri"/>
                        <a:cs typeface="Times New Roman"/>
                      </a:endParaRPr>
                    </a:p>
                  </a:txBody>
                  <a:tcPr marL="3882" marR="3882" marT="3882" marB="0" anchor="b">
                    <a:lnL>
                      <a:noFill/>
                    </a:lnL>
                    <a:lnR>
                      <a:noFill/>
                    </a:lnR>
                    <a:lnT>
                      <a:noFill/>
                    </a:lnT>
                    <a:lnB>
                      <a:noFill/>
                    </a:lnB>
                  </a:tcPr>
                </a:tc>
              </a:tr>
              <a:tr h="150367">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(0.044)***</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(0.053)***</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(0.053)***</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(0.049)***</a:t>
                      </a:r>
                      <a:endParaRPr lang="en-US" sz="1300">
                        <a:latin typeface="Calibri"/>
                        <a:ea typeface="Calibri"/>
                        <a:cs typeface="Times New Roman"/>
                      </a:endParaRPr>
                    </a:p>
                  </a:txBody>
                  <a:tcPr marL="3882" marR="3882" marT="3882" marB="0" anchor="b">
                    <a:lnL>
                      <a:noFill/>
                    </a:lnL>
                    <a:lnR>
                      <a:noFill/>
                    </a:lnR>
                    <a:lnT>
                      <a:noFill/>
                    </a:lnT>
                    <a:lnB>
                      <a:noFill/>
                    </a:lnB>
                  </a:tcPr>
                </a:tc>
              </a:tr>
              <a:tr h="150367">
                <a:tc>
                  <a:txBody>
                    <a:bodyPr/>
                    <a:lstStyle/>
                    <a:p>
                      <a:pPr>
                        <a:lnSpc>
                          <a:spcPct val="115000"/>
                        </a:lnSpc>
                        <a:spcAft>
                          <a:spcPts val="1000"/>
                        </a:spcAft>
                      </a:pPr>
                      <a:r>
                        <a:rPr lang="en-US" sz="1300">
                          <a:solidFill>
                            <a:srgbClr val="000000"/>
                          </a:solidFill>
                          <a:latin typeface="Calibri"/>
                          <a:ea typeface="Calibri"/>
                          <a:cs typeface="Times New Roman"/>
                        </a:rPr>
                        <a:t>pop_diff</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0.043</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-0.019</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-0.05</a:t>
                      </a:r>
                      <a:endParaRPr lang="en-US" sz="1300">
                        <a:latin typeface="Calibri"/>
                        <a:ea typeface="Calibri"/>
                        <a:cs typeface="Times New Roman"/>
                      </a:endParaRPr>
                    </a:p>
                  </a:txBody>
                  <a:tcPr marL="3882" marR="3882" marT="3882" marB="0" anchor="b">
                    <a:lnL>
                      <a:noFill/>
                    </a:lnL>
                    <a:lnR>
                      <a:noFill/>
                    </a:lnR>
                    <a:lnT>
                      <a:noFill/>
                    </a:lnT>
                    <a:lnB>
                      <a:noFill/>
                    </a:lnB>
                  </a:tcPr>
                </a:tc>
              </a:tr>
              <a:tr h="150367">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(0.006)***</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(0.006)***</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(0.006)***</a:t>
                      </a:r>
                      <a:endParaRPr lang="en-US" sz="1300">
                        <a:latin typeface="Calibri"/>
                        <a:ea typeface="Calibri"/>
                        <a:cs typeface="Times New Roman"/>
                      </a:endParaRPr>
                    </a:p>
                  </a:txBody>
                  <a:tcPr marL="3882" marR="3882" marT="3882" marB="0" anchor="b">
                    <a:lnL>
                      <a:noFill/>
                    </a:lnL>
                    <a:lnR>
                      <a:noFill/>
                    </a:lnR>
                    <a:lnT>
                      <a:noFill/>
                    </a:lnT>
                    <a:lnB>
                      <a:noFill/>
                    </a:lnB>
                  </a:tcPr>
                </a:tc>
              </a:tr>
              <a:tr h="150367">
                <a:tc>
                  <a:txBody>
                    <a:bodyPr/>
                    <a:lstStyle/>
                    <a:p>
                      <a:pPr>
                        <a:lnSpc>
                          <a:spcPct val="115000"/>
                        </a:lnSpc>
                        <a:spcAft>
                          <a:spcPts val="1000"/>
                        </a:spcAft>
                      </a:pPr>
                      <a:r>
                        <a:rPr lang="en-US" sz="1300">
                          <a:solidFill>
                            <a:srgbClr val="000000"/>
                          </a:solidFill>
                          <a:latin typeface="Calibri"/>
                          <a:ea typeface="Calibri"/>
                          <a:cs typeface="Times New Roman"/>
                        </a:rPr>
                        <a:t>ip_o_ln</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0.445</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0.477</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dirty="0">
                          <a:solidFill>
                            <a:srgbClr val="000000"/>
                          </a:solidFill>
                          <a:latin typeface="Calibri"/>
                          <a:ea typeface="Calibri"/>
                          <a:cs typeface="Times New Roman"/>
                        </a:rPr>
                        <a:t>0.468</a:t>
                      </a:r>
                      <a:endParaRPr lang="en-US" sz="1300" dirty="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0.572</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0.571</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0.636</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0.473</a:t>
                      </a:r>
                      <a:endParaRPr lang="en-US" sz="1300">
                        <a:latin typeface="Calibri"/>
                        <a:ea typeface="Calibri"/>
                        <a:cs typeface="Times New Roman"/>
                      </a:endParaRPr>
                    </a:p>
                  </a:txBody>
                  <a:tcPr marL="3882" marR="3882" marT="3882" marB="0" anchor="b">
                    <a:lnL>
                      <a:noFill/>
                    </a:lnL>
                    <a:lnR>
                      <a:noFill/>
                    </a:lnR>
                    <a:lnT>
                      <a:noFill/>
                    </a:lnT>
                    <a:lnB>
                      <a:noFill/>
                    </a:lnB>
                  </a:tcPr>
                </a:tc>
              </a:tr>
              <a:tr h="150367">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(0.005)***</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(0.006)***</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(0.006)***</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(0.005)***</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(0.006)***</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(0.006)***</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(0.006)***</a:t>
                      </a:r>
                      <a:endParaRPr lang="en-US" sz="1300">
                        <a:latin typeface="Calibri"/>
                        <a:ea typeface="Calibri"/>
                        <a:cs typeface="Times New Roman"/>
                      </a:endParaRPr>
                    </a:p>
                  </a:txBody>
                  <a:tcPr marL="3882" marR="3882" marT="3882" marB="0" anchor="b">
                    <a:lnL>
                      <a:noFill/>
                    </a:lnL>
                    <a:lnR>
                      <a:noFill/>
                    </a:lnR>
                    <a:lnT>
                      <a:noFill/>
                    </a:lnT>
                    <a:lnB>
                      <a:noFill/>
                    </a:lnB>
                  </a:tcPr>
                </a:tc>
              </a:tr>
              <a:tr h="150367">
                <a:tc>
                  <a:txBody>
                    <a:bodyPr/>
                    <a:lstStyle/>
                    <a:p>
                      <a:pPr>
                        <a:lnSpc>
                          <a:spcPct val="115000"/>
                        </a:lnSpc>
                        <a:spcAft>
                          <a:spcPts val="1000"/>
                        </a:spcAft>
                      </a:pPr>
                      <a:r>
                        <a:rPr lang="en-US" sz="1300">
                          <a:solidFill>
                            <a:srgbClr val="000000"/>
                          </a:solidFill>
                          <a:latin typeface="Calibri"/>
                          <a:ea typeface="Calibri"/>
                          <a:cs typeface="Times New Roman"/>
                        </a:rPr>
                        <a:t>ip_d_ln</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0.392</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0.421</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0.415</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0.569</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0.568</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0.635</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0.473</a:t>
                      </a:r>
                      <a:endParaRPr lang="en-US" sz="1300">
                        <a:latin typeface="Calibri"/>
                        <a:ea typeface="Calibri"/>
                        <a:cs typeface="Times New Roman"/>
                      </a:endParaRPr>
                    </a:p>
                  </a:txBody>
                  <a:tcPr marL="3882" marR="3882" marT="3882" marB="0" anchor="b">
                    <a:lnL>
                      <a:noFill/>
                    </a:lnL>
                    <a:lnR>
                      <a:noFill/>
                    </a:lnR>
                    <a:lnT>
                      <a:noFill/>
                    </a:lnT>
                    <a:lnB>
                      <a:noFill/>
                    </a:lnB>
                  </a:tcPr>
                </a:tc>
              </a:tr>
              <a:tr h="150367">
                <a:tc>
                  <a:txBody>
                    <a:bodyPr/>
                    <a:lstStyle/>
                    <a:p>
                      <a:pPr>
                        <a:lnSpc>
                          <a:spcPct val="115000"/>
                        </a:lnSpc>
                      </a:pPr>
                      <a:endParaRPr lang="en-US" sz="1300" dirty="0">
                        <a:latin typeface="Calibri"/>
                        <a:ea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(0.005)***</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(0.005)***</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(0.005)***</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(0.005)***</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(0.006)***</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(0.006)***</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(0.006)***</a:t>
                      </a:r>
                      <a:endParaRPr lang="en-US" sz="1300">
                        <a:latin typeface="Calibri"/>
                        <a:ea typeface="Calibri"/>
                        <a:cs typeface="Times New Roman"/>
                      </a:endParaRPr>
                    </a:p>
                  </a:txBody>
                  <a:tcPr marL="3882" marR="3882" marT="3882" marB="0" anchor="b">
                    <a:lnL>
                      <a:noFill/>
                    </a:lnL>
                    <a:lnR>
                      <a:noFill/>
                    </a:lnR>
                    <a:lnT>
                      <a:noFill/>
                    </a:lnT>
                    <a:lnB>
                      <a:noFill/>
                    </a:lnB>
                  </a:tcPr>
                </a:tc>
              </a:tr>
              <a:tr h="150367">
                <a:tc>
                  <a:txBody>
                    <a:bodyPr/>
                    <a:lstStyle/>
                    <a:p>
                      <a:pPr>
                        <a:lnSpc>
                          <a:spcPct val="115000"/>
                        </a:lnSpc>
                      </a:pPr>
                      <a:endParaRPr lang="en-US" sz="1300" dirty="0">
                        <a:latin typeface="Calibri"/>
                        <a:ea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dirty="0">
                          <a:solidFill>
                            <a:srgbClr val="000000"/>
                          </a:solidFill>
                          <a:latin typeface="Calibri"/>
                          <a:ea typeface="Calibri"/>
                          <a:cs typeface="Times New Roman"/>
                        </a:rPr>
                        <a:t>(0.015)***</a:t>
                      </a:r>
                      <a:endParaRPr lang="en-US" sz="1300" dirty="0">
                        <a:latin typeface="Calibri"/>
                        <a:ea typeface="Calibri"/>
                        <a:cs typeface="Times New Roman"/>
                      </a:endParaRPr>
                    </a:p>
                  </a:txBody>
                  <a:tcPr marL="3882" marR="3882" marT="3882" marB="0" anchor="b">
                    <a:lnL>
                      <a:noFill/>
                    </a:lnL>
                    <a:lnR>
                      <a:noFill/>
                    </a:lnR>
                    <a:lnT>
                      <a:noFill/>
                    </a:lnT>
                    <a:lnB>
                      <a:noFill/>
                    </a:lnB>
                  </a:tcPr>
                </a:tc>
              </a:tr>
              <a:tr h="150367">
                <a:tc>
                  <a:txBody>
                    <a:bodyPr/>
                    <a:lstStyle/>
                    <a:p>
                      <a:pPr>
                        <a:lnSpc>
                          <a:spcPct val="115000"/>
                        </a:lnSpc>
                        <a:spcAft>
                          <a:spcPts val="1000"/>
                        </a:spcAft>
                      </a:pPr>
                      <a:r>
                        <a:rPr lang="en-US" sz="1300">
                          <a:solidFill>
                            <a:srgbClr val="000000"/>
                          </a:solidFill>
                          <a:latin typeface="Calibri"/>
                          <a:ea typeface="Calibri"/>
                          <a:cs typeface="Times New Roman"/>
                        </a:rPr>
                        <a:t>Constant</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1.477</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0.894</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1.007</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-5.543</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-5.76</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-5.813</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-5.272</a:t>
                      </a:r>
                      <a:endParaRPr lang="en-US" sz="1300">
                        <a:latin typeface="Calibri"/>
                        <a:ea typeface="Calibri"/>
                        <a:cs typeface="Times New Roman"/>
                      </a:endParaRPr>
                    </a:p>
                  </a:txBody>
                  <a:tcPr marL="3882" marR="3882" marT="3882" marB="0" anchor="b">
                    <a:lnL>
                      <a:noFill/>
                    </a:lnL>
                    <a:lnR>
                      <a:noFill/>
                    </a:lnR>
                    <a:lnT>
                      <a:noFill/>
                    </a:lnT>
                    <a:lnB>
                      <a:noFill/>
                    </a:lnB>
                  </a:tcPr>
                </a:tc>
              </a:tr>
              <a:tr h="150367">
                <a:tc>
                  <a:txBody>
                    <a:bodyPr/>
                    <a:lstStyle/>
                    <a:p>
                      <a:pPr>
                        <a:lnSpc>
                          <a:spcPct val="115000"/>
                        </a:lnSpc>
                      </a:pPr>
                      <a:endParaRPr lang="en-US" sz="1300">
                        <a:latin typeface="Calibri"/>
                        <a:ea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(0.062)***</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(0.070)***</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(0.072)***</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(0.098)***</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(0.102)***</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(0.282)***</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(0.263)***</a:t>
                      </a:r>
                      <a:endParaRPr lang="en-US" sz="1300">
                        <a:latin typeface="Calibri"/>
                        <a:ea typeface="Calibri"/>
                        <a:cs typeface="Times New Roman"/>
                      </a:endParaRPr>
                    </a:p>
                  </a:txBody>
                  <a:tcPr marL="3882" marR="3882" marT="3882" marB="0" anchor="b">
                    <a:lnL>
                      <a:noFill/>
                    </a:lnL>
                    <a:lnR>
                      <a:noFill/>
                    </a:lnR>
                    <a:lnT>
                      <a:noFill/>
                    </a:lnT>
                    <a:lnB>
                      <a:noFill/>
                    </a:lnB>
                  </a:tcPr>
                </a:tc>
              </a:tr>
              <a:tr h="295381">
                <a:tc>
                  <a:txBody>
                    <a:bodyPr/>
                    <a:lstStyle/>
                    <a:p>
                      <a:pPr>
                        <a:lnSpc>
                          <a:spcPct val="115000"/>
                        </a:lnSpc>
                        <a:spcAft>
                          <a:spcPts val="1000"/>
                        </a:spcAft>
                      </a:pPr>
                      <a:r>
                        <a:rPr lang="en-US" sz="1300">
                          <a:solidFill>
                            <a:srgbClr val="000000"/>
                          </a:solidFill>
                          <a:latin typeface="Calibri"/>
                          <a:ea typeface="Calibri"/>
                          <a:cs typeface="Times New Roman"/>
                        </a:rPr>
                        <a:t>Time effects</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ctr">
                        <a:lnSpc>
                          <a:spcPct val="115000"/>
                        </a:lnSpc>
                        <a:spcAft>
                          <a:spcPts val="1000"/>
                        </a:spcAft>
                      </a:pPr>
                      <a:r>
                        <a:rPr lang="en-US" sz="1300">
                          <a:solidFill>
                            <a:srgbClr val="000000"/>
                          </a:solidFill>
                          <a:latin typeface="Calibri"/>
                          <a:ea typeface="Calibri"/>
                          <a:cs typeface="Times New Roman"/>
                        </a:rPr>
                        <a:t>yes</a:t>
                      </a:r>
                      <a:endParaRPr lang="en-US" sz="1300">
                        <a:latin typeface="Calibri"/>
                        <a:ea typeface="Calibri"/>
                        <a:cs typeface="Times New Roman"/>
                      </a:endParaRPr>
                    </a:p>
                  </a:txBody>
                  <a:tcPr marL="3882" marR="3882" marT="3882" marB="0" anchor="ctr">
                    <a:lnL>
                      <a:noFill/>
                    </a:lnL>
                    <a:lnR>
                      <a:noFill/>
                    </a:lnR>
                    <a:lnT>
                      <a:noFill/>
                    </a:lnT>
                    <a:lnB>
                      <a:noFill/>
                    </a:lnB>
                  </a:tcPr>
                </a:tc>
                <a:tc>
                  <a:txBody>
                    <a:bodyPr/>
                    <a:lstStyle/>
                    <a:p>
                      <a:pPr algn="ctr">
                        <a:lnSpc>
                          <a:spcPct val="115000"/>
                        </a:lnSpc>
                        <a:spcAft>
                          <a:spcPts val="1000"/>
                        </a:spcAft>
                      </a:pPr>
                      <a:r>
                        <a:rPr lang="en-US" sz="1300">
                          <a:solidFill>
                            <a:srgbClr val="000000"/>
                          </a:solidFill>
                          <a:latin typeface="Calibri"/>
                          <a:ea typeface="Calibri"/>
                          <a:cs typeface="Times New Roman"/>
                        </a:rPr>
                        <a:t>Yes</a:t>
                      </a:r>
                      <a:endParaRPr lang="en-US" sz="1300">
                        <a:latin typeface="Calibri"/>
                        <a:ea typeface="Calibri"/>
                        <a:cs typeface="Times New Roman"/>
                      </a:endParaRPr>
                    </a:p>
                  </a:txBody>
                  <a:tcPr marL="3882" marR="3882" marT="3882" marB="0" anchor="ctr">
                    <a:lnL>
                      <a:noFill/>
                    </a:lnL>
                    <a:lnR>
                      <a:noFill/>
                    </a:lnR>
                    <a:lnT>
                      <a:noFill/>
                    </a:lnT>
                    <a:lnB>
                      <a:noFill/>
                    </a:lnB>
                  </a:tcPr>
                </a:tc>
                <a:tc>
                  <a:txBody>
                    <a:bodyPr/>
                    <a:lstStyle/>
                    <a:p>
                      <a:pPr algn="ctr">
                        <a:lnSpc>
                          <a:spcPct val="115000"/>
                        </a:lnSpc>
                        <a:spcAft>
                          <a:spcPts val="1000"/>
                        </a:spcAft>
                      </a:pPr>
                      <a:r>
                        <a:rPr lang="en-US" sz="1300">
                          <a:solidFill>
                            <a:srgbClr val="000000"/>
                          </a:solidFill>
                          <a:latin typeface="Calibri"/>
                          <a:ea typeface="Calibri"/>
                          <a:cs typeface="Times New Roman"/>
                        </a:rPr>
                        <a:t>yes</a:t>
                      </a:r>
                      <a:endParaRPr lang="en-US" sz="1300">
                        <a:latin typeface="Calibri"/>
                        <a:ea typeface="Calibri"/>
                        <a:cs typeface="Times New Roman"/>
                      </a:endParaRPr>
                    </a:p>
                  </a:txBody>
                  <a:tcPr marL="3882" marR="3882" marT="3882" marB="0" anchor="ctr">
                    <a:lnL>
                      <a:noFill/>
                    </a:lnL>
                    <a:lnR>
                      <a:noFill/>
                    </a:lnR>
                    <a:lnT>
                      <a:noFill/>
                    </a:lnT>
                    <a:lnB>
                      <a:noFill/>
                    </a:lnB>
                  </a:tcPr>
                </a:tc>
                <a:tc>
                  <a:txBody>
                    <a:bodyPr/>
                    <a:lstStyle/>
                    <a:p>
                      <a:pPr algn="ctr">
                        <a:lnSpc>
                          <a:spcPct val="115000"/>
                        </a:lnSpc>
                        <a:spcAft>
                          <a:spcPts val="1000"/>
                        </a:spcAft>
                      </a:pPr>
                      <a:r>
                        <a:rPr lang="en-US" sz="1300">
                          <a:solidFill>
                            <a:srgbClr val="000000"/>
                          </a:solidFill>
                          <a:latin typeface="Calibri"/>
                          <a:ea typeface="Calibri"/>
                          <a:cs typeface="Times New Roman"/>
                        </a:rPr>
                        <a:t>yes</a:t>
                      </a:r>
                      <a:endParaRPr lang="en-US" sz="1300">
                        <a:latin typeface="Calibri"/>
                        <a:ea typeface="Calibri"/>
                        <a:cs typeface="Times New Roman"/>
                      </a:endParaRPr>
                    </a:p>
                  </a:txBody>
                  <a:tcPr marL="3882" marR="3882" marT="3882" marB="0" anchor="ctr">
                    <a:lnL>
                      <a:noFill/>
                    </a:lnL>
                    <a:lnR>
                      <a:noFill/>
                    </a:lnR>
                    <a:lnT>
                      <a:noFill/>
                    </a:lnT>
                    <a:lnB>
                      <a:noFill/>
                    </a:lnB>
                  </a:tcPr>
                </a:tc>
                <a:tc>
                  <a:txBody>
                    <a:bodyPr/>
                    <a:lstStyle/>
                    <a:p>
                      <a:pPr algn="ctr">
                        <a:lnSpc>
                          <a:spcPct val="115000"/>
                        </a:lnSpc>
                        <a:spcAft>
                          <a:spcPts val="1000"/>
                        </a:spcAft>
                      </a:pPr>
                      <a:r>
                        <a:rPr lang="en-US" sz="1300" dirty="0" smtClean="0">
                          <a:solidFill>
                            <a:srgbClr val="000000"/>
                          </a:solidFill>
                          <a:latin typeface="Calibri"/>
                          <a:ea typeface="Calibri"/>
                          <a:cs typeface="Times New Roman"/>
                        </a:rPr>
                        <a:t>yes</a:t>
                      </a:r>
                      <a:endParaRPr lang="en-US" sz="1300" dirty="0">
                        <a:latin typeface="Calibri"/>
                        <a:ea typeface="Calibri"/>
                        <a:cs typeface="Times New Roman"/>
                      </a:endParaRPr>
                    </a:p>
                  </a:txBody>
                  <a:tcPr marL="3882" marR="3882" marT="3882" marB="0" anchor="ctr">
                    <a:lnL>
                      <a:noFill/>
                    </a:lnL>
                    <a:lnR>
                      <a:noFill/>
                    </a:lnR>
                    <a:lnT>
                      <a:noFill/>
                    </a:lnT>
                    <a:lnB>
                      <a:noFill/>
                    </a:lnB>
                  </a:tcPr>
                </a:tc>
                <a:tc>
                  <a:txBody>
                    <a:bodyPr/>
                    <a:lstStyle/>
                    <a:p>
                      <a:pPr algn="ctr">
                        <a:lnSpc>
                          <a:spcPct val="115000"/>
                        </a:lnSpc>
                        <a:spcAft>
                          <a:spcPts val="1000"/>
                        </a:spcAft>
                      </a:pPr>
                      <a:r>
                        <a:rPr lang="en-US" sz="1300">
                          <a:solidFill>
                            <a:srgbClr val="000000"/>
                          </a:solidFill>
                          <a:latin typeface="Calibri"/>
                          <a:ea typeface="Calibri"/>
                          <a:cs typeface="Times New Roman"/>
                        </a:rPr>
                        <a:t>yes</a:t>
                      </a:r>
                      <a:endParaRPr lang="en-US" sz="1300">
                        <a:latin typeface="Calibri"/>
                        <a:ea typeface="Calibri"/>
                        <a:cs typeface="Times New Roman"/>
                      </a:endParaRPr>
                    </a:p>
                  </a:txBody>
                  <a:tcPr marL="3882" marR="3882" marT="3882" marB="0" anchor="ctr">
                    <a:lnL>
                      <a:noFill/>
                    </a:lnL>
                    <a:lnR>
                      <a:noFill/>
                    </a:lnR>
                    <a:lnT>
                      <a:noFill/>
                    </a:lnT>
                    <a:lnB>
                      <a:noFill/>
                    </a:lnB>
                  </a:tcPr>
                </a:tc>
                <a:tc>
                  <a:txBody>
                    <a:bodyPr/>
                    <a:lstStyle/>
                    <a:p>
                      <a:pPr algn="ctr">
                        <a:lnSpc>
                          <a:spcPct val="115000"/>
                        </a:lnSpc>
                        <a:spcAft>
                          <a:spcPts val="1000"/>
                        </a:spcAft>
                      </a:pPr>
                      <a:r>
                        <a:rPr lang="en-US" sz="1300">
                          <a:solidFill>
                            <a:srgbClr val="000000"/>
                          </a:solidFill>
                          <a:latin typeface="Calibri"/>
                          <a:ea typeface="Calibri"/>
                          <a:cs typeface="Times New Roman"/>
                        </a:rPr>
                        <a:t>yes</a:t>
                      </a:r>
                      <a:endParaRPr lang="en-US" sz="1300">
                        <a:latin typeface="Calibri"/>
                        <a:ea typeface="Calibri"/>
                        <a:cs typeface="Times New Roman"/>
                      </a:endParaRPr>
                    </a:p>
                  </a:txBody>
                  <a:tcPr marL="3882" marR="3882" marT="3882" marB="0" anchor="ctr">
                    <a:lnL>
                      <a:noFill/>
                    </a:lnL>
                    <a:lnR>
                      <a:noFill/>
                    </a:lnR>
                    <a:lnT>
                      <a:noFill/>
                    </a:lnT>
                    <a:lnB>
                      <a:noFill/>
                    </a:lnB>
                  </a:tcPr>
                </a:tc>
              </a:tr>
              <a:tr h="295381">
                <a:tc>
                  <a:txBody>
                    <a:bodyPr/>
                    <a:lstStyle/>
                    <a:p>
                      <a:pPr>
                        <a:lnSpc>
                          <a:spcPct val="115000"/>
                        </a:lnSpc>
                        <a:spcAft>
                          <a:spcPts val="1000"/>
                        </a:spcAft>
                      </a:pPr>
                      <a:r>
                        <a:rPr lang="en-US" sz="1300">
                          <a:solidFill>
                            <a:srgbClr val="000000"/>
                          </a:solidFill>
                          <a:latin typeface="Calibri"/>
                          <a:ea typeface="Calibri"/>
                          <a:cs typeface="Times New Roman"/>
                        </a:rPr>
                        <a:t>Country-pair effects</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ctr">
                        <a:lnSpc>
                          <a:spcPct val="115000"/>
                        </a:lnSpc>
                        <a:spcAft>
                          <a:spcPts val="1000"/>
                        </a:spcAft>
                      </a:pPr>
                      <a:r>
                        <a:rPr lang="en-US" sz="1300" dirty="0">
                          <a:solidFill>
                            <a:srgbClr val="000000"/>
                          </a:solidFill>
                          <a:latin typeface="Calibri"/>
                          <a:ea typeface="Calibri"/>
                          <a:cs typeface="Times New Roman"/>
                        </a:rPr>
                        <a:t>no</a:t>
                      </a:r>
                      <a:endParaRPr lang="en-US" sz="1300" dirty="0">
                        <a:latin typeface="Calibri"/>
                        <a:ea typeface="Calibri"/>
                        <a:cs typeface="Times New Roman"/>
                      </a:endParaRPr>
                    </a:p>
                  </a:txBody>
                  <a:tcPr marL="3882" marR="3882" marT="3882" marB="0" anchor="ctr">
                    <a:lnL>
                      <a:noFill/>
                    </a:lnL>
                    <a:lnR>
                      <a:noFill/>
                    </a:lnR>
                    <a:lnT>
                      <a:noFill/>
                    </a:lnT>
                    <a:lnB>
                      <a:noFill/>
                    </a:lnB>
                  </a:tcPr>
                </a:tc>
                <a:tc>
                  <a:txBody>
                    <a:bodyPr/>
                    <a:lstStyle/>
                    <a:p>
                      <a:pPr algn="ctr">
                        <a:lnSpc>
                          <a:spcPct val="115000"/>
                        </a:lnSpc>
                        <a:spcAft>
                          <a:spcPts val="1000"/>
                        </a:spcAft>
                      </a:pPr>
                      <a:r>
                        <a:rPr lang="en-US" sz="1300" dirty="0" smtClean="0">
                          <a:solidFill>
                            <a:srgbClr val="000000"/>
                          </a:solidFill>
                          <a:latin typeface="Calibri"/>
                          <a:ea typeface="Calibri"/>
                          <a:cs typeface="Times New Roman"/>
                        </a:rPr>
                        <a:t>no</a:t>
                      </a:r>
                      <a:endParaRPr lang="en-US" sz="1300" dirty="0">
                        <a:latin typeface="Calibri"/>
                        <a:ea typeface="Calibri"/>
                        <a:cs typeface="Times New Roman"/>
                      </a:endParaRPr>
                    </a:p>
                  </a:txBody>
                  <a:tcPr marL="3882" marR="3882" marT="3882" marB="0" anchor="ctr">
                    <a:lnL>
                      <a:noFill/>
                    </a:lnL>
                    <a:lnR>
                      <a:noFill/>
                    </a:lnR>
                    <a:lnT>
                      <a:noFill/>
                    </a:lnT>
                    <a:lnB>
                      <a:noFill/>
                    </a:lnB>
                  </a:tcPr>
                </a:tc>
                <a:tc>
                  <a:txBody>
                    <a:bodyPr/>
                    <a:lstStyle/>
                    <a:p>
                      <a:pPr algn="ctr">
                        <a:lnSpc>
                          <a:spcPct val="115000"/>
                        </a:lnSpc>
                        <a:spcAft>
                          <a:spcPts val="1000"/>
                        </a:spcAft>
                      </a:pPr>
                      <a:r>
                        <a:rPr lang="en-US" sz="1300" dirty="0">
                          <a:solidFill>
                            <a:srgbClr val="000000"/>
                          </a:solidFill>
                          <a:latin typeface="Calibri"/>
                          <a:ea typeface="Calibri"/>
                          <a:cs typeface="Times New Roman"/>
                        </a:rPr>
                        <a:t>no</a:t>
                      </a:r>
                      <a:endParaRPr lang="en-US" sz="1300" dirty="0">
                        <a:latin typeface="Calibri"/>
                        <a:ea typeface="Calibri"/>
                        <a:cs typeface="Times New Roman"/>
                      </a:endParaRPr>
                    </a:p>
                  </a:txBody>
                  <a:tcPr marL="3882" marR="3882" marT="3882" marB="0" anchor="ctr">
                    <a:lnL>
                      <a:noFill/>
                    </a:lnL>
                    <a:lnR>
                      <a:noFill/>
                    </a:lnR>
                    <a:lnT>
                      <a:noFill/>
                    </a:lnT>
                    <a:lnB>
                      <a:noFill/>
                    </a:lnB>
                  </a:tcPr>
                </a:tc>
                <a:tc>
                  <a:txBody>
                    <a:bodyPr/>
                    <a:lstStyle/>
                    <a:p>
                      <a:pPr algn="ctr">
                        <a:lnSpc>
                          <a:spcPct val="115000"/>
                        </a:lnSpc>
                        <a:spcAft>
                          <a:spcPts val="1000"/>
                        </a:spcAft>
                      </a:pPr>
                      <a:r>
                        <a:rPr lang="en-US" sz="1300" dirty="0">
                          <a:solidFill>
                            <a:srgbClr val="000000"/>
                          </a:solidFill>
                          <a:latin typeface="Calibri"/>
                          <a:ea typeface="Calibri"/>
                          <a:cs typeface="Times New Roman"/>
                        </a:rPr>
                        <a:t>no</a:t>
                      </a:r>
                      <a:endParaRPr lang="en-US" sz="1300" dirty="0">
                        <a:latin typeface="Calibri"/>
                        <a:ea typeface="Calibri"/>
                        <a:cs typeface="Times New Roman"/>
                      </a:endParaRPr>
                    </a:p>
                  </a:txBody>
                  <a:tcPr marL="3882" marR="3882" marT="3882" marB="0" anchor="ctr">
                    <a:lnL>
                      <a:noFill/>
                    </a:lnL>
                    <a:lnR>
                      <a:noFill/>
                    </a:lnR>
                    <a:lnT>
                      <a:noFill/>
                    </a:lnT>
                    <a:lnB>
                      <a:noFill/>
                    </a:lnB>
                  </a:tcPr>
                </a:tc>
                <a:tc>
                  <a:txBody>
                    <a:bodyPr/>
                    <a:lstStyle/>
                    <a:p>
                      <a:pPr algn="ctr">
                        <a:lnSpc>
                          <a:spcPct val="115000"/>
                        </a:lnSpc>
                        <a:spcAft>
                          <a:spcPts val="1000"/>
                        </a:spcAft>
                      </a:pPr>
                      <a:r>
                        <a:rPr lang="en-US" sz="1300" dirty="0" smtClean="0">
                          <a:solidFill>
                            <a:srgbClr val="000000"/>
                          </a:solidFill>
                          <a:latin typeface="Calibri"/>
                          <a:ea typeface="Calibri"/>
                          <a:cs typeface="Times New Roman"/>
                        </a:rPr>
                        <a:t>no</a:t>
                      </a:r>
                      <a:endParaRPr lang="en-US" sz="1300" dirty="0">
                        <a:latin typeface="Calibri"/>
                        <a:ea typeface="Calibri"/>
                        <a:cs typeface="Times New Roman"/>
                      </a:endParaRPr>
                    </a:p>
                  </a:txBody>
                  <a:tcPr marL="3882" marR="3882" marT="3882" marB="0" anchor="ctr">
                    <a:lnL>
                      <a:noFill/>
                    </a:lnL>
                    <a:lnR>
                      <a:noFill/>
                    </a:lnR>
                    <a:lnT>
                      <a:noFill/>
                    </a:lnT>
                    <a:lnB>
                      <a:noFill/>
                    </a:lnB>
                  </a:tcPr>
                </a:tc>
                <a:tc>
                  <a:txBody>
                    <a:bodyPr/>
                    <a:lstStyle/>
                    <a:p>
                      <a:pPr algn="ctr">
                        <a:lnSpc>
                          <a:spcPct val="115000"/>
                        </a:lnSpc>
                        <a:spcAft>
                          <a:spcPts val="1000"/>
                        </a:spcAft>
                      </a:pPr>
                      <a:r>
                        <a:rPr lang="en-US" sz="1300" dirty="0">
                          <a:solidFill>
                            <a:srgbClr val="000000"/>
                          </a:solidFill>
                          <a:latin typeface="Calibri"/>
                          <a:ea typeface="Calibri"/>
                          <a:cs typeface="Times New Roman"/>
                        </a:rPr>
                        <a:t>yes</a:t>
                      </a:r>
                      <a:endParaRPr lang="en-US" sz="1300" dirty="0">
                        <a:latin typeface="Calibri"/>
                        <a:ea typeface="Calibri"/>
                        <a:cs typeface="Times New Roman"/>
                      </a:endParaRPr>
                    </a:p>
                  </a:txBody>
                  <a:tcPr marL="3882" marR="3882" marT="3882" marB="0" anchor="ctr">
                    <a:lnL>
                      <a:noFill/>
                    </a:lnL>
                    <a:lnR>
                      <a:noFill/>
                    </a:lnR>
                    <a:lnT>
                      <a:noFill/>
                    </a:lnT>
                    <a:lnB>
                      <a:noFill/>
                    </a:lnB>
                  </a:tcPr>
                </a:tc>
                <a:tc>
                  <a:txBody>
                    <a:bodyPr/>
                    <a:lstStyle/>
                    <a:p>
                      <a:pPr algn="ctr">
                        <a:lnSpc>
                          <a:spcPct val="115000"/>
                        </a:lnSpc>
                        <a:spcAft>
                          <a:spcPts val="1000"/>
                        </a:spcAft>
                      </a:pPr>
                      <a:r>
                        <a:rPr lang="en-US" sz="1300" dirty="0">
                          <a:solidFill>
                            <a:srgbClr val="000000"/>
                          </a:solidFill>
                          <a:latin typeface="Calibri"/>
                          <a:ea typeface="Calibri"/>
                          <a:cs typeface="Times New Roman"/>
                        </a:rPr>
                        <a:t>yes</a:t>
                      </a:r>
                      <a:endParaRPr lang="en-US" sz="1300" dirty="0">
                        <a:latin typeface="Calibri"/>
                        <a:ea typeface="Calibri"/>
                        <a:cs typeface="Times New Roman"/>
                      </a:endParaRPr>
                    </a:p>
                  </a:txBody>
                  <a:tcPr marL="3882" marR="3882" marT="3882" marB="0" anchor="ctr">
                    <a:lnL>
                      <a:noFill/>
                    </a:lnL>
                    <a:lnR>
                      <a:noFill/>
                    </a:lnR>
                    <a:lnT>
                      <a:noFill/>
                    </a:lnT>
                    <a:lnB>
                      <a:noFill/>
                    </a:lnB>
                  </a:tcPr>
                </a:tc>
              </a:tr>
              <a:tr h="295381">
                <a:tc>
                  <a:txBody>
                    <a:bodyPr/>
                    <a:lstStyle/>
                    <a:p>
                      <a:pPr>
                        <a:lnSpc>
                          <a:spcPct val="115000"/>
                        </a:lnSpc>
                        <a:spcAft>
                          <a:spcPts val="1000"/>
                        </a:spcAft>
                      </a:pPr>
                      <a:r>
                        <a:rPr lang="en-US" sz="1300">
                          <a:solidFill>
                            <a:srgbClr val="000000"/>
                          </a:solidFill>
                          <a:latin typeface="Calibri"/>
                          <a:ea typeface="Calibri"/>
                          <a:cs typeface="Times New Roman"/>
                        </a:rPr>
                        <a:t>Hausman test</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147.24</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a:t>
                      </a:r>
                      <a:endParaRPr lang="en-US" sz="1300">
                        <a:latin typeface="Calibri"/>
                        <a:ea typeface="Calibri"/>
                        <a:cs typeface="Times New Roman"/>
                      </a:endParaRPr>
                    </a:p>
                  </a:txBody>
                  <a:tcPr marL="3882" marR="3882" marT="3882" marB="0" anchor="b">
                    <a:lnL>
                      <a:noFill/>
                    </a:lnL>
                    <a:lnR>
                      <a:noFill/>
                    </a:lnR>
                    <a:lnT>
                      <a:noFill/>
                    </a:lnT>
                    <a:lnB>
                      <a:noFill/>
                    </a:lnB>
                  </a:tcPr>
                </a:tc>
              </a:tr>
              <a:tr h="295381">
                <a:tc>
                  <a:txBody>
                    <a:bodyPr/>
                    <a:lstStyle/>
                    <a:p>
                      <a:pPr>
                        <a:lnSpc>
                          <a:spcPct val="115000"/>
                        </a:lnSpc>
                        <a:spcAft>
                          <a:spcPts val="1000"/>
                        </a:spcAft>
                      </a:pPr>
                      <a:r>
                        <a:rPr lang="en-US" sz="1300">
                          <a:solidFill>
                            <a:srgbClr val="000000"/>
                          </a:solidFill>
                          <a:latin typeface="Calibri"/>
                          <a:ea typeface="Calibri"/>
                          <a:cs typeface="Times New Roman"/>
                        </a:rPr>
                        <a:t>Observations</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83700</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83700</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83700</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83700</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77553</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a:solidFill>
                            <a:srgbClr val="000000"/>
                          </a:solidFill>
                          <a:latin typeface="Calibri"/>
                          <a:ea typeface="Calibri"/>
                          <a:cs typeface="Times New Roman"/>
                        </a:rPr>
                        <a:t>77553</a:t>
                      </a: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r>
                        <a:rPr lang="en-US" sz="1300" dirty="0">
                          <a:solidFill>
                            <a:srgbClr val="000000"/>
                          </a:solidFill>
                          <a:latin typeface="Calibri"/>
                          <a:ea typeface="Calibri"/>
                          <a:cs typeface="Times New Roman"/>
                        </a:rPr>
                        <a:t>77553</a:t>
                      </a:r>
                      <a:endParaRPr lang="en-US" sz="1300" dirty="0">
                        <a:latin typeface="Calibri"/>
                        <a:ea typeface="Calibri"/>
                        <a:cs typeface="Times New Roman"/>
                      </a:endParaRPr>
                    </a:p>
                  </a:txBody>
                  <a:tcPr marL="3882" marR="3882" marT="3882" marB="0" anchor="b">
                    <a:lnL>
                      <a:noFill/>
                    </a:lnL>
                    <a:lnR>
                      <a:noFill/>
                    </a:lnR>
                    <a:lnT>
                      <a:noFill/>
                    </a:lnT>
                    <a:lnB>
                      <a:noFill/>
                    </a:lnB>
                  </a:tcPr>
                </a:tc>
              </a:tr>
              <a:tr h="295381">
                <a:tc>
                  <a:txBody>
                    <a:bodyPr/>
                    <a:lstStyle/>
                    <a:p>
                      <a:pPr>
                        <a:lnSpc>
                          <a:spcPct val="115000"/>
                        </a:lnSpc>
                        <a:spcAft>
                          <a:spcPts val="1000"/>
                        </a:spcAft>
                      </a:pPr>
                      <a:r>
                        <a:rPr lang="en-GB" sz="1300" dirty="0" err="1" smtClean="0">
                          <a:latin typeface="Calibri"/>
                          <a:ea typeface="Calibri"/>
                          <a:cs typeface="Times New Roman"/>
                        </a:rPr>
                        <a:t>Select.bias</a:t>
                      </a:r>
                      <a:r>
                        <a:rPr lang="en-GB" sz="1300" dirty="0" smtClean="0">
                          <a:latin typeface="Calibri"/>
                          <a:ea typeface="Calibri"/>
                          <a:cs typeface="Times New Roman"/>
                        </a:rPr>
                        <a:t> var.</a:t>
                      </a:r>
                      <a:endParaRPr lang="en-US" sz="1300" dirty="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r">
                        <a:lnSpc>
                          <a:spcPct val="115000"/>
                        </a:lnSpc>
                        <a:spcAft>
                          <a:spcPts val="1000"/>
                        </a:spcAft>
                      </a:pPr>
                      <a:endParaRPr lang="en-US" sz="1300">
                        <a:latin typeface="Calibri"/>
                        <a:ea typeface="Calibri"/>
                        <a:cs typeface="Times New Roman"/>
                      </a:endParaRPr>
                    </a:p>
                  </a:txBody>
                  <a:tcPr marL="3882" marR="3882" marT="3882" marB="0" anchor="b">
                    <a:lnL>
                      <a:noFill/>
                    </a:lnL>
                    <a:lnR>
                      <a:noFill/>
                    </a:lnR>
                    <a:lnT>
                      <a:noFill/>
                    </a:lnT>
                    <a:lnB>
                      <a:noFill/>
                    </a:lnB>
                  </a:tcPr>
                </a:tc>
                <a:tc>
                  <a:txBody>
                    <a:bodyPr/>
                    <a:lstStyle/>
                    <a:p>
                      <a:pPr algn="ctr">
                        <a:lnSpc>
                          <a:spcPct val="115000"/>
                        </a:lnSpc>
                        <a:spcAft>
                          <a:spcPts val="1000"/>
                        </a:spcAft>
                      </a:pPr>
                      <a:r>
                        <a:rPr lang="en-GB" sz="1300" dirty="0" smtClean="0">
                          <a:latin typeface="Calibri"/>
                          <a:ea typeface="Calibri"/>
                          <a:cs typeface="Times New Roman"/>
                        </a:rPr>
                        <a:t>yes</a:t>
                      </a:r>
                      <a:endParaRPr lang="en-US" sz="1300" dirty="0">
                        <a:latin typeface="Calibri"/>
                        <a:ea typeface="Calibri"/>
                        <a:cs typeface="Times New Roman"/>
                      </a:endParaRPr>
                    </a:p>
                  </a:txBody>
                  <a:tcPr marL="3882" marR="3882" marT="3882" marB="0" anchor="b">
                    <a:lnL>
                      <a:noFill/>
                    </a:lnL>
                    <a:lnR>
                      <a:noFill/>
                    </a:lnR>
                    <a:lnT>
                      <a:noFill/>
                    </a:lnT>
                    <a:lnB>
                      <a:noFill/>
                    </a:lnB>
                  </a:tcPr>
                </a:tc>
              </a:tr>
              <a:tr h="295381">
                <a:tc>
                  <a:txBody>
                    <a:bodyPr/>
                    <a:lstStyle/>
                    <a:p>
                      <a:pPr>
                        <a:lnSpc>
                          <a:spcPct val="115000"/>
                        </a:lnSpc>
                        <a:spcAft>
                          <a:spcPts val="1000"/>
                        </a:spcAft>
                      </a:pPr>
                      <a:r>
                        <a:rPr lang="en-US" sz="1300">
                          <a:solidFill>
                            <a:srgbClr val="000000"/>
                          </a:solidFill>
                          <a:latin typeface="Calibri"/>
                          <a:ea typeface="Calibri"/>
                          <a:cs typeface="Times New Roman"/>
                        </a:rPr>
                        <a:t>Number of link</a:t>
                      </a:r>
                      <a:endParaRPr lang="en-US" sz="1300">
                        <a:latin typeface="Calibri"/>
                        <a:ea typeface="Calibri"/>
                        <a:cs typeface="Times New Roman"/>
                      </a:endParaRPr>
                    </a:p>
                  </a:txBody>
                  <a:tcPr marL="3882" marR="3882" marT="388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n-US" sz="1300">
                          <a:solidFill>
                            <a:srgbClr val="000000"/>
                          </a:solidFill>
                          <a:latin typeface="Calibri"/>
                          <a:ea typeface="Calibri"/>
                          <a:cs typeface="Times New Roman"/>
                        </a:rPr>
                        <a:t>44518</a:t>
                      </a:r>
                      <a:endParaRPr lang="en-US" sz="1300">
                        <a:latin typeface="Calibri"/>
                        <a:ea typeface="Calibri"/>
                        <a:cs typeface="Times New Roman"/>
                      </a:endParaRPr>
                    </a:p>
                  </a:txBody>
                  <a:tcPr marL="3882" marR="3882" marT="388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n-US" sz="1300">
                          <a:solidFill>
                            <a:srgbClr val="000000"/>
                          </a:solidFill>
                          <a:latin typeface="Calibri"/>
                          <a:ea typeface="Calibri"/>
                          <a:cs typeface="Times New Roman"/>
                        </a:rPr>
                        <a:t>44518</a:t>
                      </a:r>
                      <a:endParaRPr lang="en-US" sz="1300">
                        <a:latin typeface="Calibri"/>
                        <a:ea typeface="Calibri"/>
                        <a:cs typeface="Times New Roman"/>
                      </a:endParaRPr>
                    </a:p>
                  </a:txBody>
                  <a:tcPr marL="3882" marR="3882" marT="388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n-US" sz="1300">
                          <a:solidFill>
                            <a:srgbClr val="000000"/>
                          </a:solidFill>
                          <a:latin typeface="Calibri"/>
                          <a:ea typeface="Calibri"/>
                          <a:cs typeface="Times New Roman"/>
                        </a:rPr>
                        <a:t>44518</a:t>
                      </a:r>
                      <a:endParaRPr lang="en-US" sz="1300">
                        <a:latin typeface="Calibri"/>
                        <a:ea typeface="Calibri"/>
                        <a:cs typeface="Times New Roman"/>
                      </a:endParaRPr>
                    </a:p>
                  </a:txBody>
                  <a:tcPr marL="3882" marR="3882" marT="388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n-US" sz="1300">
                          <a:solidFill>
                            <a:srgbClr val="000000"/>
                          </a:solidFill>
                          <a:latin typeface="Calibri"/>
                          <a:ea typeface="Calibri"/>
                          <a:cs typeface="Times New Roman"/>
                        </a:rPr>
                        <a:t>44518</a:t>
                      </a:r>
                      <a:endParaRPr lang="en-US" sz="1300">
                        <a:latin typeface="Calibri"/>
                        <a:ea typeface="Calibri"/>
                        <a:cs typeface="Times New Roman"/>
                      </a:endParaRPr>
                    </a:p>
                  </a:txBody>
                  <a:tcPr marL="3882" marR="3882" marT="388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n-US" sz="1300">
                          <a:solidFill>
                            <a:srgbClr val="000000"/>
                          </a:solidFill>
                          <a:latin typeface="Calibri"/>
                          <a:ea typeface="Calibri"/>
                          <a:cs typeface="Times New Roman"/>
                        </a:rPr>
                        <a:t>42396</a:t>
                      </a:r>
                      <a:endParaRPr lang="en-US" sz="1300">
                        <a:latin typeface="Calibri"/>
                        <a:ea typeface="Calibri"/>
                        <a:cs typeface="Times New Roman"/>
                      </a:endParaRPr>
                    </a:p>
                  </a:txBody>
                  <a:tcPr marL="3882" marR="3882" marT="388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n-US" sz="1300">
                          <a:solidFill>
                            <a:srgbClr val="000000"/>
                          </a:solidFill>
                          <a:latin typeface="Calibri"/>
                          <a:ea typeface="Calibri"/>
                          <a:cs typeface="Times New Roman"/>
                        </a:rPr>
                        <a:t>42396</a:t>
                      </a:r>
                      <a:endParaRPr lang="en-US" sz="1300">
                        <a:latin typeface="Calibri"/>
                        <a:ea typeface="Calibri"/>
                        <a:cs typeface="Times New Roman"/>
                      </a:endParaRPr>
                    </a:p>
                  </a:txBody>
                  <a:tcPr marL="3882" marR="3882" marT="388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n-US" sz="1300">
                          <a:solidFill>
                            <a:srgbClr val="000000"/>
                          </a:solidFill>
                          <a:latin typeface="Calibri"/>
                          <a:ea typeface="Calibri"/>
                          <a:cs typeface="Times New Roman"/>
                        </a:rPr>
                        <a:t>42396</a:t>
                      </a:r>
                      <a:endParaRPr lang="en-US" sz="1300">
                        <a:latin typeface="Calibri"/>
                        <a:ea typeface="Calibri"/>
                        <a:cs typeface="Times New Roman"/>
                      </a:endParaRPr>
                    </a:p>
                  </a:txBody>
                  <a:tcPr marL="3882" marR="3882" marT="3882" marB="0" anchor="b">
                    <a:lnL>
                      <a:noFill/>
                    </a:lnL>
                    <a:lnR>
                      <a:noFill/>
                    </a:lnR>
                    <a:lnT>
                      <a:noFill/>
                    </a:lnT>
                    <a:lnB w="12700" cap="flat" cmpd="sng" algn="ctr">
                      <a:solidFill>
                        <a:srgbClr val="000000"/>
                      </a:solidFill>
                      <a:prstDash val="solid"/>
                      <a:round/>
                      <a:headEnd type="none" w="med" len="med"/>
                      <a:tailEnd type="none" w="med" len="med"/>
                    </a:lnB>
                  </a:tcPr>
                </a:tc>
              </a:tr>
              <a:tr h="295381">
                <a:tc gridSpan="3">
                  <a:txBody>
                    <a:bodyPr/>
                    <a:lstStyle/>
                    <a:p>
                      <a:pPr>
                        <a:lnSpc>
                          <a:spcPct val="115000"/>
                        </a:lnSpc>
                        <a:spcAft>
                          <a:spcPts val="1000"/>
                        </a:spcAft>
                      </a:pPr>
                      <a:r>
                        <a:rPr lang="en-US" sz="1300">
                          <a:solidFill>
                            <a:srgbClr val="000000"/>
                          </a:solidFill>
                          <a:latin typeface="Calibri"/>
                          <a:ea typeface="Calibri"/>
                          <a:cs typeface="Times New Roman"/>
                        </a:rPr>
                        <a:t>Note: Standard errors in parentheses.</a:t>
                      </a:r>
                      <a:endParaRPr lang="en-US" sz="1300">
                        <a:latin typeface="Calibri"/>
                        <a:ea typeface="Calibri"/>
                        <a:cs typeface="Times New Roman"/>
                      </a:endParaRPr>
                    </a:p>
                  </a:txBody>
                  <a:tcPr marL="3882" marR="3882" marT="3882"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nSpc>
                          <a:spcPct val="115000"/>
                        </a:lnSpc>
                      </a:pPr>
                      <a:endParaRPr lang="en-US" sz="1300">
                        <a:latin typeface="Calibri"/>
                        <a:ea typeface="Times New Roman"/>
                      </a:endParaRPr>
                    </a:p>
                  </a:txBody>
                  <a:tcPr marL="3882" marR="3882" marT="388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300">
                        <a:latin typeface="Calibri"/>
                        <a:ea typeface="Times New Roman"/>
                      </a:endParaRPr>
                    </a:p>
                  </a:txBody>
                  <a:tcPr marL="3882" marR="3882" marT="3882" marB="0" anchor="b">
                    <a:lnL>
                      <a:noFill/>
                    </a:lnL>
                    <a:lnR>
                      <a:noFill/>
                    </a:lnR>
                    <a:lnT w="12700" cap="flat" cmpd="sng" algn="ctr">
                      <a:solidFill>
                        <a:srgbClr val="000000"/>
                      </a:solidFill>
                      <a:prstDash val="solid"/>
                      <a:round/>
                      <a:headEnd type="none" w="med" len="med"/>
                      <a:tailEnd type="none" w="med" len="med"/>
                    </a:lnT>
                    <a:lnB>
                      <a:noFill/>
                    </a:lnB>
                  </a:tcPr>
                </a:tc>
              </a:tr>
              <a:tr h="150367">
                <a:tc gridSpan="8">
                  <a:txBody>
                    <a:bodyPr/>
                    <a:lstStyle/>
                    <a:p>
                      <a:pPr>
                        <a:lnSpc>
                          <a:spcPct val="115000"/>
                        </a:lnSpc>
                        <a:spcAft>
                          <a:spcPts val="1000"/>
                        </a:spcAft>
                      </a:pPr>
                      <a:r>
                        <a:rPr lang="en-US" sz="1300" dirty="0">
                          <a:solidFill>
                            <a:srgbClr val="000000"/>
                          </a:solidFill>
                          <a:latin typeface="Calibri"/>
                          <a:ea typeface="Calibri"/>
                          <a:cs typeface="Times New Roman"/>
                        </a:rPr>
                        <a:t>* significant at the 10% level; ** significant at the 5% level; *** significant at the 1% level.</a:t>
                      </a:r>
                      <a:endParaRPr lang="en-US" sz="1300" dirty="0">
                        <a:latin typeface="Calibri"/>
                        <a:ea typeface="Calibri"/>
                        <a:cs typeface="Times New Roman"/>
                      </a:endParaRPr>
                    </a:p>
                  </a:txBody>
                  <a:tcPr marL="3882" marR="3882" marT="388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1" name="Rectangle 10"/>
          <p:cNvSpPr/>
          <p:nvPr/>
        </p:nvSpPr>
        <p:spPr bwMode="auto">
          <a:xfrm>
            <a:off x="1270760" y="0"/>
            <a:ext cx="914401" cy="68580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2"/>
              </a:solidFill>
              <a:effectLst/>
              <a:latin typeface="Verdana" pitchFamily="34" charset="0"/>
              <a:cs typeface="Arial" charset="0"/>
            </a:endParaRPr>
          </a:p>
        </p:txBody>
      </p:sp>
      <p:sp>
        <p:nvSpPr>
          <p:cNvPr id="12" name="Rectangle 11"/>
          <p:cNvSpPr/>
          <p:nvPr/>
        </p:nvSpPr>
        <p:spPr bwMode="auto">
          <a:xfrm>
            <a:off x="2390419" y="0"/>
            <a:ext cx="914401" cy="68580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2"/>
              </a:solidFill>
              <a:effectLst/>
              <a:latin typeface="Verdana" pitchFamily="34" charset="0"/>
              <a:cs typeface="Arial" charset="0"/>
            </a:endParaRPr>
          </a:p>
        </p:txBody>
      </p:sp>
      <p:sp>
        <p:nvSpPr>
          <p:cNvPr id="13" name="Rectangle 12"/>
          <p:cNvSpPr/>
          <p:nvPr/>
        </p:nvSpPr>
        <p:spPr bwMode="auto">
          <a:xfrm>
            <a:off x="3580924" y="0"/>
            <a:ext cx="914401" cy="68580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2"/>
              </a:solidFill>
              <a:effectLst/>
              <a:latin typeface="Verdana" pitchFamily="34" charset="0"/>
              <a:cs typeface="Arial" charset="0"/>
            </a:endParaRPr>
          </a:p>
        </p:txBody>
      </p:sp>
      <p:sp>
        <p:nvSpPr>
          <p:cNvPr id="14" name="Rectangle 13"/>
          <p:cNvSpPr/>
          <p:nvPr/>
        </p:nvSpPr>
        <p:spPr bwMode="auto">
          <a:xfrm>
            <a:off x="4773152" y="0"/>
            <a:ext cx="914401" cy="68580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2"/>
              </a:solidFill>
              <a:effectLst/>
              <a:latin typeface="Verdana" pitchFamily="34" charset="0"/>
              <a:cs typeface="Arial" charset="0"/>
            </a:endParaRPr>
          </a:p>
        </p:txBody>
      </p:sp>
      <p:sp>
        <p:nvSpPr>
          <p:cNvPr id="15" name="Rectangle 14"/>
          <p:cNvSpPr/>
          <p:nvPr/>
        </p:nvSpPr>
        <p:spPr bwMode="auto">
          <a:xfrm>
            <a:off x="5937218" y="0"/>
            <a:ext cx="914401" cy="68580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2"/>
              </a:solidFill>
              <a:effectLst/>
              <a:latin typeface="Verdana" pitchFamily="34" charset="0"/>
              <a:cs typeface="Arial" charset="0"/>
            </a:endParaRPr>
          </a:p>
        </p:txBody>
      </p:sp>
      <p:sp>
        <p:nvSpPr>
          <p:cNvPr id="16" name="Rectangle 15"/>
          <p:cNvSpPr/>
          <p:nvPr/>
        </p:nvSpPr>
        <p:spPr bwMode="auto">
          <a:xfrm>
            <a:off x="7143960" y="0"/>
            <a:ext cx="914401" cy="68580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2"/>
              </a:solidFill>
              <a:effectLst/>
              <a:latin typeface="Verdana" pitchFamily="34" charset="0"/>
              <a:cs typeface="Arial" charset="0"/>
            </a:endParaRPr>
          </a:p>
        </p:txBody>
      </p:sp>
      <p:sp>
        <p:nvSpPr>
          <p:cNvPr id="19" name="Rectangle 18"/>
          <p:cNvSpPr/>
          <p:nvPr/>
        </p:nvSpPr>
        <p:spPr bwMode="auto">
          <a:xfrm>
            <a:off x="8229599" y="0"/>
            <a:ext cx="914401" cy="68580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2"/>
              </a:solidFill>
              <a:effectLst/>
              <a:latin typeface="Verdana" pitchFamily="34" charset="0"/>
              <a:cs typeface="Arial" charset="0"/>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6"/>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9" grpId="0" animBg="1"/>
      <p:bldP spid="1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T_5E"/>
          <p:cNvPicPr>
            <a:picLocks noChangeAspect="1" noChangeArrowheads="1"/>
          </p:cNvPicPr>
          <p:nvPr/>
        </p:nvPicPr>
        <p:blipFill>
          <a:blip r:embed="rId3" cstate="print"/>
          <a:srcRect/>
          <a:stretch>
            <a:fillRect/>
          </a:stretch>
        </p:blipFill>
        <p:spPr bwMode="auto">
          <a:xfrm rot="5400000">
            <a:off x="7334251" y="5048252"/>
            <a:ext cx="2068284" cy="1551213"/>
          </a:xfrm>
          <a:prstGeom prst="rect">
            <a:avLst/>
          </a:prstGeom>
          <a:noFill/>
        </p:spPr>
      </p:pic>
      <p:sp>
        <p:nvSpPr>
          <p:cNvPr id="8194" name="Rectangle 2"/>
          <p:cNvSpPr>
            <a:spLocks noChangeArrowheads="1"/>
          </p:cNvSpPr>
          <p:nvPr/>
        </p:nvSpPr>
        <p:spPr bwMode="auto">
          <a:xfrm>
            <a:off x="0" y="0"/>
            <a:ext cx="9144000" cy="9715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l"/>
            <a:endParaRPr lang="en-US"/>
          </a:p>
        </p:txBody>
      </p:sp>
      <p:sp>
        <p:nvSpPr>
          <p:cNvPr id="8195" name="Rectangle 3"/>
          <p:cNvSpPr>
            <a:spLocks noChangeArrowheads="1"/>
          </p:cNvSpPr>
          <p:nvPr/>
        </p:nvSpPr>
        <p:spPr bwMode="auto">
          <a:xfrm>
            <a:off x="0" y="0"/>
            <a:ext cx="9144000" cy="1143000"/>
          </a:xfrm>
          <a:prstGeom prst="rect">
            <a:avLst/>
          </a:prstGeom>
          <a:noFill/>
          <a:ln w="9525">
            <a:noFill/>
            <a:miter lim="800000"/>
            <a:headEnd/>
            <a:tailEnd/>
          </a:ln>
        </p:spPr>
        <p:txBody>
          <a:bodyPr anchor="ctr"/>
          <a:lstStyle/>
          <a:p>
            <a:pPr algn="l"/>
            <a:r>
              <a:rPr lang="en-GB" sz="2400" b="0" dirty="0" smtClean="0">
                <a:solidFill>
                  <a:schemeClr val="tx1"/>
                </a:solidFill>
              </a:rPr>
              <a:t>  III. Internet vs. physical geography: the role of distance</a:t>
            </a:r>
          </a:p>
        </p:txBody>
      </p:sp>
      <p:sp>
        <p:nvSpPr>
          <p:cNvPr id="8197" name="Rectangle 5"/>
          <p:cNvSpPr>
            <a:spLocks noChangeArrowheads="1"/>
          </p:cNvSpPr>
          <p:nvPr/>
        </p:nvSpPr>
        <p:spPr bwMode="auto">
          <a:xfrm>
            <a:off x="457199" y="1321883"/>
            <a:ext cx="8400197" cy="411383"/>
          </a:xfrm>
          <a:prstGeom prst="rect">
            <a:avLst/>
          </a:prstGeom>
          <a:noFill/>
          <a:ln w="9525">
            <a:noFill/>
            <a:miter lim="800000"/>
            <a:headEnd/>
            <a:tailEnd/>
          </a:ln>
        </p:spPr>
        <p:txBody>
          <a:bodyPr/>
          <a:lstStyle/>
          <a:p>
            <a:pPr lvl="0" algn="l">
              <a:spcBef>
                <a:spcPct val="20000"/>
              </a:spcBef>
            </a:pPr>
            <a:r>
              <a:rPr lang="en-GB" altLang="zh-CN" sz="1800" dirty="0" smtClean="0">
                <a:solidFill>
                  <a:schemeClr val="bg2"/>
                </a:solidFill>
              </a:rPr>
              <a:t>Results</a:t>
            </a:r>
            <a:endParaRPr lang="en-GB" altLang="zh-CN" sz="1800" dirty="0">
              <a:solidFill>
                <a:schemeClr val="bg2"/>
              </a:solidFill>
            </a:endParaRPr>
          </a:p>
        </p:txBody>
      </p:sp>
      <p:sp>
        <p:nvSpPr>
          <p:cNvPr id="6" name="Rectangle 4"/>
          <p:cNvSpPr>
            <a:spLocks noChangeArrowheads="1"/>
          </p:cNvSpPr>
          <p:nvPr/>
        </p:nvSpPr>
        <p:spPr bwMode="auto">
          <a:xfrm>
            <a:off x="457200" y="1884649"/>
            <a:ext cx="8229600" cy="2554287"/>
          </a:xfrm>
          <a:prstGeom prst="rect">
            <a:avLst/>
          </a:prstGeom>
          <a:noFill/>
          <a:ln w="9525">
            <a:noFill/>
            <a:miter lim="800000"/>
            <a:headEnd/>
            <a:tailEnd/>
          </a:ln>
          <a:effectLst/>
        </p:spPr>
        <p:txBody>
          <a:bodyPr/>
          <a:lstStyle/>
          <a:p>
            <a:pPr marL="342900" indent="-342900" algn="l">
              <a:lnSpc>
                <a:spcPct val="150000"/>
              </a:lnSpc>
              <a:spcBef>
                <a:spcPct val="20000"/>
              </a:spcBef>
            </a:pPr>
            <a:r>
              <a:rPr lang="en-GB" altLang="zh-CN" sz="1800" b="0" dirty="0" smtClean="0">
                <a:solidFill>
                  <a:schemeClr val="tx1"/>
                </a:solidFill>
                <a:ea typeface="宋体" pitchFamily="2" charset="-122"/>
                <a:sym typeface="Wingdings" pitchFamily="2" charset="2"/>
              </a:rPr>
              <a:t>IP connectivity appears to be </a:t>
            </a:r>
            <a:r>
              <a:rPr lang="en-GB" altLang="zh-CN" sz="1800" dirty="0" smtClean="0">
                <a:solidFill>
                  <a:schemeClr val="tx1"/>
                </a:solidFill>
                <a:ea typeface="宋体" pitchFamily="2" charset="-122"/>
                <a:sym typeface="Wingdings" pitchFamily="2" charset="2"/>
              </a:rPr>
              <a:t>higher</a:t>
            </a:r>
            <a:r>
              <a:rPr lang="en-GB" altLang="zh-CN" sz="1800" b="0" dirty="0" smtClean="0">
                <a:solidFill>
                  <a:schemeClr val="tx1"/>
                </a:solidFill>
                <a:ea typeface="宋体" pitchFamily="2" charset="-122"/>
                <a:sym typeface="Wingdings" pitchFamily="2" charset="2"/>
              </a:rPr>
              <a:t> between neighbouring regions in terms of: </a:t>
            </a:r>
          </a:p>
          <a:p>
            <a:pPr marL="342900" indent="-342900" algn="l">
              <a:lnSpc>
                <a:spcPct val="150000"/>
              </a:lnSpc>
              <a:spcBef>
                <a:spcPct val="20000"/>
              </a:spcBef>
              <a:buFontTx/>
              <a:buChar char="•"/>
            </a:pPr>
            <a:r>
              <a:rPr lang="en-GB" altLang="zh-CN" sz="1800" b="0" dirty="0" smtClean="0">
                <a:solidFill>
                  <a:schemeClr val="tx1"/>
                </a:solidFill>
                <a:ea typeface="宋体" pitchFamily="2" charset="-122"/>
                <a:sym typeface="Wingdings" pitchFamily="2" charset="2"/>
              </a:rPr>
              <a:t>physical,</a:t>
            </a:r>
            <a:endParaRPr lang="en-GB" altLang="zh-CN" sz="1800" b="0" i="1" dirty="0" smtClean="0">
              <a:solidFill>
                <a:schemeClr val="tx1"/>
              </a:solidFill>
              <a:ea typeface="宋体" pitchFamily="2" charset="-122"/>
              <a:sym typeface="Wingdings" pitchFamily="2" charset="2"/>
            </a:endParaRPr>
          </a:p>
          <a:p>
            <a:pPr marL="342900" indent="-342900" algn="l">
              <a:lnSpc>
                <a:spcPct val="150000"/>
              </a:lnSpc>
              <a:spcBef>
                <a:spcPct val="20000"/>
              </a:spcBef>
              <a:buFontTx/>
              <a:buChar char="•"/>
            </a:pPr>
            <a:r>
              <a:rPr lang="en-GB" altLang="zh-CN" sz="1800" b="0" dirty="0" smtClean="0">
                <a:solidFill>
                  <a:schemeClr val="tx1"/>
                </a:solidFill>
                <a:ea typeface="宋体" pitchFamily="2" charset="-122"/>
                <a:sym typeface="Wingdings" pitchFamily="2" charset="2"/>
              </a:rPr>
              <a:t>technological, </a:t>
            </a:r>
          </a:p>
          <a:p>
            <a:pPr marL="342900" indent="-342900" algn="l">
              <a:lnSpc>
                <a:spcPct val="150000"/>
              </a:lnSpc>
              <a:spcBef>
                <a:spcPct val="20000"/>
              </a:spcBef>
              <a:buFontTx/>
              <a:buChar char="•"/>
            </a:pPr>
            <a:r>
              <a:rPr lang="en-GB" altLang="zh-CN" sz="1800" b="0" dirty="0" smtClean="0">
                <a:solidFill>
                  <a:schemeClr val="tx1"/>
                </a:solidFill>
                <a:ea typeface="宋体" pitchFamily="2" charset="-122"/>
                <a:sym typeface="Wingdings" pitchFamily="2" charset="2"/>
              </a:rPr>
              <a:t>organizational, and </a:t>
            </a:r>
          </a:p>
          <a:p>
            <a:pPr marL="342900" indent="-342900" algn="l">
              <a:lnSpc>
                <a:spcPct val="150000"/>
              </a:lnSpc>
              <a:spcBef>
                <a:spcPct val="20000"/>
              </a:spcBef>
              <a:buFontTx/>
              <a:buChar char="•"/>
            </a:pPr>
            <a:r>
              <a:rPr lang="en-GB" altLang="zh-CN" sz="1800" b="0" dirty="0" smtClean="0">
                <a:solidFill>
                  <a:schemeClr val="tx1"/>
                </a:solidFill>
                <a:ea typeface="宋体" pitchFamily="2" charset="-122"/>
                <a:sym typeface="Wingdings" pitchFamily="2" charset="2"/>
              </a:rPr>
              <a:t>institutional distance. </a:t>
            </a:r>
          </a:p>
          <a:p>
            <a:pPr marL="342900" indent="-342900" algn="l">
              <a:lnSpc>
                <a:spcPct val="150000"/>
              </a:lnSpc>
              <a:spcBef>
                <a:spcPct val="20000"/>
              </a:spcBef>
            </a:pPr>
            <a:r>
              <a:rPr lang="en-GB" altLang="zh-CN" sz="1800" b="0" dirty="0" smtClean="0">
                <a:solidFill>
                  <a:schemeClr val="tx1"/>
                </a:solidFill>
                <a:ea typeface="宋体" pitchFamily="2" charset="-122"/>
                <a:sym typeface="Wingdings" pitchFamily="2" charset="2"/>
              </a:rPr>
              <a:t>	</a:t>
            </a:r>
            <a:r>
              <a:rPr lang="en-GB" altLang="zh-CN" sz="1800" b="0" dirty="0" err="1" smtClean="0">
                <a:solidFill>
                  <a:schemeClr val="tx1"/>
                </a:solidFill>
                <a:ea typeface="宋体" pitchFamily="2" charset="-122"/>
                <a:sym typeface="Wingdings" pitchFamily="2" charset="2"/>
              </a:rPr>
              <a:t>Tobler’s</a:t>
            </a:r>
            <a:r>
              <a:rPr lang="en-GB" altLang="zh-CN" sz="1800" b="0" dirty="0" smtClean="0">
                <a:solidFill>
                  <a:schemeClr val="tx1"/>
                </a:solidFill>
                <a:ea typeface="宋体" pitchFamily="2" charset="-122"/>
                <a:sym typeface="Wingdings" pitchFamily="2" charset="2"/>
              </a:rPr>
              <a:t> first law of geography is valid in CP</a:t>
            </a:r>
          </a:p>
          <a:p>
            <a:pPr marL="342900" indent="-342900" algn="l">
              <a:lnSpc>
                <a:spcPct val="150000"/>
              </a:lnSpc>
              <a:spcBef>
                <a:spcPct val="20000"/>
              </a:spcBef>
            </a:pPr>
            <a:r>
              <a:rPr lang="en-GB" altLang="zh-CN" sz="1800" b="0" dirty="0" smtClean="0">
                <a:solidFill>
                  <a:schemeClr val="tx1"/>
                </a:solidFill>
                <a:ea typeface="宋体" pitchFamily="2" charset="-122"/>
                <a:sym typeface="Wingdings" pitchFamily="2" charset="2"/>
              </a:rPr>
              <a:t>	Border and localization effects become significant, even 	       for the digital infrastructure </a:t>
            </a:r>
          </a:p>
          <a:p>
            <a:pPr marL="342900" indent="-342900" algn="l">
              <a:lnSpc>
                <a:spcPct val="150000"/>
              </a:lnSpc>
              <a:spcBef>
                <a:spcPct val="20000"/>
              </a:spcBef>
            </a:pPr>
            <a:r>
              <a:rPr lang="en-GB" altLang="zh-CN" sz="1800" b="0" dirty="0" smtClean="0">
                <a:solidFill>
                  <a:schemeClr val="tx1"/>
                </a:solidFill>
                <a:ea typeface="宋体" pitchFamily="2" charset="-122"/>
                <a:sym typeface="Wingdings" pitchFamily="2" charset="2"/>
              </a:rPr>
              <a:t>	Costs are also observed in terms of linking dissimilar agglomerations</a:t>
            </a:r>
          </a:p>
        </p:txBody>
      </p:sp>
      <p:pic>
        <p:nvPicPr>
          <p:cNvPr id="155650" name="Picture 2" descr="http://3.bp.blogspot.com/-dOFx4A0WZCY/T8clS5dTOaI/AAAAAAAAAOs/VaMvvMRRalA/s1600/ip-network-traffic.jpg"/>
          <p:cNvPicPr>
            <a:picLocks noChangeAspect="1" noChangeArrowheads="1"/>
          </p:cNvPicPr>
          <p:nvPr/>
        </p:nvPicPr>
        <p:blipFill>
          <a:blip r:embed="rId4" cstate="print"/>
          <a:srcRect/>
          <a:stretch>
            <a:fillRect/>
          </a:stretch>
        </p:blipFill>
        <p:spPr bwMode="auto">
          <a:xfrm>
            <a:off x="5210627" y="2612571"/>
            <a:ext cx="3401785" cy="16291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T_5E"/>
          <p:cNvPicPr>
            <a:picLocks noChangeAspect="1" noChangeArrowheads="1"/>
          </p:cNvPicPr>
          <p:nvPr/>
        </p:nvPicPr>
        <p:blipFill>
          <a:blip r:embed="rId3" cstate="print"/>
          <a:srcRect/>
          <a:stretch>
            <a:fillRect/>
          </a:stretch>
        </p:blipFill>
        <p:spPr bwMode="auto">
          <a:xfrm rot="5400000">
            <a:off x="7283448" y="4997450"/>
            <a:ext cx="2126344" cy="1594758"/>
          </a:xfrm>
          <a:prstGeom prst="rect">
            <a:avLst/>
          </a:prstGeom>
          <a:noFill/>
        </p:spPr>
      </p:pic>
      <p:sp>
        <p:nvSpPr>
          <p:cNvPr id="8194" name="Rectangle 2"/>
          <p:cNvSpPr>
            <a:spLocks noChangeArrowheads="1"/>
          </p:cNvSpPr>
          <p:nvPr/>
        </p:nvSpPr>
        <p:spPr bwMode="auto">
          <a:xfrm>
            <a:off x="0" y="0"/>
            <a:ext cx="9144000" cy="9715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l"/>
            <a:endParaRPr lang="en-US"/>
          </a:p>
        </p:txBody>
      </p:sp>
      <p:sp>
        <p:nvSpPr>
          <p:cNvPr id="8195" name="Rectangle 3"/>
          <p:cNvSpPr>
            <a:spLocks noChangeArrowheads="1"/>
          </p:cNvSpPr>
          <p:nvPr/>
        </p:nvSpPr>
        <p:spPr bwMode="auto">
          <a:xfrm>
            <a:off x="0" y="0"/>
            <a:ext cx="9144000" cy="1143000"/>
          </a:xfrm>
          <a:prstGeom prst="rect">
            <a:avLst/>
          </a:prstGeom>
          <a:noFill/>
          <a:ln w="9525">
            <a:noFill/>
            <a:miter lim="800000"/>
            <a:headEnd/>
            <a:tailEnd/>
          </a:ln>
        </p:spPr>
        <p:txBody>
          <a:bodyPr anchor="ctr"/>
          <a:lstStyle/>
          <a:p>
            <a:pPr algn="l"/>
            <a:r>
              <a:rPr lang="en-GB" sz="2400" b="0" dirty="0" smtClean="0">
                <a:solidFill>
                  <a:schemeClr val="tx1"/>
                </a:solidFill>
              </a:rPr>
              <a:t>    V. Concluding remarks future research</a:t>
            </a:r>
          </a:p>
        </p:txBody>
      </p:sp>
      <p:sp>
        <p:nvSpPr>
          <p:cNvPr id="6" name="Rectangle 4"/>
          <p:cNvSpPr>
            <a:spLocks noChangeArrowheads="1"/>
          </p:cNvSpPr>
          <p:nvPr/>
        </p:nvSpPr>
        <p:spPr bwMode="auto">
          <a:xfrm>
            <a:off x="457200" y="1461561"/>
            <a:ext cx="8686800" cy="2554287"/>
          </a:xfrm>
          <a:prstGeom prst="rect">
            <a:avLst/>
          </a:prstGeom>
          <a:noFill/>
          <a:ln w="9525">
            <a:noFill/>
            <a:miter lim="800000"/>
            <a:headEnd/>
            <a:tailEnd/>
          </a:ln>
          <a:effectLst/>
        </p:spPr>
        <p:txBody>
          <a:bodyPr/>
          <a:lstStyle/>
          <a:p>
            <a:pPr marL="342900" indent="-342900" algn="l">
              <a:spcBef>
                <a:spcPct val="20000"/>
              </a:spcBef>
              <a:buFontTx/>
              <a:buChar char="•"/>
            </a:pPr>
            <a:endParaRPr lang="en-GB" altLang="zh-CN" sz="1800" b="0" dirty="0" smtClean="0">
              <a:solidFill>
                <a:schemeClr val="tx1"/>
              </a:solidFill>
              <a:ea typeface="宋体" pitchFamily="2" charset="-122"/>
              <a:sym typeface="Wingdings" pitchFamily="2" charset="2"/>
            </a:endParaRPr>
          </a:p>
        </p:txBody>
      </p:sp>
      <p:sp>
        <p:nvSpPr>
          <p:cNvPr id="7" name="TextBox 6"/>
          <p:cNvSpPr txBox="1"/>
          <p:nvPr/>
        </p:nvSpPr>
        <p:spPr>
          <a:xfrm>
            <a:off x="292251" y="1224996"/>
            <a:ext cx="8119242" cy="5133713"/>
          </a:xfrm>
          <a:prstGeom prst="rect">
            <a:avLst/>
          </a:prstGeom>
          <a:noFill/>
        </p:spPr>
        <p:txBody>
          <a:bodyPr wrap="square" rtlCol="0">
            <a:spAutoFit/>
          </a:bodyPr>
          <a:lstStyle/>
          <a:p>
            <a:pPr marL="173038" indent="-173038" algn="l">
              <a:lnSpc>
                <a:spcPct val="130000"/>
              </a:lnSpc>
              <a:buFont typeface="Arial" pitchFamily="34" charset="0"/>
              <a:buChar char="•"/>
            </a:pPr>
            <a:r>
              <a:rPr lang="en-GB" sz="1800" b="0" dirty="0" smtClean="0"/>
              <a:t>Centripetal forces agglomerate IP links in specific locations, which act as the hubs of this digital infrastructure</a:t>
            </a:r>
          </a:p>
          <a:p>
            <a:pPr marL="173038" indent="-173038" algn="l">
              <a:lnSpc>
                <a:spcPct val="130000"/>
              </a:lnSpc>
              <a:buFont typeface="Arial" pitchFamily="34" charset="0"/>
              <a:buChar char="•"/>
            </a:pPr>
            <a:r>
              <a:rPr lang="en-GB" sz="1800" b="0" dirty="0" smtClean="0"/>
              <a:t>Centrifugal forces ‘protect’ the less-connected regions, securing a level of connectivity which would not be observed if clear SF structures were utilized</a:t>
            </a:r>
          </a:p>
          <a:p>
            <a:pPr marL="173038" indent="-173038" algn="l">
              <a:lnSpc>
                <a:spcPct val="130000"/>
              </a:lnSpc>
              <a:buFont typeface="Arial" pitchFamily="34" charset="0"/>
              <a:buChar char="•"/>
            </a:pPr>
            <a:r>
              <a:rPr lang="en-GB" sz="1800" b="0" dirty="0" smtClean="0"/>
              <a:t>Core-periphery patterns can be identified at a global level</a:t>
            </a:r>
          </a:p>
          <a:p>
            <a:pPr marL="173038" indent="-173038" algn="l">
              <a:lnSpc>
                <a:spcPct val="130000"/>
              </a:lnSpc>
              <a:buFont typeface="Arial" pitchFamily="34" charset="0"/>
              <a:buChar char="•"/>
            </a:pPr>
            <a:r>
              <a:rPr lang="en-GB" sz="1800" b="0" dirty="0" smtClean="0"/>
              <a:t>Border and even local effects have a strong impact on IP connectivity reflecting both cost constraints but also prospects for demand for local communications</a:t>
            </a:r>
          </a:p>
          <a:p>
            <a:pPr marL="173038" indent="-173038" algn="l">
              <a:lnSpc>
                <a:spcPct val="130000"/>
              </a:lnSpc>
              <a:buFont typeface="Arial" pitchFamily="34" charset="0"/>
              <a:buChar char="•"/>
            </a:pPr>
            <a:endParaRPr lang="en-GB" sz="1800" b="0" dirty="0" smtClean="0"/>
          </a:p>
          <a:p>
            <a:pPr marL="173038" indent="-173038" algn="l">
              <a:lnSpc>
                <a:spcPct val="130000"/>
              </a:lnSpc>
              <a:buFont typeface="Arial" pitchFamily="34" charset="0"/>
              <a:buChar char="•"/>
            </a:pPr>
            <a:r>
              <a:rPr lang="en-GB" sz="1800" b="0" dirty="0" smtClean="0"/>
              <a:t>Novelty of research: spatial and quantitative perspective on digital world</a:t>
            </a:r>
          </a:p>
          <a:p>
            <a:pPr marL="173038" indent="-173038" algn="l">
              <a:lnSpc>
                <a:spcPct val="130000"/>
              </a:lnSpc>
              <a:buFont typeface="Arial" pitchFamily="34" charset="0"/>
              <a:buChar char="•"/>
            </a:pPr>
            <a:r>
              <a:rPr lang="en-GB" sz="1800" b="0" dirty="0" smtClean="0"/>
              <a:t>New research questions emerge for virtual phenomena with </a:t>
            </a:r>
          </a:p>
          <a:p>
            <a:pPr marL="173038" indent="-173038" algn="l">
              <a:lnSpc>
                <a:spcPct val="130000"/>
              </a:lnSpc>
            </a:pPr>
            <a:r>
              <a:rPr lang="en-GB" sz="1800" b="0" dirty="0" smtClean="0"/>
              <a:t>	real-world implications</a:t>
            </a:r>
          </a:p>
        </p:txBody>
      </p:sp>
    </p:spTree>
  </p:cSld>
  <p:clrMapOvr>
    <a:masterClrMapping/>
  </p:clrMapOvr>
  <p:transition spd="slow">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AT_5E"/>
          <p:cNvPicPr>
            <a:picLocks noChangeAspect="1" noChangeArrowheads="1"/>
          </p:cNvPicPr>
          <p:nvPr/>
        </p:nvPicPr>
        <p:blipFill>
          <a:blip r:embed="rId3" cstate="print"/>
          <a:srcRect/>
          <a:stretch>
            <a:fillRect/>
          </a:stretch>
        </p:blipFill>
        <p:spPr bwMode="auto">
          <a:xfrm rot="5400000">
            <a:off x="7112000" y="4826002"/>
            <a:ext cx="2322284" cy="1741713"/>
          </a:xfrm>
          <a:prstGeom prst="rect">
            <a:avLst/>
          </a:prstGeom>
          <a:noFill/>
        </p:spPr>
      </p:pic>
      <p:sp>
        <p:nvSpPr>
          <p:cNvPr id="6146" name="Rectangle 2"/>
          <p:cNvSpPr>
            <a:spLocks noGrp="1" noChangeArrowheads="1"/>
          </p:cNvSpPr>
          <p:nvPr>
            <p:ph type="body" idx="1"/>
          </p:nvPr>
        </p:nvSpPr>
        <p:spPr>
          <a:xfrm>
            <a:off x="224972" y="1249829"/>
            <a:ext cx="8369300" cy="4525962"/>
          </a:xfrm>
        </p:spPr>
        <p:txBody>
          <a:bodyPr/>
          <a:lstStyle/>
          <a:p>
            <a:pPr marL="0" indent="0">
              <a:buNone/>
              <a:tabLst>
                <a:tab pos="449263" algn="l"/>
              </a:tabLst>
            </a:pPr>
            <a:r>
              <a:rPr lang="en-US" sz="1800" b="1" dirty="0" smtClean="0">
                <a:solidFill>
                  <a:schemeClr val="bg2"/>
                </a:solidFill>
                <a:latin typeface="Verdana" pitchFamily="34" charset="0"/>
              </a:rPr>
              <a:t>2.	Continuation of research on the </a:t>
            </a:r>
            <a:r>
              <a:rPr lang="en-US" sz="1800" b="1" i="1" dirty="0" smtClean="0">
                <a:solidFill>
                  <a:schemeClr val="bg2"/>
                </a:solidFill>
                <a:latin typeface="Verdana" pitchFamily="34" charset="0"/>
              </a:rPr>
              <a:t>geography of th</a:t>
            </a:r>
            <a:r>
              <a:rPr lang="en-US" sz="1800" b="1" dirty="0" smtClean="0">
                <a:solidFill>
                  <a:schemeClr val="bg2"/>
                </a:solidFill>
                <a:latin typeface="Verdana" pitchFamily="34" charset="0"/>
              </a:rPr>
              <a:t>e 	</a:t>
            </a:r>
            <a:r>
              <a:rPr lang="en-US" sz="1800" b="1" i="1" dirty="0" smtClean="0">
                <a:solidFill>
                  <a:schemeClr val="bg2"/>
                </a:solidFill>
                <a:latin typeface="Verdana" pitchFamily="34" charset="0"/>
              </a:rPr>
              <a:t>Internet infrastructure </a:t>
            </a:r>
            <a:r>
              <a:rPr lang="en-US" sz="1800" b="1" dirty="0" smtClean="0">
                <a:solidFill>
                  <a:schemeClr val="bg2"/>
                </a:solidFill>
                <a:latin typeface="Verdana" pitchFamily="34" charset="0"/>
              </a:rPr>
              <a:t>in Europe, which includes: </a:t>
            </a:r>
          </a:p>
          <a:p>
            <a:pPr marL="355600" indent="-355600"/>
            <a:endParaRPr lang="en-US" sz="1800" b="1" dirty="0" smtClean="0">
              <a:solidFill>
                <a:schemeClr val="bg2"/>
              </a:solidFill>
              <a:latin typeface="Verdana" pitchFamily="34" charset="0"/>
            </a:endParaRPr>
          </a:p>
          <a:p>
            <a:pPr marL="755650" lvl="1" indent="-355600">
              <a:lnSpc>
                <a:spcPct val="150000"/>
              </a:lnSpc>
            </a:pPr>
            <a:r>
              <a:rPr lang="en-US" altLang="zh-CN" sz="1800" kern="1200" dirty="0" smtClean="0">
                <a:latin typeface="Verdana" pitchFamily="34" charset="0"/>
                <a:ea typeface="宋体" pitchFamily="2" charset="-122"/>
                <a:cs typeface="Arial" charset="0"/>
                <a:sym typeface="Wingdings" pitchFamily="2" charset="2"/>
              </a:rPr>
              <a:t>An analysis of the urban roles and relations due to the Internet backbone networks</a:t>
            </a:r>
          </a:p>
          <a:p>
            <a:pPr marL="755650" lvl="1" indent="-355600">
              <a:lnSpc>
                <a:spcPct val="150000"/>
              </a:lnSpc>
            </a:pPr>
            <a:r>
              <a:rPr lang="en-US" altLang="zh-CN" sz="1800" kern="1200" dirty="0" smtClean="0">
                <a:latin typeface="Verdana" pitchFamily="34" charset="0"/>
                <a:ea typeface="宋体" pitchFamily="2" charset="-122"/>
                <a:cs typeface="Arial" charset="0"/>
                <a:sym typeface="Wingdings" pitchFamily="2" charset="2"/>
              </a:rPr>
              <a:t>An explanatory study of the spatial distribution of the Internet backbone networks</a:t>
            </a:r>
          </a:p>
          <a:p>
            <a:pPr marL="755650" lvl="1" indent="-355600">
              <a:lnSpc>
                <a:spcPct val="150000"/>
              </a:lnSpc>
            </a:pPr>
            <a:r>
              <a:rPr lang="en-US" altLang="zh-CN" sz="1800" kern="1200" dirty="0" smtClean="0">
                <a:latin typeface="Verdana" pitchFamily="34" charset="0"/>
                <a:ea typeface="宋体" pitchFamily="2" charset="-122"/>
                <a:cs typeface="Arial" charset="0"/>
                <a:sym typeface="Wingdings" pitchFamily="2" charset="2"/>
              </a:rPr>
              <a:t>A topological analysis exploring the complex nature of this infrastructure</a:t>
            </a:r>
          </a:p>
          <a:p>
            <a:pPr marL="755650" lvl="1" indent="-355600">
              <a:lnSpc>
                <a:spcPct val="150000"/>
              </a:lnSpc>
            </a:pPr>
            <a:r>
              <a:rPr lang="en-US" altLang="zh-CN" sz="1800" kern="1200" dirty="0" smtClean="0">
                <a:latin typeface="Verdana" pitchFamily="34" charset="0"/>
                <a:ea typeface="宋体" pitchFamily="2" charset="-122"/>
                <a:cs typeface="Arial" charset="0"/>
                <a:sym typeface="Wingdings" pitchFamily="2" charset="2"/>
              </a:rPr>
              <a:t>A study evaluating the </a:t>
            </a:r>
            <a:r>
              <a:rPr lang="en-GB" altLang="zh-CN" sz="1800" kern="1200" dirty="0" smtClean="0">
                <a:latin typeface="Verdana" pitchFamily="34" charset="0"/>
                <a:ea typeface="宋体" pitchFamily="2" charset="-122"/>
                <a:cs typeface="Arial" charset="0"/>
                <a:sym typeface="Wingdings" pitchFamily="2" charset="2"/>
              </a:rPr>
              <a:t>causal effects of the Internet infrastructure on the economic development of the       European city-regions</a:t>
            </a:r>
          </a:p>
          <a:p>
            <a:pPr marL="755650" lvl="1" indent="-355600">
              <a:lnSpc>
                <a:spcPct val="150000"/>
              </a:lnSpc>
            </a:pPr>
            <a:r>
              <a:rPr lang="en-GB" altLang="zh-CN" sz="1800" kern="1200" dirty="0" smtClean="0">
                <a:latin typeface="Verdana" pitchFamily="34" charset="0"/>
                <a:ea typeface="宋体" pitchFamily="2" charset="-122"/>
                <a:cs typeface="Arial" charset="0"/>
                <a:sym typeface="Wingdings" pitchFamily="2" charset="2"/>
              </a:rPr>
              <a:t>A digital accessibility measure for the European cities</a:t>
            </a:r>
            <a:endParaRPr lang="en-US" altLang="zh-CN" sz="1800" kern="1200" dirty="0">
              <a:latin typeface="Verdana" pitchFamily="34" charset="0"/>
              <a:ea typeface="宋体" pitchFamily="2" charset="-122"/>
              <a:cs typeface="Arial" charset="0"/>
              <a:sym typeface="Wingdings" pitchFamily="2" charset="2"/>
            </a:endParaRPr>
          </a:p>
        </p:txBody>
      </p:sp>
      <p:sp>
        <p:nvSpPr>
          <p:cNvPr id="6147" name="Rectangle 3"/>
          <p:cNvSpPr>
            <a:spLocks noChangeArrowheads="1"/>
          </p:cNvSpPr>
          <p:nvPr/>
        </p:nvSpPr>
        <p:spPr bwMode="auto">
          <a:xfrm>
            <a:off x="0" y="0"/>
            <a:ext cx="9144000" cy="971550"/>
          </a:xfrm>
          <a:prstGeom prst="rect">
            <a:avLst/>
          </a:prstGeom>
          <a:solidFill>
            <a:schemeClr val="accent6">
              <a:lumMod val="40000"/>
              <a:lumOff val="60000"/>
            </a:schemeClr>
          </a:solidFill>
          <a:ln w="9525">
            <a:solidFill>
              <a:schemeClr val="tx1"/>
            </a:solidFill>
            <a:miter lim="800000"/>
            <a:headEnd/>
            <a:tailEnd/>
          </a:ln>
          <a:effectLst/>
        </p:spPr>
        <p:txBody>
          <a:bodyPr wrap="none" anchor="ctr"/>
          <a:lstStyle/>
          <a:p>
            <a:endParaRPr lang="en-GB"/>
          </a:p>
        </p:txBody>
      </p:sp>
      <p:sp>
        <p:nvSpPr>
          <p:cNvPr id="6148" name="Rectangle 4"/>
          <p:cNvSpPr>
            <a:spLocks noChangeArrowheads="1"/>
          </p:cNvSpPr>
          <p:nvPr/>
        </p:nvSpPr>
        <p:spPr bwMode="auto">
          <a:xfrm>
            <a:off x="0" y="0"/>
            <a:ext cx="8229600" cy="1143000"/>
          </a:xfrm>
          <a:prstGeom prst="rect">
            <a:avLst/>
          </a:prstGeom>
          <a:noFill/>
          <a:ln w="9525">
            <a:noFill/>
            <a:miter lim="800000"/>
            <a:headEnd/>
            <a:tailEnd/>
          </a:ln>
          <a:effectLst/>
        </p:spPr>
        <p:txBody>
          <a:bodyPr anchor="ctr"/>
          <a:lstStyle/>
          <a:p>
            <a:r>
              <a:rPr lang="en-US" sz="2400" b="0" dirty="0" smtClean="0">
                <a:solidFill>
                  <a:schemeClr val="tx1"/>
                </a:solidFill>
              </a:rPr>
              <a:t>Introduction</a:t>
            </a:r>
            <a:endParaRPr lang="en-US" sz="2400" b="0" dirty="0">
              <a:solidFill>
                <a:schemeClr val="tx1"/>
              </a:solidFill>
            </a:endParaRPr>
          </a:p>
        </p:txBody>
      </p:sp>
    </p:spTree>
  </p:cSld>
  <p:clrMapOvr>
    <a:masterClrMapping/>
  </p:clrMapOvr>
  <p:transition spd="slow">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T_5E"/>
          <p:cNvPicPr>
            <a:picLocks noChangeAspect="1" noChangeArrowheads="1"/>
          </p:cNvPicPr>
          <p:nvPr/>
        </p:nvPicPr>
        <p:blipFill>
          <a:blip r:embed="rId3" cstate="print"/>
          <a:srcRect/>
          <a:stretch>
            <a:fillRect/>
          </a:stretch>
        </p:blipFill>
        <p:spPr bwMode="auto">
          <a:xfrm rot="5400000">
            <a:off x="6807200" y="4521201"/>
            <a:ext cx="2670628" cy="2002971"/>
          </a:xfrm>
          <a:prstGeom prst="rect">
            <a:avLst/>
          </a:prstGeom>
          <a:noFill/>
        </p:spPr>
      </p:pic>
      <p:sp>
        <p:nvSpPr>
          <p:cNvPr id="6146" name="Rectangle 2"/>
          <p:cNvSpPr>
            <a:spLocks noGrp="1" noChangeArrowheads="1"/>
          </p:cNvSpPr>
          <p:nvPr>
            <p:ph type="body" idx="1"/>
          </p:nvPr>
        </p:nvSpPr>
        <p:spPr>
          <a:xfrm>
            <a:off x="428171" y="1944914"/>
            <a:ext cx="8369300" cy="3686175"/>
          </a:xfrm>
        </p:spPr>
        <p:txBody>
          <a:bodyPr/>
          <a:lstStyle/>
          <a:p>
            <a:pPr marL="812800" indent="-812800">
              <a:buFontTx/>
              <a:buAutoNum type="romanUcPeriod"/>
            </a:pPr>
            <a:r>
              <a:rPr lang="en-US" sz="1800" b="1" dirty="0">
                <a:solidFill>
                  <a:schemeClr val="bg2"/>
                </a:solidFill>
                <a:latin typeface="Verdana" pitchFamily="34" charset="0"/>
              </a:rPr>
              <a:t>General </a:t>
            </a:r>
            <a:r>
              <a:rPr lang="en-US" sz="1800" b="1" dirty="0" smtClean="0">
                <a:solidFill>
                  <a:schemeClr val="bg2"/>
                </a:solidFill>
                <a:latin typeface="Verdana" pitchFamily="34" charset="0"/>
              </a:rPr>
              <a:t>theoretical framework</a:t>
            </a:r>
            <a:endParaRPr lang="en-US" sz="1800" b="1" dirty="0">
              <a:solidFill>
                <a:schemeClr val="bg2"/>
              </a:solidFill>
              <a:latin typeface="Verdana" pitchFamily="34" charset="0"/>
            </a:endParaRPr>
          </a:p>
          <a:p>
            <a:pPr marL="812800" indent="-812800">
              <a:buFontTx/>
              <a:buAutoNum type="romanUcPeriod"/>
            </a:pPr>
            <a:endParaRPr lang="en-GB" sz="1800" dirty="0">
              <a:latin typeface="Verdana" pitchFamily="34" charset="0"/>
            </a:endParaRPr>
          </a:p>
          <a:p>
            <a:pPr marL="812800" indent="-812800">
              <a:buFontTx/>
              <a:buAutoNum type="romanUcPeriod"/>
            </a:pPr>
            <a:r>
              <a:rPr lang="en-GB" sz="1800" b="1" dirty="0" smtClean="0">
                <a:solidFill>
                  <a:schemeClr val="bg2"/>
                </a:solidFill>
                <a:latin typeface="Verdana" pitchFamily="34" charset="0"/>
              </a:rPr>
              <a:t>The complex nature of digital communication networks</a:t>
            </a:r>
            <a:endParaRPr lang="en-GB" sz="1800" b="1" dirty="0">
              <a:solidFill>
                <a:schemeClr val="bg2"/>
              </a:solidFill>
              <a:latin typeface="Verdana" pitchFamily="34" charset="0"/>
            </a:endParaRPr>
          </a:p>
          <a:p>
            <a:pPr marL="812800" indent="-812800">
              <a:buFontTx/>
              <a:buAutoNum type="romanUcPeriod"/>
            </a:pPr>
            <a:endParaRPr lang="en-GB" sz="1800" b="1" dirty="0">
              <a:solidFill>
                <a:schemeClr val="bg2"/>
              </a:solidFill>
              <a:latin typeface="Verdana" pitchFamily="34" charset="0"/>
            </a:endParaRPr>
          </a:p>
          <a:p>
            <a:pPr marL="812800" indent="-812800">
              <a:buFontTx/>
              <a:buAutoNum type="romanUcPeriod"/>
            </a:pPr>
            <a:r>
              <a:rPr lang="en-GB" sz="1800" b="1" dirty="0" smtClean="0">
                <a:solidFill>
                  <a:schemeClr val="bg2"/>
                </a:solidFill>
                <a:latin typeface="Verdana" pitchFamily="34" charset="0"/>
              </a:rPr>
              <a:t>Internet infrastructure and proximities</a:t>
            </a:r>
          </a:p>
          <a:p>
            <a:pPr marL="812800" indent="-812800">
              <a:buFontTx/>
              <a:buAutoNum type="romanUcPeriod"/>
            </a:pPr>
            <a:endParaRPr lang="en-GB" sz="1800" b="1" dirty="0" smtClean="0">
              <a:solidFill>
                <a:schemeClr val="bg2"/>
              </a:solidFill>
              <a:latin typeface="Verdana" pitchFamily="34" charset="0"/>
            </a:endParaRPr>
          </a:p>
          <a:p>
            <a:pPr marL="812800" indent="-812800">
              <a:buFontTx/>
              <a:buAutoNum type="romanUcPeriod"/>
            </a:pPr>
            <a:r>
              <a:rPr lang="en-US" sz="1800" b="1" dirty="0" smtClean="0">
                <a:solidFill>
                  <a:schemeClr val="bg2"/>
                </a:solidFill>
                <a:latin typeface="Verdana" pitchFamily="34" charset="0"/>
              </a:rPr>
              <a:t>Concluding remarks future on research</a:t>
            </a:r>
          </a:p>
        </p:txBody>
      </p:sp>
      <p:sp>
        <p:nvSpPr>
          <p:cNvPr id="6147" name="Rectangle 3"/>
          <p:cNvSpPr>
            <a:spLocks noChangeArrowheads="1"/>
          </p:cNvSpPr>
          <p:nvPr/>
        </p:nvSpPr>
        <p:spPr bwMode="auto">
          <a:xfrm>
            <a:off x="0" y="0"/>
            <a:ext cx="9144000" cy="971550"/>
          </a:xfrm>
          <a:prstGeom prst="rect">
            <a:avLst/>
          </a:prstGeom>
          <a:solidFill>
            <a:schemeClr val="accent6">
              <a:lumMod val="40000"/>
              <a:lumOff val="60000"/>
            </a:schemeClr>
          </a:solidFill>
          <a:ln w="9525">
            <a:solidFill>
              <a:schemeClr val="tx1"/>
            </a:solidFill>
            <a:miter lim="800000"/>
            <a:headEnd/>
            <a:tailEnd/>
          </a:ln>
          <a:effectLst/>
        </p:spPr>
        <p:txBody>
          <a:bodyPr wrap="none" anchor="ctr"/>
          <a:lstStyle/>
          <a:p>
            <a:endParaRPr lang="en-GB"/>
          </a:p>
        </p:txBody>
      </p:sp>
      <p:sp>
        <p:nvSpPr>
          <p:cNvPr id="6148" name="Rectangle 4"/>
          <p:cNvSpPr>
            <a:spLocks noChangeArrowheads="1"/>
          </p:cNvSpPr>
          <p:nvPr/>
        </p:nvSpPr>
        <p:spPr bwMode="auto">
          <a:xfrm>
            <a:off x="0" y="0"/>
            <a:ext cx="8229600" cy="1143000"/>
          </a:xfrm>
          <a:prstGeom prst="rect">
            <a:avLst/>
          </a:prstGeom>
          <a:noFill/>
          <a:ln w="9525">
            <a:noFill/>
            <a:miter lim="800000"/>
            <a:headEnd/>
            <a:tailEnd/>
          </a:ln>
          <a:effectLst/>
        </p:spPr>
        <p:txBody>
          <a:bodyPr anchor="ctr"/>
          <a:lstStyle/>
          <a:p>
            <a:r>
              <a:rPr lang="en-US" sz="2400" b="0" dirty="0">
                <a:solidFill>
                  <a:schemeClr val="tx1"/>
                </a:solidFill>
              </a:rPr>
              <a:t>Outline</a:t>
            </a:r>
          </a:p>
        </p:txBody>
      </p:sp>
      <p:pic>
        <p:nvPicPr>
          <p:cNvPr id="120834" name="Picture 2" descr="http://www.thenewnewinternet.com/wp-content/uploads/2012/05/cyber_safety.jpg"/>
          <p:cNvPicPr>
            <a:picLocks noChangeAspect="1" noChangeArrowheads="1"/>
          </p:cNvPicPr>
          <p:nvPr/>
        </p:nvPicPr>
        <p:blipFill>
          <a:blip r:embed="rId4" cstate="print"/>
          <a:srcRect/>
          <a:stretch>
            <a:fillRect/>
          </a:stretch>
        </p:blipFill>
        <p:spPr bwMode="auto">
          <a:xfrm>
            <a:off x="2743200" y="5061177"/>
            <a:ext cx="2018393" cy="1513795"/>
          </a:xfrm>
          <a:prstGeom prst="rect">
            <a:avLst/>
          </a:prstGeom>
          <a:ln>
            <a:noFill/>
          </a:ln>
          <a:effectLst>
            <a:outerShdw blurRad="292100" dist="139700" dir="2700000" algn="tl" rotWithShape="0">
              <a:srgbClr val="333333">
                <a:alpha val="65000"/>
              </a:srgbClr>
            </a:outerShdw>
          </a:effectLst>
        </p:spPr>
      </p:pic>
      <p:pic>
        <p:nvPicPr>
          <p:cNvPr id="120836" name="Picture 4" descr="http://www.latestdigitals.com/wp-content/uploads/2012/05/Cyber-Attack.jpg"/>
          <p:cNvPicPr>
            <a:picLocks noChangeAspect="1" noChangeArrowheads="1"/>
          </p:cNvPicPr>
          <p:nvPr/>
        </p:nvPicPr>
        <p:blipFill>
          <a:blip r:embed="rId5" cstate="print"/>
          <a:srcRect/>
          <a:stretch>
            <a:fillRect/>
          </a:stretch>
        </p:blipFill>
        <p:spPr bwMode="auto">
          <a:xfrm>
            <a:off x="5009361" y="5065485"/>
            <a:ext cx="2059097" cy="1539175"/>
          </a:xfrm>
          <a:prstGeom prst="rect">
            <a:avLst/>
          </a:prstGeom>
          <a:ln>
            <a:noFill/>
          </a:ln>
          <a:effectLst>
            <a:outerShdw blurRad="292100" dist="139700" dir="2700000" algn="tl" rotWithShape="0">
              <a:srgbClr val="333333">
                <a:alpha val="65000"/>
              </a:srgbClr>
            </a:outerShdw>
          </a:effectLst>
        </p:spPr>
      </p:pic>
      <p:pic>
        <p:nvPicPr>
          <p:cNvPr id="120838" name="Picture 6" descr="http://t0.gstatic.com/images?q=tbn:ANd9GcR2PHUpoDgpSXki0Kt1boH9YD3liRqYS-JrZqPWnRqXiec0WL3T1rrZnzX_"/>
          <p:cNvPicPr>
            <a:picLocks noChangeAspect="1" noChangeArrowheads="1"/>
          </p:cNvPicPr>
          <p:nvPr/>
        </p:nvPicPr>
        <p:blipFill>
          <a:blip r:embed="rId6" cstate="print"/>
          <a:srcRect/>
          <a:stretch>
            <a:fillRect/>
          </a:stretch>
        </p:blipFill>
        <p:spPr bwMode="auto">
          <a:xfrm>
            <a:off x="289813" y="5109029"/>
            <a:ext cx="2208532" cy="146594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T_5E"/>
          <p:cNvPicPr>
            <a:picLocks noChangeAspect="1" noChangeArrowheads="1"/>
          </p:cNvPicPr>
          <p:nvPr/>
        </p:nvPicPr>
        <p:blipFill>
          <a:blip r:embed="rId3" cstate="print"/>
          <a:srcRect/>
          <a:stretch>
            <a:fillRect/>
          </a:stretch>
        </p:blipFill>
        <p:spPr bwMode="auto">
          <a:xfrm rot="5400000">
            <a:off x="7207250" y="4921252"/>
            <a:ext cx="2213427" cy="1660070"/>
          </a:xfrm>
          <a:prstGeom prst="rect">
            <a:avLst/>
          </a:prstGeom>
          <a:noFill/>
        </p:spPr>
      </p:pic>
      <p:sp>
        <p:nvSpPr>
          <p:cNvPr id="5122" name="Rectangle 2"/>
          <p:cNvSpPr>
            <a:spLocks noChangeArrowheads="1"/>
          </p:cNvSpPr>
          <p:nvPr/>
        </p:nvSpPr>
        <p:spPr bwMode="auto">
          <a:xfrm>
            <a:off x="0" y="0"/>
            <a:ext cx="9144000" cy="9715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l"/>
            <a:endParaRPr lang="en-US"/>
          </a:p>
        </p:txBody>
      </p:sp>
      <p:sp>
        <p:nvSpPr>
          <p:cNvPr id="5123" name="Rectangle 3"/>
          <p:cNvSpPr>
            <a:spLocks noChangeArrowheads="1"/>
          </p:cNvSpPr>
          <p:nvPr/>
        </p:nvSpPr>
        <p:spPr bwMode="auto">
          <a:xfrm>
            <a:off x="0" y="0"/>
            <a:ext cx="8229600" cy="1143000"/>
          </a:xfrm>
          <a:prstGeom prst="rect">
            <a:avLst/>
          </a:prstGeom>
          <a:noFill/>
          <a:ln w="9525">
            <a:noFill/>
            <a:miter lim="800000"/>
            <a:headEnd/>
            <a:tailEnd/>
          </a:ln>
        </p:spPr>
        <p:txBody>
          <a:bodyPr anchor="ctr"/>
          <a:lstStyle/>
          <a:p>
            <a:r>
              <a:rPr lang="en-GB" sz="2400" b="0" dirty="0">
                <a:solidFill>
                  <a:schemeClr val="tx1"/>
                </a:solidFill>
              </a:rPr>
              <a:t>I. </a:t>
            </a:r>
            <a:r>
              <a:rPr lang="el-GR" sz="2400" b="0" dirty="0">
                <a:solidFill>
                  <a:schemeClr val="tx1"/>
                </a:solidFill>
              </a:rPr>
              <a:t>General framework</a:t>
            </a:r>
            <a:endParaRPr lang="en-US" sz="2400" b="0" dirty="0">
              <a:solidFill>
                <a:schemeClr val="tx1"/>
              </a:solidFill>
            </a:endParaRPr>
          </a:p>
        </p:txBody>
      </p:sp>
      <p:sp>
        <p:nvSpPr>
          <p:cNvPr id="5124" name="Rectangle 4"/>
          <p:cNvSpPr>
            <a:spLocks noChangeArrowheads="1"/>
          </p:cNvSpPr>
          <p:nvPr/>
        </p:nvSpPr>
        <p:spPr bwMode="auto">
          <a:xfrm>
            <a:off x="457200" y="1713671"/>
            <a:ext cx="8229600" cy="2554288"/>
          </a:xfrm>
          <a:prstGeom prst="rect">
            <a:avLst/>
          </a:prstGeom>
          <a:noFill/>
          <a:ln w="9525">
            <a:noFill/>
            <a:miter lim="800000"/>
            <a:headEnd/>
            <a:tailEnd/>
          </a:ln>
        </p:spPr>
        <p:txBody>
          <a:bodyPr/>
          <a:lstStyle/>
          <a:p>
            <a:pPr marL="342900" indent="-342900" algn="l">
              <a:lnSpc>
                <a:spcPct val="150000"/>
              </a:lnSpc>
              <a:spcBef>
                <a:spcPct val="20000"/>
              </a:spcBef>
              <a:buFontTx/>
              <a:buChar char="•"/>
            </a:pPr>
            <a:r>
              <a:rPr lang="en-GB" altLang="zh-CN" sz="1800" b="0" dirty="0" smtClean="0">
                <a:solidFill>
                  <a:schemeClr val="tx1"/>
                </a:solidFill>
                <a:ea typeface="宋体" pitchFamily="2" charset="-122"/>
                <a:sym typeface="Wingdings" pitchFamily="2" charset="2"/>
              </a:rPr>
              <a:t>The new spatial form of the </a:t>
            </a:r>
            <a:r>
              <a:rPr lang="en-GB" altLang="zh-CN" sz="1800" b="0" i="1" dirty="0" smtClean="0">
                <a:solidFill>
                  <a:schemeClr val="tx1"/>
                </a:solidFill>
                <a:ea typeface="宋体" pitchFamily="2" charset="-122"/>
                <a:sym typeface="Wingdings" pitchFamily="2" charset="2"/>
              </a:rPr>
              <a:t>space of flows </a:t>
            </a:r>
            <a:r>
              <a:rPr lang="en-GB" altLang="zh-CN" sz="1800" b="0" dirty="0" smtClean="0">
                <a:solidFill>
                  <a:schemeClr val="tx1"/>
                </a:solidFill>
                <a:ea typeface="宋体" pitchFamily="2" charset="-122"/>
                <a:sym typeface="Wingdings" pitchFamily="2" charset="2"/>
              </a:rPr>
              <a:t>(</a:t>
            </a:r>
            <a:r>
              <a:rPr lang="en-GB" altLang="zh-CN" sz="1800" b="0" dirty="0" err="1" smtClean="0">
                <a:solidFill>
                  <a:schemeClr val="tx1"/>
                </a:solidFill>
                <a:ea typeface="宋体" pitchFamily="2" charset="-122"/>
                <a:sym typeface="Wingdings" pitchFamily="2" charset="2"/>
              </a:rPr>
              <a:t>Castells</a:t>
            </a:r>
            <a:r>
              <a:rPr lang="en-GB" altLang="zh-CN" sz="1800" b="0" dirty="0" smtClean="0">
                <a:solidFill>
                  <a:schemeClr val="tx1"/>
                </a:solidFill>
                <a:ea typeface="宋体" pitchFamily="2" charset="-122"/>
                <a:sym typeface="Wingdings" pitchFamily="2" charset="2"/>
              </a:rPr>
              <a:t>, 1996).</a:t>
            </a:r>
          </a:p>
          <a:p>
            <a:pPr marL="342900" indent="-342900" algn="l">
              <a:lnSpc>
                <a:spcPct val="150000"/>
              </a:lnSpc>
              <a:spcBef>
                <a:spcPct val="20000"/>
              </a:spcBef>
              <a:buFontTx/>
              <a:buChar char="•"/>
            </a:pPr>
            <a:r>
              <a:rPr lang="en-GB" altLang="zh-CN" sz="1800" b="0" dirty="0" smtClean="0">
                <a:solidFill>
                  <a:schemeClr val="tx1"/>
                </a:solidFill>
                <a:ea typeface="宋体" pitchFamily="2" charset="-122"/>
                <a:sym typeface="Wingdings" pitchFamily="2" charset="2"/>
              </a:rPr>
              <a:t>Virtual geography: </a:t>
            </a:r>
            <a:r>
              <a:rPr lang="en-GB" altLang="zh-CN" sz="1800" b="0" dirty="0" err="1" smtClean="0">
                <a:solidFill>
                  <a:schemeClr val="tx1"/>
                </a:solidFill>
                <a:ea typeface="宋体" pitchFamily="2" charset="-122"/>
                <a:sym typeface="Wingdings" pitchFamily="2" charset="2"/>
              </a:rPr>
              <a:t>cyberplace</a:t>
            </a:r>
            <a:r>
              <a:rPr lang="en-GB" altLang="zh-CN" sz="1800" b="0" dirty="0" smtClean="0">
                <a:solidFill>
                  <a:schemeClr val="tx1"/>
                </a:solidFill>
                <a:ea typeface="宋体" pitchFamily="2" charset="-122"/>
                <a:sym typeface="Wingdings" pitchFamily="2" charset="2"/>
              </a:rPr>
              <a:t> (CP) </a:t>
            </a:r>
            <a:r>
              <a:rPr lang="en-GB" altLang="zh-CN" sz="1800" b="0" i="1" dirty="0" smtClean="0">
                <a:solidFill>
                  <a:schemeClr val="tx1"/>
                </a:solidFill>
                <a:ea typeface="宋体" pitchFamily="2" charset="-122"/>
                <a:sym typeface="Wingdings" pitchFamily="2" charset="2"/>
              </a:rPr>
              <a:t>vs.</a:t>
            </a:r>
            <a:r>
              <a:rPr lang="en-GB" altLang="zh-CN" sz="1800" b="0" dirty="0" smtClean="0">
                <a:solidFill>
                  <a:schemeClr val="tx1"/>
                </a:solidFill>
                <a:ea typeface="宋体" pitchFamily="2" charset="-122"/>
                <a:sym typeface="Wingdings" pitchFamily="2" charset="2"/>
              </a:rPr>
              <a:t> cyberspace (Batty, 1997).</a:t>
            </a:r>
          </a:p>
          <a:p>
            <a:pPr marL="342900" indent="-342900" algn="l">
              <a:lnSpc>
                <a:spcPct val="150000"/>
              </a:lnSpc>
              <a:spcBef>
                <a:spcPct val="20000"/>
              </a:spcBef>
              <a:buFontTx/>
              <a:buChar char="•"/>
            </a:pPr>
            <a:r>
              <a:rPr lang="en-GB" altLang="zh-CN" sz="1800" b="0" dirty="0" smtClean="0">
                <a:solidFill>
                  <a:schemeClr val="tx1"/>
                </a:solidFill>
                <a:ea typeface="宋体" pitchFamily="2" charset="-122"/>
                <a:sym typeface="Wingdings" pitchFamily="2" charset="2"/>
              </a:rPr>
              <a:t>Internet geography or </a:t>
            </a:r>
            <a:r>
              <a:rPr lang="en-GB" altLang="zh-CN" sz="1800" b="0" dirty="0" err="1" smtClean="0">
                <a:solidFill>
                  <a:schemeClr val="tx1"/>
                </a:solidFill>
                <a:ea typeface="宋体" pitchFamily="2" charset="-122"/>
                <a:sym typeface="Wingdings" pitchFamily="2" charset="2"/>
              </a:rPr>
              <a:t>cybergeography</a:t>
            </a:r>
            <a:r>
              <a:rPr lang="en-GB" altLang="zh-CN" sz="1800" b="0" dirty="0" smtClean="0">
                <a:solidFill>
                  <a:schemeClr val="tx1"/>
                </a:solidFill>
                <a:ea typeface="宋体" pitchFamily="2" charset="-122"/>
                <a:sym typeface="Wingdings" pitchFamily="2" charset="2"/>
              </a:rPr>
              <a:t>.</a:t>
            </a:r>
          </a:p>
          <a:p>
            <a:pPr marL="342900" indent="-342900" algn="l">
              <a:lnSpc>
                <a:spcPct val="150000"/>
              </a:lnSpc>
              <a:spcBef>
                <a:spcPct val="20000"/>
              </a:spcBef>
              <a:buFontTx/>
              <a:buChar char="•"/>
            </a:pPr>
            <a:r>
              <a:rPr lang="en-GB" altLang="zh-CN" sz="1800" b="0" dirty="0" smtClean="0">
                <a:solidFill>
                  <a:schemeClr val="tx1"/>
                </a:solidFill>
                <a:ea typeface="宋体" pitchFamily="2" charset="-122"/>
                <a:sym typeface="Wingdings" pitchFamily="2" charset="2"/>
              </a:rPr>
              <a:t>The </a:t>
            </a:r>
            <a:r>
              <a:rPr lang="en-GB" altLang="zh-CN" sz="1800" b="0" dirty="0">
                <a:solidFill>
                  <a:schemeClr val="tx1"/>
                </a:solidFill>
                <a:ea typeface="宋体" pitchFamily="2" charset="-122"/>
                <a:sym typeface="Wingdings" pitchFamily="2" charset="2"/>
              </a:rPr>
              <a:t>Internet is </a:t>
            </a:r>
            <a:r>
              <a:rPr lang="en-GB" altLang="zh-CN" sz="1800" b="0" i="1" dirty="0">
                <a:solidFill>
                  <a:schemeClr val="tx1"/>
                </a:solidFill>
                <a:ea typeface="宋体" pitchFamily="2" charset="-122"/>
                <a:sym typeface="Wingdings" pitchFamily="2" charset="2"/>
              </a:rPr>
              <a:t>not</a:t>
            </a:r>
            <a:r>
              <a:rPr lang="en-GB" altLang="zh-CN" sz="1800" b="0" dirty="0">
                <a:solidFill>
                  <a:schemeClr val="tx1"/>
                </a:solidFill>
                <a:ea typeface="宋体" pitchFamily="2" charset="-122"/>
                <a:sym typeface="Wingdings" pitchFamily="2" charset="2"/>
              </a:rPr>
              <a:t> a </a:t>
            </a:r>
            <a:r>
              <a:rPr lang="en-GB" altLang="zh-CN" sz="1800" b="0" dirty="0" smtClean="0">
                <a:solidFill>
                  <a:schemeClr val="tx1"/>
                </a:solidFill>
                <a:ea typeface="宋体" pitchFamily="2" charset="-122"/>
                <a:sym typeface="Wingdings" pitchFamily="2" charset="2"/>
              </a:rPr>
              <a:t>homogeneous </a:t>
            </a:r>
            <a:r>
              <a:rPr lang="en-GB" altLang="zh-CN" sz="1800" b="0" dirty="0">
                <a:solidFill>
                  <a:schemeClr val="tx1"/>
                </a:solidFill>
                <a:ea typeface="宋体" pitchFamily="2" charset="-122"/>
                <a:sym typeface="Wingdings" pitchFamily="2" charset="2"/>
              </a:rPr>
              <a:t>system equally spread around places (Gorman and </a:t>
            </a:r>
            <a:r>
              <a:rPr lang="en-GB" altLang="zh-CN" sz="1800" b="0" dirty="0" err="1">
                <a:solidFill>
                  <a:schemeClr val="tx1"/>
                </a:solidFill>
                <a:ea typeface="宋体" pitchFamily="2" charset="-122"/>
                <a:sym typeface="Wingdings" pitchFamily="2" charset="2"/>
              </a:rPr>
              <a:t>Malecki</a:t>
            </a:r>
            <a:r>
              <a:rPr lang="en-GB" altLang="zh-CN" sz="1800" b="0" dirty="0">
                <a:solidFill>
                  <a:schemeClr val="tx1"/>
                </a:solidFill>
                <a:ea typeface="宋体" pitchFamily="2" charset="-122"/>
                <a:sym typeface="Wingdings" pitchFamily="2" charset="2"/>
              </a:rPr>
              <a:t>, 2000).</a:t>
            </a:r>
          </a:p>
          <a:p>
            <a:pPr marL="342900" indent="-342900" algn="l">
              <a:lnSpc>
                <a:spcPct val="150000"/>
              </a:lnSpc>
              <a:spcBef>
                <a:spcPct val="20000"/>
              </a:spcBef>
              <a:buFontTx/>
              <a:buChar char="•"/>
            </a:pPr>
            <a:r>
              <a:rPr lang="en-GB" altLang="zh-CN" sz="1800" b="0" dirty="0" smtClean="0">
                <a:solidFill>
                  <a:schemeClr val="tx1"/>
                </a:solidFill>
                <a:ea typeface="宋体" pitchFamily="2" charset="-122"/>
                <a:sym typeface="Wingdings" pitchFamily="2" charset="2"/>
              </a:rPr>
              <a:t>The </a:t>
            </a:r>
            <a:r>
              <a:rPr lang="en-GB" altLang="zh-CN" sz="1800" b="0" dirty="0">
                <a:solidFill>
                  <a:schemeClr val="tx1"/>
                </a:solidFill>
                <a:ea typeface="宋体" pitchFamily="2" charset="-122"/>
                <a:sym typeface="Wingdings" pitchFamily="2" charset="2"/>
              </a:rPr>
              <a:t>placeless </a:t>
            </a:r>
            <a:r>
              <a:rPr lang="en-GB" altLang="zh-CN" sz="1800" b="0" i="1" dirty="0" smtClean="0">
                <a:solidFill>
                  <a:schemeClr val="tx1"/>
                </a:solidFill>
                <a:ea typeface="宋体" pitchFamily="2" charset="-122"/>
                <a:sym typeface="Wingdings" pitchFamily="2" charset="2"/>
              </a:rPr>
              <a:t>cyberspace</a:t>
            </a:r>
            <a:r>
              <a:rPr lang="en-GB" altLang="zh-CN" sz="1800" b="0" dirty="0" smtClean="0">
                <a:solidFill>
                  <a:schemeClr val="tx1"/>
                </a:solidFill>
                <a:ea typeface="宋体" pitchFamily="2" charset="-122"/>
                <a:sym typeface="Wingdings" pitchFamily="2" charset="2"/>
              </a:rPr>
              <a:t> depends </a:t>
            </a:r>
            <a:r>
              <a:rPr lang="en-GB" altLang="zh-CN" sz="1800" b="0" dirty="0">
                <a:solidFill>
                  <a:schemeClr val="tx1"/>
                </a:solidFill>
                <a:ea typeface="宋体" pitchFamily="2" charset="-122"/>
                <a:sym typeface="Wingdings" pitchFamily="2" charset="2"/>
              </a:rPr>
              <a:t>on real world’s fixities (</a:t>
            </a:r>
            <a:r>
              <a:rPr lang="en-GB" altLang="zh-CN" sz="1800" b="0" dirty="0" err="1">
                <a:solidFill>
                  <a:schemeClr val="tx1"/>
                </a:solidFill>
                <a:ea typeface="宋体" pitchFamily="2" charset="-122"/>
                <a:sym typeface="Wingdings" pitchFamily="2" charset="2"/>
              </a:rPr>
              <a:t>Kitchin</a:t>
            </a:r>
            <a:r>
              <a:rPr lang="en-GB" altLang="zh-CN" sz="1800" b="0" dirty="0">
                <a:solidFill>
                  <a:schemeClr val="tx1"/>
                </a:solidFill>
                <a:ea typeface="宋体" pitchFamily="2" charset="-122"/>
                <a:sym typeface="Wingdings" pitchFamily="2" charset="2"/>
              </a:rPr>
              <a:t>, 1998a and 1998b) found on </a:t>
            </a:r>
            <a:r>
              <a:rPr lang="en-GB" altLang="zh-CN" sz="1800" b="0" i="1" dirty="0" err="1">
                <a:solidFill>
                  <a:schemeClr val="tx1"/>
                </a:solidFill>
                <a:ea typeface="宋体" pitchFamily="2" charset="-122"/>
                <a:sym typeface="Wingdings" pitchFamily="2" charset="2"/>
              </a:rPr>
              <a:t>cyberplace</a:t>
            </a:r>
            <a:r>
              <a:rPr lang="en-GB" altLang="zh-CN" sz="1800" b="0" dirty="0">
                <a:solidFill>
                  <a:schemeClr val="tx1"/>
                </a:solidFill>
                <a:ea typeface="宋体" pitchFamily="2" charset="-122"/>
                <a:sym typeface="Wingdings" pitchFamily="2" charset="2"/>
              </a:rPr>
              <a:t>, which is </a:t>
            </a:r>
            <a:r>
              <a:rPr lang="en-GB" altLang="zh-CN" sz="1800" b="0" dirty="0" smtClean="0">
                <a:solidFill>
                  <a:schemeClr val="tx1"/>
                </a:solidFill>
                <a:ea typeface="宋体" pitchFamily="2" charset="-122"/>
                <a:sym typeface="Wingdings" pitchFamily="2" charset="2"/>
              </a:rPr>
              <a:t>the infrastructural </a:t>
            </a:r>
            <a:r>
              <a:rPr lang="en-GB" altLang="zh-CN" sz="1800" b="0" dirty="0">
                <a:solidFill>
                  <a:schemeClr val="tx1"/>
                </a:solidFill>
                <a:ea typeface="宋体" pitchFamily="2" charset="-122"/>
                <a:sym typeface="Wingdings" pitchFamily="2" charset="2"/>
              </a:rPr>
              <a:t>reflection of the cyberspace on the physical space (Batty, 1997</a:t>
            </a:r>
            <a:r>
              <a:rPr lang="en-GB" altLang="zh-CN" sz="1800" b="0" dirty="0" smtClean="0">
                <a:solidFill>
                  <a:schemeClr val="tx1"/>
                </a:solidFill>
                <a:ea typeface="宋体" pitchFamily="2" charset="-122"/>
                <a:sym typeface="Wingdings" pitchFamily="2" charset="2"/>
              </a:rPr>
              <a:t>).</a:t>
            </a:r>
          </a:p>
          <a:p>
            <a:pPr marL="342900" indent="-342900" algn="l">
              <a:lnSpc>
                <a:spcPct val="150000"/>
              </a:lnSpc>
              <a:spcBef>
                <a:spcPct val="20000"/>
              </a:spcBef>
              <a:buFontTx/>
              <a:buChar char="•"/>
            </a:pPr>
            <a:r>
              <a:rPr lang="en-GB" altLang="zh-CN" sz="1800" b="0" dirty="0" smtClean="0">
                <a:solidFill>
                  <a:schemeClr val="tx1"/>
                </a:solidFill>
                <a:ea typeface="宋体" pitchFamily="2" charset="-122"/>
              </a:rPr>
              <a:t>More than one Internet geography (</a:t>
            </a:r>
            <a:r>
              <a:rPr lang="en-GB" altLang="zh-CN" sz="1800" b="0" dirty="0" err="1" smtClean="0">
                <a:solidFill>
                  <a:schemeClr val="tx1"/>
                </a:solidFill>
                <a:ea typeface="宋体" pitchFamily="2" charset="-122"/>
              </a:rPr>
              <a:t>Zook</a:t>
            </a:r>
            <a:r>
              <a:rPr lang="en-GB" altLang="zh-CN" sz="1800" b="0" dirty="0" smtClean="0">
                <a:solidFill>
                  <a:schemeClr val="tx1"/>
                </a:solidFill>
                <a:ea typeface="宋体" pitchFamily="2" charset="-122"/>
              </a:rPr>
              <a:t>, 2006).</a:t>
            </a:r>
          </a:p>
        </p:txBody>
      </p:sp>
      <p:sp>
        <p:nvSpPr>
          <p:cNvPr id="5125" name="Text Box 5"/>
          <p:cNvSpPr txBox="1">
            <a:spLocks noChangeArrowheads="1"/>
          </p:cNvSpPr>
          <p:nvPr/>
        </p:nvSpPr>
        <p:spPr bwMode="auto">
          <a:xfrm>
            <a:off x="381000" y="1147927"/>
            <a:ext cx="5716588" cy="396875"/>
          </a:xfrm>
          <a:prstGeom prst="rect">
            <a:avLst/>
          </a:prstGeom>
          <a:noFill/>
          <a:ln w="9525" algn="ctr">
            <a:noFill/>
            <a:miter lim="800000"/>
            <a:headEnd/>
            <a:tailEnd/>
          </a:ln>
        </p:spPr>
        <p:txBody>
          <a:bodyPr/>
          <a:lstStyle/>
          <a:p>
            <a:pPr marL="363538" indent="-363538" algn="l">
              <a:spcBef>
                <a:spcPct val="20000"/>
              </a:spcBef>
            </a:pPr>
            <a:r>
              <a:rPr lang="en-US" sz="1800">
                <a:solidFill>
                  <a:schemeClr val="bg2"/>
                </a:solidFill>
              </a:rPr>
              <a:t>Background</a:t>
            </a:r>
            <a:endParaRPr lang="el-GR" sz="1800">
              <a:solidFill>
                <a:schemeClr val="bg2"/>
              </a:solidFill>
            </a:endParaRPr>
          </a:p>
        </p:txBody>
      </p:sp>
    </p:spTree>
  </p:cSld>
  <p:clrMapOvr>
    <a:masterClrMapping/>
  </p:clrMapOvr>
  <p:transition spd="slow">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AT_5E"/>
          <p:cNvPicPr>
            <a:picLocks noChangeAspect="1" noChangeArrowheads="1"/>
          </p:cNvPicPr>
          <p:nvPr/>
        </p:nvPicPr>
        <p:blipFill>
          <a:blip r:embed="rId3" cstate="print"/>
          <a:srcRect/>
          <a:stretch>
            <a:fillRect/>
          </a:stretch>
        </p:blipFill>
        <p:spPr bwMode="auto">
          <a:xfrm rot="5400000">
            <a:off x="6465887" y="4179888"/>
            <a:ext cx="3060700" cy="2295525"/>
          </a:xfrm>
          <a:prstGeom prst="rect">
            <a:avLst/>
          </a:prstGeom>
          <a:noFill/>
        </p:spPr>
      </p:pic>
      <p:sp>
        <p:nvSpPr>
          <p:cNvPr id="10242" name="Rectangle 2"/>
          <p:cNvSpPr>
            <a:spLocks noChangeArrowheads="1"/>
          </p:cNvSpPr>
          <p:nvPr/>
        </p:nvSpPr>
        <p:spPr bwMode="auto">
          <a:xfrm>
            <a:off x="0" y="0"/>
            <a:ext cx="9144000" cy="971550"/>
          </a:xfrm>
          <a:prstGeom prst="rect">
            <a:avLst/>
          </a:prstGeom>
          <a:solidFill>
            <a:schemeClr val="accent6">
              <a:lumMod val="40000"/>
              <a:lumOff val="60000"/>
            </a:schemeClr>
          </a:solidFill>
          <a:ln w="9525">
            <a:solidFill>
              <a:schemeClr val="tx1"/>
            </a:solidFill>
            <a:miter lim="800000"/>
            <a:headEnd/>
            <a:tailEnd/>
          </a:ln>
          <a:effectLst/>
        </p:spPr>
        <p:txBody>
          <a:bodyPr wrap="none" anchor="ctr"/>
          <a:lstStyle/>
          <a:p>
            <a:endParaRPr lang="en-GB"/>
          </a:p>
        </p:txBody>
      </p:sp>
      <p:sp>
        <p:nvSpPr>
          <p:cNvPr id="10243" name="Rectangle 3"/>
          <p:cNvSpPr>
            <a:spLocks noChangeArrowheads="1"/>
          </p:cNvSpPr>
          <p:nvPr/>
        </p:nvSpPr>
        <p:spPr bwMode="auto">
          <a:xfrm>
            <a:off x="0" y="0"/>
            <a:ext cx="8229600" cy="1143000"/>
          </a:xfrm>
          <a:prstGeom prst="rect">
            <a:avLst/>
          </a:prstGeom>
          <a:noFill/>
          <a:ln w="9525">
            <a:noFill/>
            <a:miter lim="800000"/>
            <a:headEnd/>
            <a:tailEnd/>
          </a:ln>
          <a:effectLst/>
        </p:spPr>
        <p:txBody>
          <a:bodyPr anchor="ctr"/>
          <a:lstStyle/>
          <a:p>
            <a:r>
              <a:rPr lang="en-GB" sz="2400" b="0" dirty="0">
                <a:solidFill>
                  <a:schemeClr val="tx1"/>
                </a:solidFill>
              </a:rPr>
              <a:t>I. </a:t>
            </a:r>
            <a:r>
              <a:rPr lang="el-GR" sz="2400" b="0" dirty="0">
                <a:solidFill>
                  <a:schemeClr val="tx1"/>
                </a:solidFill>
              </a:rPr>
              <a:t>General framework</a:t>
            </a:r>
            <a:endParaRPr lang="en-US" sz="2400" b="0" dirty="0">
              <a:solidFill>
                <a:schemeClr val="tx1"/>
              </a:solidFill>
            </a:endParaRPr>
          </a:p>
        </p:txBody>
      </p:sp>
      <p:sp>
        <p:nvSpPr>
          <p:cNvPr id="10244" name="Rectangle 4"/>
          <p:cNvSpPr>
            <a:spLocks noChangeArrowheads="1"/>
          </p:cNvSpPr>
          <p:nvPr/>
        </p:nvSpPr>
        <p:spPr bwMode="auto">
          <a:xfrm>
            <a:off x="457200" y="1884649"/>
            <a:ext cx="8229600" cy="2554287"/>
          </a:xfrm>
          <a:prstGeom prst="rect">
            <a:avLst/>
          </a:prstGeom>
          <a:noFill/>
          <a:ln w="9525">
            <a:noFill/>
            <a:miter lim="800000"/>
            <a:headEnd/>
            <a:tailEnd/>
          </a:ln>
          <a:effectLst/>
        </p:spPr>
        <p:txBody>
          <a:bodyPr/>
          <a:lstStyle/>
          <a:p>
            <a:pPr marL="342900" indent="-342900" algn="l">
              <a:spcBef>
                <a:spcPct val="20000"/>
              </a:spcBef>
              <a:buFontTx/>
              <a:buChar char="•"/>
            </a:pPr>
            <a:r>
              <a:rPr lang="en-US" altLang="zh-CN" sz="1800" dirty="0">
                <a:solidFill>
                  <a:schemeClr val="tx1"/>
                </a:solidFill>
                <a:ea typeface="宋体" pitchFamily="2" charset="-122"/>
                <a:sym typeface="Wingdings" pitchFamily="2" charset="2"/>
              </a:rPr>
              <a:t>Urban geography</a:t>
            </a:r>
            <a:r>
              <a:rPr lang="en-US" altLang="zh-CN" sz="1800" b="0" dirty="0">
                <a:solidFill>
                  <a:schemeClr val="tx1"/>
                </a:solidFill>
                <a:ea typeface="宋体" pitchFamily="2" charset="-122"/>
                <a:sym typeface="Wingdings" pitchFamily="2" charset="2"/>
              </a:rPr>
              <a:t>: The internet is mostly an urban phenomenon (Rutherford et </a:t>
            </a:r>
            <a:r>
              <a:rPr lang="en-US" altLang="zh-CN" sz="1800" b="0" dirty="0" smtClean="0">
                <a:solidFill>
                  <a:schemeClr val="tx1"/>
                </a:solidFill>
                <a:ea typeface="宋体" pitchFamily="2" charset="-122"/>
                <a:sym typeface="Wingdings" pitchFamily="2" charset="2"/>
              </a:rPr>
              <a:t>al., </a:t>
            </a:r>
            <a:r>
              <a:rPr lang="en-US" altLang="zh-CN" sz="1800" b="0" dirty="0">
                <a:solidFill>
                  <a:schemeClr val="tx1"/>
                </a:solidFill>
                <a:ea typeface="宋体" pitchFamily="2" charset="-122"/>
                <a:sym typeface="Wingdings" pitchFamily="2" charset="2"/>
              </a:rPr>
              <a:t>2004</a:t>
            </a:r>
            <a:r>
              <a:rPr lang="en-US" altLang="zh-CN" sz="1800" b="0" dirty="0" smtClean="0">
                <a:solidFill>
                  <a:schemeClr val="tx1"/>
                </a:solidFill>
                <a:ea typeface="宋体" pitchFamily="2" charset="-122"/>
                <a:sym typeface="Wingdings" pitchFamily="2" charset="2"/>
              </a:rPr>
              <a:t>).</a:t>
            </a:r>
          </a:p>
          <a:p>
            <a:pPr marL="342900" indent="-342900" algn="l">
              <a:spcBef>
                <a:spcPct val="20000"/>
              </a:spcBef>
              <a:buFontTx/>
              <a:buChar char="•"/>
            </a:pPr>
            <a:endParaRPr lang="en-US" altLang="zh-CN" sz="1800" b="0" dirty="0">
              <a:solidFill>
                <a:schemeClr val="tx1"/>
              </a:solidFill>
              <a:ea typeface="宋体" pitchFamily="2" charset="-122"/>
              <a:sym typeface="Wingdings" pitchFamily="2" charset="2"/>
            </a:endParaRPr>
          </a:p>
          <a:p>
            <a:pPr marL="342900" indent="-342900" algn="l">
              <a:spcBef>
                <a:spcPct val="20000"/>
              </a:spcBef>
              <a:buFontTx/>
              <a:buChar char="•"/>
            </a:pPr>
            <a:r>
              <a:rPr lang="en-US" altLang="zh-CN" sz="1800" dirty="0">
                <a:solidFill>
                  <a:schemeClr val="tx1"/>
                </a:solidFill>
                <a:ea typeface="宋体" pitchFamily="2" charset="-122"/>
                <a:sym typeface="Wingdings" pitchFamily="2" charset="2"/>
              </a:rPr>
              <a:t>Economic geography</a:t>
            </a:r>
            <a:r>
              <a:rPr lang="en-US" altLang="zh-CN" sz="1800" b="0" dirty="0">
                <a:solidFill>
                  <a:schemeClr val="tx1"/>
                </a:solidFill>
                <a:ea typeface="宋体" pitchFamily="2" charset="-122"/>
                <a:sym typeface="Wingdings" pitchFamily="2" charset="2"/>
              </a:rPr>
              <a:t>: </a:t>
            </a:r>
            <a:r>
              <a:rPr lang="en-GB" altLang="zh-CN" sz="1800" b="0" dirty="0">
                <a:solidFill>
                  <a:schemeClr val="tx1"/>
                </a:solidFill>
                <a:ea typeface="宋体" pitchFamily="2" charset="-122"/>
                <a:sym typeface="Wingdings" pitchFamily="2" charset="2"/>
              </a:rPr>
              <a:t>ICTs are the backbone of the new – digital – economy (</a:t>
            </a:r>
            <a:r>
              <a:rPr lang="en-GB" altLang="zh-CN" sz="1800" b="0" dirty="0" err="1" smtClean="0">
                <a:solidFill>
                  <a:schemeClr val="tx1"/>
                </a:solidFill>
                <a:ea typeface="宋体" pitchFamily="2" charset="-122"/>
                <a:sym typeface="Wingdings" pitchFamily="2" charset="2"/>
              </a:rPr>
              <a:t>Antonelli</a:t>
            </a:r>
            <a:r>
              <a:rPr lang="en-GB" altLang="zh-CN" sz="1800" b="0" dirty="0" smtClean="0">
                <a:solidFill>
                  <a:schemeClr val="tx1"/>
                </a:solidFill>
                <a:ea typeface="宋体" pitchFamily="2" charset="-122"/>
                <a:sym typeface="Wingdings" pitchFamily="2" charset="2"/>
              </a:rPr>
              <a:t>, </a:t>
            </a:r>
            <a:r>
              <a:rPr lang="en-GB" altLang="zh-CN" sz="1800" b="0" dirty="0">
                <a:solidFill>
                  <a:schemeClr val="tx1"/>
                </a:solidFill>
                <a:ea typeface="宋体" pitchFamily="2" charset="-122"/>
                <a:sym typeface="Wingdings" pitchFamily="2" charset="2"/>
              </a:rPr>
              <a:t>2003), with processes of production, distribution and exchange increasingly reliant on </a:t>
            </a:r>
            <a:r>
              <a:rPr lang="en-GB" altLang="zh-CN" sz="1800" b="0" dirty="0" smtClean="0">
                <a:solidFill>
                  <a:schemeClr val="tx1"/>
                </a:solidFill>
                <a:ea typeface="宋体" pitchFamily="2" charset="-122"/>
                <a:sym typeface="Wingdings" pitchFamily="2" charset="2"/>
              </a:rPr>
              <a:t>them.</a:t>
            </a:r>
            <a:endParaRPr lang="en-GB" altLang="zh-CN" sz="1800" b="0" dirty="0">
              <a:solidFill>
                <a:schemeClr val="tx1"/>
              </a:solidFill>
              <a:ea typeface="宋体" pitchFamily="2" charset="-122"/>
              <a:sym typeface="Wingdings" pitchFamily="2" charset="2"/>
            </a:endParaRPr>
          </a:p>
        </p:txBody>
      </p:sp>
      <p:sp>
        <p:nvSpPr>
          <p:cNvPr id="10245" name="Text Box 5"/>
          <p:cNvSpPr txBox="1">
            <a:spLocks noChangeArrowheads="1"/>
          </p:cNvSpPr>
          <p:nvPr/>
        </p:nvSpPr>
        <p:spPr bwMode="auto">
          <a:xfrm>
            <a:off x="381000" y="1196975"/>
            <a:ext cx="8556625" cy="258763"/>
          </a:xfrm>
          <a:prstGeom prst="rect">
            <a:avLst/>
          </a:prstGeom>
          <a:noFill/>
          <a:ln w="9525" algn="ctr">
            <a:noFill/>
            <a:miter lim="800000"/>
            <a:headEnd/>
            <a:tailEnd/>
          </a:ln>
          <a:effectLst/>
        </p:spPr>
        <p:txBody>
          <a:bodyPr/>
          <a:lstStyle/>
          <a:p>
            <a:pPr marL="363538" indent="-363538" algn="l">
              <a:spcBef>
                <a:spcPct val="20000"/>
              </a:spcBef>
            </a:pPr>
            <a:r>
              <a:rPr lang="en-GB" sz="1800" dirty="0" smtClean="0">
                <a:solidFill>
                  <a:schemeClr val="bg2"/>
                </a:solidFill>
              </a:rPr>
              <a:t>The urban economic geography of the Internet infrastructure</a:t>
            </a:r>
            <a:endParaRPr lang="el-GR" sz="1800" dirty="0">
              <a:solidFill>
                <a:schemeClr val="bg2"/>
              </a:solidFill>
            </a:endParaRPr>
          </a:p>
        </p:txBody>
      </p:sp>
      <p:sp>
        <p:nvSpPr>
          <p:cNvPr id="10252" name="Rectangle 12"/>
          <p:cNvSpPr>
            <a:spLocks noChangeArrowheads="1"/>
          </p:cNvSpPr>
          <p:nvPr/>
        </p:nvSpPr>
        <p:spPr bwMode="auto">
          <a:xfrm>
            <a:off x="1073150" y="5468938"/>
            <a:ext cx="7065963" cy="1466850"/>
          </a:xfrm>
          <a:prstGeom prst="rect">
            <a:avLst/>
          </a:prstGeom>
          <a:noFill/>
          <a:ln w="9525">
            <a:noFill/>
            <a:miter lim="800000"/>
            <a:headEnd/>
            <a:tailEnd/>
          </a:ln>
          <a:effectLst/>
        </p:spPr>
        <p:txBody>
          <a:bodyPr/>
          <a:lstStyle/>
          <a:p>
            <a:pPr marL="82550" indent="-82550" algn="l">
              <a:spcBef>
                <a:spcPct val="20000"/>
              </a:spcBef>
            </a:pPr>
            <a:endParaRPr lang="en-US" altLang="zh-CN" sz="1600" b="0" dirty="0">
              <a:solidFill>
                <a:schemeClr val="tx1"/>
              </a:solidFill>
              <a:ea typeface="宋体" pitchFamily="2" charset="-122"/>
            </a:endParaRPr>
          </a:p>
        </p:txBody>
      </p:sp>
      <p:pic>
        <p:nvPicPr>
          <p:cNvPr id="116738" name="Picture 2" descr="http://www.cs.cornell.edu/CNRG/planet_net.gif"/>
          <p:cNvPicPr>
            <a:picLocks noChangeAspect="1" noChangeArrowheads="1"/>
          </p:cNvPicPr>
          <p:nvPr/>
        </p:nvPicPr>
        <p:blipFill>
          <a:blip r:embed="rId4" cstate="print"/>
          <a:srcRect/>
          <a:stretch>
            <a:fillRect/>
          </a:stretch>
        </p:blipFill>
        <p:spPr bwMode="auto">
          <a:xfrm>
            <a:off x="2917371" y="3771212"/>
            <a:ext cx="2671537" cy="2875198"/>
          </a:xfrm>
          <a:prstGeom prst="rect">
            <a:avLst/>
          </a:prstGeom>
          <a:noFill/>
        </p:spPr>
      </p:pic>
    </p:spTree>
  </p:cSld>
  <p:clrMapOvr>
    <a:masterClrMapping/>
  </p:clrMapOvr>
  <p:transition spd="slow">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2" name="Rectangle 12"/>
          <p:cNvSpPr>
            <a:spLocks noChangeArrowheads="1"/>
          </p:cNvSpPr>
          <p:nvPr/>
        </p:nvSpPr>
        <p:spPr bwMode="auto">
          <a:xfrm>
            <a:off x="1073150" y="5468938"/>
            <a:ext cx="7065963" cy="1466850"/>
          </a:xfrm>
          <a:prstGeom prst="rect">
            <a:avLst/>
          </a:prstGeom>
          <a:noFill/>
          <a:ln w="9525">
            <a:noFill/>
            <a:miter lim="800000"/>
            <a:headEnd/>
            <a:tailEnd/>
          </a:ln>
          <a:effectLst/>
        </p:spPr>
        <p:txBody>
          <a:bodyPr/>
          <a:lstStyle/>
          <a:p>
            <a:pPr marL="82550" indent="-82550" algn="l">
              <a:spcBef>
                <a:spcPct val="20000"/>
              </a:spcBef>
            </a:pPr>
            <a:endParaRPr lang="en-US" altLang="zh-CN" sz="1600" b="0" dirty="0">
              <a:solidFill>
                <a:schemeClr val="tx1"/>
              </a:solidFill>
              <a:ea typeface="宋体" pitchFamily="2" charset="-122"/>
            </a:endParaRPr>
          </a:p>
        </p:txBody>
      </p:sp>
      <p:graphicFrame>
        <p:nvGraphicFramePr>
          <p:cNvPr id="7" name="Table 6"/>
          <p:cNvGraphicFramePr>
            <a:graphicFrameLocks noGrp="1"/>
          </p:cNvGraphicFramePr>
          <p:nvPr/>
        </p:nvGraphicFramePr>
        <p:xfrm>
          <a:off x="0" y="34049"/>
          <a:ext cx="9143999" cy="6861924"/>
        </p:xfrm>
        <a:graphic>
          <a:graphicData uri="http://schemas.openxmlformats.org/drawingml/2006/table">
            <a:tbl>
              <a:tblPr/>
              <a:tblGrid>
                <a:gridCol w="2427890"/>
                <a:gridCol w="2002220"/>
                <a:gridCol w="1308538"/>
                <a:gridCol w="2065283"/>
                <a:gridCol w="1340068"/>
              </a:tblGrid>
              <a:tr h="98701">
                <a:tc gridSpan="5">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700" b="1" dirty="0" smtClean="0">
                          <a:solidFill>
                            <a:srgbClr val="000000"/>
                          </a:solidFill>
                          <a:latin typeface="Verdana" pitchFamily="34" charset="0"/>
                          <a:ea typeface="Verdana" pitchFamily="34" charset="0"/>
                          <a:cs typeface="Verdana" pitchFamily="34" charset="0"/>
                        </a:rPr>
                        <a:t>Studies </a:t>
                      </a:r>
                      <a:r>
                        <a:rPr lang="en-GB" sz="1700" b="1" dirty="0">
                          <a:solidFill>
                            <a:srgbClr val="000000"/>
                          </a:solidFill>
                          <a:latin typeface="Verdana" pitchFamily="34" charset="0"/>
                          <a:ea typeface="Verdana" pitchFamily="34" charset="0"/>
                          <a:cs typeface="Verdana" pitchFamily="34" charset="0"/>
                        </a:rPr>
                        <a:t>on the </a:t>
                      </a:r>
                      <a:r>
                        <a:rPr lang="en-GB" sz="1700" b="1" dirty="0" smtClean="0">
                          <a:solidFill>
                            <a:srgbClr val="000000"/>
                          </a:solidFill>
                          <a:latin typeface="Verdana" pitchFamily="34" charset="0"/>
                          <a:ea typeface="Verdana" pitchFamily="34" charset="0"/>
                          <a:cs typeface="Verdana" pitchFamily="34" charset="0"/>
                        </a:rPr>
                        <a:t>urban economic geography of the Internet infrastructure</a:t>
                      </a:r>
                    </a:p>
                    <a:p>
                      <a:pPr marL="0" marR="0" indent="0" algn="l" defTabSz="914400" rtl="0" eaLnBrk="1" fontAlgn="auto" latinLnBrk="0" hangingPunct="1">
                        <a:lnSpc>
                          <a:spcPct val="115000"/>
                        </a:lnSpc>
                        <a:spcBef>
                          <a:spcPts val="0"/>
                        </a:spcBef>
                        <a:spcAft>
                          <a:spcPts val="0"/>
                        </a:spcAft>
                        <a:buClrTx/>
                        <a:buSzTx/>
                        <a:buFontTx/>
                        <a:buNone/>
                        <a:tabLst/>
                        <a:defRPr/>
                      </a:pPr>
                      <a:endParaRPr lang="en-GB" sz="1300" dirty="0" smtClean="0">
                        <a:solidFill>
                          <a:srgbClr val="000000"/>
                        </a:solidFill>
                        <a:latin typeface="Verdana" pitchFamily="34" charset="0"/>
                        <a:ea typeface="Verdana" pitchFamily="34" charset="0"/>
                        <a:cs typeface="Verdana" pitchFamily="34" charset="0"/>
                      </a:endParaRPr>
                    </a:p>
                  </a:txBody>
                  <a:tcPr marL="27143" marR="27143"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90259">
                <a:tc>
                  <a:txBody>
                    <a:bodyPr/>
                    <a:lstStyle/>
                    <a:p>
                      <a:pPr>
                        <a:lnSpc>
                          <a:spcPct val="115000"/>
                        </a:lnSpc>
                        <a:spcAft>
                          <a:spcPts val="0"/>
                        </a:spcAft>
                      </a:pPr>
                      <a:r>
                        <a:rPr lang="en-GB" sz="1300" b="1">
                          <a:solidFill>
                            <a:srgbClr val="000000"/>
                          </a:solidFill>
                          <a:latin typeface="Verdana" pitchFamily="34" charset="0"/>
                          <a:ea typeface="Verdana" pitchFamily="34" charset="0"/>
                          <a:cs typeface="Verdana" pitchFamily="34" charset="0"/>
                        </a:rPr>
                        <a:t>Study</a:t>
                      </a:r>
                      <a:endParaRPr lang="en-GB" sz="1300">
                        <a:latin typeface="Verdana" pitchFamily="34" charset="0"/>
                        <a:ea typeface="Verdana" pitchFamily="34" charset="0"/>
                        <a:cs typeface="Verdana" pitchFamily="34" charset="0"/>
                      </a:endParaRPr>
                    </a:p>
                  </a:txBody>
                  <a:tcPr marL="27143" marR="2714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dirty="0">
                          <a:solidFill>
                            <a:srgbClr val="000000"/>
                          </a:solidFill>
                          <a:latin typeface="Verdana" pitchFamily="34" charset="0"/>
                          <a:ea typeface="Verdana" pitchFamily="34" charset="0"/>
                          <a:cs typeface="Verdana" pitchFamily="34" charset="0"/>
                        </a:rPr>
                        <a:t>Region</a:t>
                      </a:r>
                      <a:endParaRPr lang="en-GB" sz="1300" dirty="0">
                        <a:latin typeface="Verdana" pitchFamily="34" charset="0"/>
                        <a:ea typeface="Verdana" pitchFamily="34" charset="0"/>
                        <a:cs typeface="Verdana" pitchFamily="34" charset="0"/>
                      </a:endParaRPr>
                    </a:p>
                  </a:txBody>
                  <a:tcPr marL="27143" marR="2714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a:solidFill>
                            <a:srgbClr val="000000"/>
                          </a:solidFill>
                          <a:latin typeface="Verdana" pitchFamily="34" charset="0"/>
                          <a:ea typeface="Verdana" pitchFamily="34" charset="0"/>
                          <a:cs typeface="Verdana" pitchFamily="34" charset="0"/>
                        </a:rPr>
                        <a:t>Spatial unit</a:t>
                      </a:r>
                      <a:endParaRPr lang="en-GB" sz="1300">
                        <a:latin typeface="Verdana" pitchFamily="34" charset="0"/>
                        <a:ea typeface="Verdana" pitchFamily="34" charset="0"/>
                        <a:cs typeface="Verdana" pitchFamily="34" charset="0"/>
                      </a:endParaRPr>
                    </a:p>
                  </a:txBody>
                  <a:tcPr marL="27143" marR="2714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dirty="0">
                          <a:solidFill>
                            <a:srgbClr val="000000"/>
                          </a:solidFill>
                          <a:latin typeface="Verdana" pitchFamily="34" charset="0"/>
                          <a:ea typeface="Verdana" pitchFamily="34" charset="0"/>
                          <a:cs typeface="Verdana" pitchFamily="34" charset="0"/>
                        </a:rPr>
                        <a:t>Indicator</a:t>
                      </a:r>
                      <a:endParaRPr lang="en-GB" sz="1300" dirty="0">
                        <a:latin typeface="Verdana" pitchFamily="34" charset="0"/>
                        <a:ea typeface="Verdana" pitchFamily="34" charset="0"/>
                        <a:cs typeface="Verdana" pitchFamily="34" charset="0"/>
                      </a:endParaRPr>
                    </a:p>
                  </a:txBody>
                  <a:tcPr marL="27143" marR="2714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dirty="0">
                          <a:solidFill>
                            <a:srgbClr val="000000"/>
                          </a:solidFill>
                          <a:latin typeface="Verdana" pitchFamily="34" charset="0"/>
                          <a:ea typeface="Verdana" pitchFamily="34" charset="0"/>
                          <a:cs typeface="Verdana" pitchFamily="34" charset="0"/>
                        </a:rPr>
                        <a:t>Time </a:t>
                      </a:r>
                      <a:endParaRPr lang="en-GB" sz="1300" dirty="0">
                        <a:latin typeface="Verdana" pitchFamily="34" charset="0"/>
                        <a:ea typeface="Verdana" pitchFamily="34" charset="0"/>
                        <a:cs typeface="Verdana" pitchFamily="34" charset="0"/>
                      </a:endParaRPr>
                    </a:p>
                  </a:txBody>
                  <a:tcPr marL="27143" marR="2714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389">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Wheeler and O'Kelly 1999</a:t>
                      </a:r>
                      <a:endParaRPr lang="en-GB" sz="1300">
                        <a:latin typeface="Verdana" pitchFamily="34" charset="0"/>
                        <a:ea typeface="Verdana" pitchFamily="34" charset="0"/>
                        <a:cs typeface="Verdana" pitchFamily="34" charset="0"/>
                      </a:endParaRPr>
                    </a:p>
                  </a:txBody>
                  <a:tcPr marL="27143" marR="2714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USA </a:t>
                      </a:r>
                      <a:endParaRPr lang="en-GB" sz="1300">
                        <a:latin typeface="Verdana" pitchFamily="34" charset="0"/>
                        <a:ea typeface="Verdana" pitchFamily="34" charset="0"/>
                        <a:cs typeface="Verdana" pitchFamily="34" charset="0"/>
                      </a:endParaRPr>
                    </a:p>
                  </a:txBody>
                  <a:tcPr marL="27143" marR="2714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city, backbone networks</a:t>
                      </a:r>
                      <a:endParaRPr lang="en-GB" sz="1300">
                        <a:latin typeface="Verdana" pitchFamily="34" charset="0"/>
                        <a:ea typeface="Verdana" pitchFamily="34" charset="0"/>
                        <a:cs typeface="Verdana" pitchFamily="34" charset="0"/>
                      </a:endParaRPr>
                    </a:p>
                  </a:txBody>
                  <a:tcPr marL="27143" marR="2714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GB" sz="1300">
                          <a:latin typeface="Verdana" pitchFamily="34" charset="0"/>
                          <a:ea typeface="Verdana" pitchFamily="34" charset="0"/>
                          <a:cs typeface="Verdana" pitchFamily="34" charset="0"/>
                        </a:rPr>
                        <a:t>Tc</a:t>
                      </a:r>
                    </a:p>
                  </a:txBody>
                  <a:tcPr marL="27143" marR="2714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1300">
                          <a:solidFill>
                            <a:srgbClr val="000000"/>
                          </a:solidFill>
                          <a:latin typeface="Verdana" pitchFamily="34" charset="0"/>
                          <a:ea typeface="Verdana" pitchFamily="34" charset="0"/>
                          <a:cs typeface="Verdana" pitchFamily="34" charset="0"/>
                        </a:rPr>
                        <a:t>1997</a:t>
                      </a:r>
                      <a:endParaRPr lang="en-GB" sz="1300">
                        <a:latin typeface="Verdana" pitchFamily="34" charset="0"/>
                        <a:ea typeface="Verdana" pitchFamily="34" charset="0"/>
                        <a:cs typeface="Verdana" pitchFamily="34" charset="0"/>
                      </a:endParaRPr>
                    </a:p>
                  </a:txBody>
                  <a:tcPr marL="27143" marR="27143" marT="0" marB="0">
                    <a:lnL>
                      <a:noFill/>
                    </a:lnL>
                    <a:lnR>
                      <a:noFill/>
                    </a:lnR>
                    <a:lnT w="12700" cap="flat" cmpd="sng" algn="ctr">
                      <a:solidFill>
                        <a:srgbClr val="000000"/>
                      </a:solidFill>
                      <a:prstDash val="solid"/>
                      <a:round/>
                      <a:headEnd type="none" w="med" len="med"/>
                      <a:tailEnd type="none" w="med" len="med"/>
                    </a:lnT>
                    <a:lnB>
                      <a:noFill/>
                    </a:lnB>
                  </a:tcPr>
                </a:tc>
              </a:tr>
              <a:tr h="285389">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Gorman and Malecki 2000</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dirty="0">
                          <a:solidFill>
                            <a:srgbClr val="000000"/>
                          </a:solidFill>
                          <a:latin typeface="Verdana" pitchFamily="34" charset="0"/>
                          <a:ea typeface="Verdana" pitchFamily="34" charset="0"/>
                          <a:cs typeface="Verdana" pitchFamily="34" charset="0"/>
                        </a:rPr>
                        <a:t>USA </a:t>
                      </a:r>
                      <a:endParaRPr lang="en-GB" sz="1300" dirty="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city</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latin typeface="Verdana" pitchFamily="34" charset="0"/>
                          <a:ea typeface="Verdana" pitchFamily="34" charset="0"/>
                          <a:cs typeface="Verdana" pitchFamily="34" charset="0"/>
                        </a:rPr>
                        <a:t>tc, tb, network distance</a:t>
                      </a:r>
                    </a:p>
                  </a:txBody>
                  <a:tcPr marL="27143" marR="27143" marT="0" marB="0">
                    <a:lnL>
                      <a:noFill/>
                    </a:lnL>
                    <a:lnR>
                      <a:noFill/>
                    </a:lnR>
                    <a:lnT>
                      <a:noFill/>
                    </a:lnT>
                    <a:lnB>
                      <a:noFill/>
                    </a:lnB>
                  </a:tcPr>
                </a:tc>
                <a:tc>
                  <a:txBody>
                    <a:bodyPr/>
                    <a:lstStyle/>
                    <a:p>
                      <a:pPr algn="r">
                        <a:lnSpc>
                          <a:spcPct val="115000"/>
                        </a:lnSpc>
                        <a:spcAft>
                          <a:spcPts val="0"/>
                        </a:spcAft>
                      </a:pPr>
                      <a:r>
                        <a:rPr lang="en-GB" sz="1300">
                          <a:solidFill>
                            <a:srgbClr val="000000"/>
                          </a:solidFill>
                          <a:latin typeface="Verdana" pitchFamily="34" charset="0"/>
                          <a:ea typeface="Verdana" pitchFamily="34" charset="0"/>
                          <a:cs typeface="Verdana" pitchFamily="34" charset="0"/>
                        </a:rPr>
                        <a:t>1998</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r>
              <a:tr h="190259">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Moss and Townsend 2000</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USA </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dirty="0">
                          <a:solidFill>
                            <a:srgbClr val="000000"/>
                          </a:solidFill>
                          <a:latin typeface="Verdana" pitchFamily="34" charset="0"/>
                          <a:ea typeface="Verdana" pitchFamily="34" charset="0"/>
                          <a:cs typeface="Verdana" pitchFamily="34" charset="0"/>
                        </a:rPr>
                        <a:t>city</a:t>
                      </a:r>
                      <a:endParaRPr lang="en-GB" sz="1300" dirty="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latin typeface="Verdana" pitchFamily="34" charset="0"/>
                          <a:ea typeface="Verdana" pitchFamily="34" charset="0"/>
                          <a:cs typeface="Verdana" pitchFamily="34" charset="0"/>
                        </a:rPr>
                        <a:t>Tb</a:t>
                      </a:r>
                    </a:p>
                  </a:txBody>
                  <a:tcPr marL="27143" marR="27143" marT="0" marB="0">
                    <a:lnL>
                      <a:noFill/>
                    </a:lnL>
                    <a:lnR>
                      <a:noFill/>
                    </a:lnR>
                    <a:lnT>
                      <a:noFill/>
                    </a:lnT>
                    <a:lnB>
                      <a:noFill/>
                    </a:lnB>
                  </a:tcPr>
                </a:tc>
                <a:tc>
                  <a:txBody>
                    <a:bodyPr/>
                    <a:lstStyle/>
                    <a:p>
                      <a:pPr algn="r">
                        <a:lnSpc>
                          <a:spcPct val="115000"/>
                        </a:lnSpc>
                        <a:spcAft>
                          <a:spcPts val="0"/>
                        </a:spcAft>
                      </a:pPr>
                      <a:r>
                        <a:rPr lang="en-GB" sz="1300">
                          <a:solidFill>
                            <a:srgbClr val="000000"/>
                          </a:solidFill>
                          <a:latin typeface="Verdana" pitchFamily="34" charset="0"/>
                          <a:ea typeface="Verdana" pitchFamily="34" charset="0"/>
                          <a:cs typeface="Verdana" pitchFamily="34" charset="0"/>
                        </a:rPr>
                        <a:t>1997-1999</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r>
              <a:tr h="285389">
                <a:tc>
                  <a:txBody>
                    <a:bodyPr/>
                    <a:lstStyle/>
                    <a:p>
                      <a:pPr>
                        <a:lnSpc>
                          <a:spcPct val="115000"/>
                        </a:lnSpc>
                        <a:spcAft>
                          <a:spcPts val="0"/>
                        </a:spcAft>
                      </a:pPr>
                      <a:r>
                        <a:rPr lang="en-GB" sz="1300" dirty="0" err="1">
                          <a:solidFill>
                            <a:srgbClr val="000000"/>
                          </a:solidFill>
                          <a:latin typeface="Verdana" pitchFamily="34" charset="0"/>
                          <a:ea typeface="Verdana" pitchFamily="34" charset="0"/>
                          <a:cs typeface="Verdana" pitchFamily="34" charset="0"/>
                        </a:rPr>
                        <a:t>Malecki</a:t>
                      </a:r>
                      <a:r>
                        <a:rPr lang="en-GB" sz="1300" dirty="0">
                          <a:solidFill>
                            <a:srgbClr val="000000"/>
                          </a:solidFill>
                          <a:latin typeface="Verdana" pitchFamily="34" charset="0"/>
                          <a:ea typeface="Verdana" pitchFamily="34" charset="0"/>
                          <a:cs typeface="Verdana" pitchFamily="34" charset="0"/>
                        </a:rPr>
                        <a:t> and Gorman 2001</a:t>
                      </a:r>
                      <a:endParaRPr lang="en-GB" sz="1300" dirty="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USA </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city</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latin typeface="Verdana" pitchFamily="34" charset="0"/>
                          <a:ea typeface="Verdana" pitchFamily="34" charset="0"/>
                          <a:cs typeface="Verdana" pitchFamily="34" charset="0"/>
                        </a:rPr>
                        <a:t>tc, tb number of hops</a:t>
                      </a:r>
                    </a:p>
                  </a:txBody>
                  <a:tcPr marL="27143" marR="27143" marT="0" marB="0">
                    <a:lnL>
                      <a:noFill/>
                    </a:lnL>
                    <a:lnR>
                      <a:noFill/>
                    </a:lnR>
                    <a:lnT>
                      <a:noFill/>
                    </a:lnT>
                    <a:lnB>
                      <a:noFill/>
                    </a:lnB>
                  </a:tcPr>
                </a:tc>
                <a:tc>
                  <a:txBody>
                    <a:bodyPr/>
                    <a:lstStyle/>
                    <a:p>
                      <a:pPr algn="r">
                        <a:lnSpc>
                          <a:spcPct val="115000"/>
                        </a:lnSpc>
                        <a:spcAft>
                          <a:spcPts val="0"/>
                        </a:spcAft>
                      </a:pPr>
                      <a:r>
                        <a:rPr lang="en-GB" sz="1300">
                          <a:solidFill>
                            <a:srgbClr val="000000"/>
                          </a:solidFill>
                          <a:latin typeface="Verdana" pitchFamily="34" charset="0"/>
                          <a:ea typeface="Verdana" pitchFamily="34" charset="0"/>
                          <a:cs typeface="Verdana" pitchFamily="34" charset="0"/>
                        </a:rPr>
                        <a:t>1998</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r>
              <a:tr h="95130">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Townsend 2001a</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World</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city</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Tb</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gn="r">
                        <a:lnSpc>
                          <a:spcPct val="115000"/>
                        </a:lnSpc>
                        <a:spcAft>
                          <a:spcPts val="0"/>
                        </a:spcAft>
                      </a:pPr>
                      <a:r>
                        <a:rPr lang="en-GB" sz="1300">
                          <a:solidFill>
                            <a:srgbClr val="000000"/>
                          </a:solidFill>
                          <a:latin typeface="Verdana" pitchFamily="34" charset="0"/>
                          <a:ea typeface="Verdana" pitchFamily="34" charset="0"/>
                          <a:cs typeface="Verdana" pitchFamily="34" charset="0"/>
                        </a:rPr>
                        <a:t>2000</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r>
              <a:tr h="190259">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Townsend 2001b</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USA </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city</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tc, tb, domains</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gn="r">
                        <a:lnSpc>
                          <a:spcPct val="115000"/>
                        </a:lnSpc>
                        <a:spcAft>
                          <a:spcPts val="0"/>
                        </a:spcAft>
                      </a:pPr>
                      <a:r>
                        <a:rPr lang="en-GB" sz="1300">
                          <a:solidFill>
                            <a:srgbClr val="000000"/>
                          </a:solidFill>
                          <a:latin typeface="Verdana" pitchFamily="34" charset="0"/>
                          <a:ea typeface="Verdana" pitchFamily="34" charset="0"/>
                          <a:cs typeface="Verdana" pitchFamily="34" charset="0"/>
                        </a:rPr>
                        <a:t>1997, 1999</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r>
              <a:tr h="285389">
                <a:tc rowSpan="3">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Malecki 2002a</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Europe </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city</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tc, tb, colocation points</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gn="r">
                        <a:lnSpc>
                          <a:spcPct val="115000"/>
                        </a:lnSpc>
                        <a:spcAft>
                          <a:spcPts val="0"/>
                        </a:spcAft>
                      </a:pPr>
                      <a:r>
                        <a:rPr lang="en-GB" sz="1300">
                          <a:solidFill>
                            <a:srgbClr val="000000"/>
                          </a:solidFill>
                          <a:latin typeface="Verdana" pitchFamily="34" charset="0"/>
                          <a:ea typeface="Verdana" pitchFamily="34" charset="0"/>
                          <a:cs typeface="Verdana" pitchFamily="34" charset="0"/>
                        </a:rPr>
                        <a:t>2000</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r>
              <a:tr h="229306">
                <a:tc vMerge="1">
                  <a:txBody>
                    <a:bodyPr/>
                    <a:lstStyle/>
                    <a:p>
                      <a:endParaRPr lang="en-GB"/>
                    </a:p>
                  </a:txBody>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Europe, Asia, Africa, Americas</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continent</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peering points</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gn="r">
                        <a:lnSpc>
                          <a:spcPct val="115000"/>
                        </a:lnSpc>
                        <a:spcAft>
                          <a:spcPts val="0"/>
                        </a:spcAft>
                      </a:pPr>
                      <a:r>
                        <a:rPr lang="en-GB" sz="1300">
                          <a:solidFill>
                            <a:srgbClr val="000000"/>
                          </a:solidFill>
                          <a:latin typeface="Verdana" pitchFamily="34" charset="0"/>
                          <a:ea typeface="Verdana" pitchFamily="34" charset="0"/>
                          <a:cs typeface="Verdana" pitchFamily="34" charset="0"/>
                        </a:rPr>
                        <a:t>2000</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r>
              <a:tr h="285389">
                <a:tc vMerge="1">
                  <a:txBody>
                    <a:bodyPr/>
                    <a:lstStyle/>
                    <a:p>
                      <a:endParaRPr lang="en-GB"/>
                    </a:p>
                  </a:txBody>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USA </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city</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tc, tb, b colocation points</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gn="r">
                        <a:lnSpc>
                          <a:spcPct val="115000"/>
                        </a:lnSpc>
                        <a:spcAft>
                          <a:spcPts val="0"/>
                        </a:spcAft>
                      </a:pPr>
                      <a:r>
                        <a:rPr lang="en-GB" sz="1300">
                          <a:solidFill>
                            <a:srgbClr val="000000"/>
                          </a:solidFill>
                          <a:latin typeface="Verdana" pitchFamily="34" charset="0"/>
                          <a:ea typeface="Verdana" pitchFamily="34" charset="0"/>
                          <a:cs typeface="Verdana" pitchFamily="34" charset="0"/>
                        </a:rPr>
                        <a:t>1997-2000</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r>
              <a:tr h="285389">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O'Kelly and Grubesic 2002</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USA </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backbone networks, city</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c, tc</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gn="r">
                        <a:lnSpc>
                          <a:spcPct val="115000"/>
                        </a:lnSpc>
                        <a:spcAft>
                          <a:spcPts val="0"/>
                        </a:spcAft>
                      </a:pPr>
                      <a:r>
                        <a:rPr lang="en-GB" sz="1300">
                          <a:solidFill>
                            <a:srgbClr val="000000"/>
                          </a:solidFill>
                          <a:latin typeface="Verdana" pitchFamily="34" charset="0"/>
                          <a:ea typeface="Verdana" pitchFamily="34" charset="0"/>
                          <a:cs typeface="Verdana" pitchFamily="34" charset="0"/>
                        </a:rPr>
                        <a:t>1997-2000</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r>
              <a:tr h="190259">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Gorman and Kulkarni 2004</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USA </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city</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tb,tc, c</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gn="r">
                        <a:lnSpc>
                          <a:spcPct val="115000"/>
                        </a:lnSpc>
                        <a:spcAft>
                          <a:spcPts val="0"/>
                        </a:spcAft>
                      </a:pPr>
                      <a:r>
                        <a:rPr lang="en-GB" sz="1300">
                          <a:solidFill>
                            <a:srgbClr val="000000"/>
                          </a:solidFill>
                          <a:latin typeface="Verdana" pitchFamily="34" charset="0"/>
                          <a:ea typeface="Verdana" pitchFamily="34" charset="0"/>
                          <a:cs typeface="Verdana" pitchFamily="34" charset="0"/>
                        </a:rPr>
                        <a:t>1997-2000</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r>
              <a:tr h="190259">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Malecki 2004</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USA </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city</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tb, b</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gn="r">
                        <a:lnSpc>
                          <a:spcPct val="115000"/>
                        </a:lnSpc>
                        <a:spcAft>
                          <a:spcPts val="0"/>
                        </a:spcAft>
                      </a:pPr>
                      <a:r>
                        <a:rPr lang="en-GB" sz="1300">
                          <a:solidFill>
                            <a:srgbClr val="000000"/>
                          </a:solidFill>
                          <a:latin typeface="Verdana" pitchFamily="34" charset="0"/>
                          <a:ea typeface="Verdana" pitchFamily="34" charset="0"/>
                          <a:cs typeface="Verdana" pitchFamily="34" charset="0"/>
                        </a:rPr>
                        <a:t>1997-2000</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r>
              <a:tr h="95130">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Rutherford et al. 2004</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Europe </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city</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b, tb, tc</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gn="r">
                        <a:lnSpc>
                          <a:spcPct val="115000"/>
                        </a:lnSpc>
                        <a:spcAft>
                          <a:spcPts val="0"/>
                        </a:spcAft>
                      </a:pPr>
                      <a:r>
                        <a:rPr lang="en-GB" sz="1300">
                          <a:solidFill>
                            <a:srgbClr val="000000"/>
                          </a:solidFill>
                          <a:latin typeface="Verdana" pitchFamily="34" charset="0"/>
                          <a:ea typeface="Verdana" pitchFamily="34" charset="0"/>
                          <a:cs typeface="Verdana" pitchFamily="34" charset="0"/>
                        </a:rPr>
                        <a:t>2001</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r>
              <a:tr h="190259">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Schintler et al. 2004</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Europe, USA</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city</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Tc</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gn="r">
                        <a:lnSpc>
                          <a:spcPct val="115000"/>
                        </a:lnSpc>
                        <a:spcAft>
                          <a:spcPts val="0"/>
                        </a:spcAft>
                      </a:pPr>
                      <a:r>
                        <a:rPr lang="en-GB" sz="1300">
                          <a:solidFill>
                            <a:srgbClr val="000000"/>
                          </a:solidFill>
                          <a:latin typeface="Verdana" pitchFamily="34" charset="0"/>
                          <a:ea typeface="Verdana" pitchFamily="34" charset="0"/>
                          <a:cs typeface="Verdana" pitchFamily="34" charset="0"/>
                        </a:rPr>
                        <a:t>2001, 2003</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r>
              <a:tr h="190259">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Rutherford et al. 2005</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Europe </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city </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c, tc, tb</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gn="r">
                        <a:lnSpc>
                          <a:spcPct val="115000"/>
                        </a:lnSpc>
                        <a:spcAft>
                          <a:spcPts val="0"/>
                        </a:spcAft>
                      </a:pPr>
                      <a:r>
                        <a:rPr lang="en-GB" sz="1300">
                          <a:solidFill>
                            <a:srgbClr val="000000"/>
                          </a:solidFill>
                          <a:latin typeface="Verdana" pitchFamily="34" charset="0"/>
                          <a:ea typeface="Verdana" pitchFamily="34" charset="0"/>
                          <a:cs typeface="Verdana" pitchFamily="34" charset="0"/>
                        </a:rPr>
                        <a:t>2001, 2003</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r>
              <a:tr h="239703">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Devriendt et al 2008</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Europe </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city</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intercity links, IXPs </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gn="r">
                        <a:lnSpc>
                          <a:spcPct val="115000"/>
                        </a:lnSpc>
                        <a:spcAft>
                          <a:spcPts val="0"/>
                        </a:spcAft>
                      </a:pPr>
                      <a:r>
                        <a:rPr lang="en-GB" sz="1300">
                          <a:solidFill>
                            <a:srgbClr val="000000"/>
                          </a:solidFill>
                          <a:latin typeface="Verdana" pitchFamily="34" charset="0"/>
                          <a:ea typeface="Verdana" pitchFamily="34" charset="0"/>
                          <a:cs typeface="Verdana" pitchFamily="34" charset="0"/>
                        </a:rPr>
                        <a:t>2001, 2006</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r>
              <a:tr h="190259">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Devriendt et al 2010</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Europe</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city</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intercity links, IXPs </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gn="r">
                        <a:lnSpc>
                          <a:spcPct val="115000"/>
                        </a:lnSpc>
                        <a:spcAft>
                          <a:spcPts val="0"/>
                        </a:spcAft>
                      </a:pPr>
                      <a:r>
                        <a:rPr lang="en-GB" sz="1300">
                          <a:solidFill>
                            <a:srgbClr val="000000"/>
                          </a:solidFill>
                          <a:latin typeface="Verdana" pitchFamily="34" charset="0"/>
                          <a:ea typeface="Verdana" pitchFamily="34" charset="0"/>
                          <a:cs typeface="Verdana" pitchFamily="34" charset="0"/>
                        </a:rPr>
                        <a:t>2008</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r>
              <a:tr h="190259">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Rutherford forthcoming</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Europe </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city</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c, tc, tb</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gn="r">
                        <a:lnSpc>
                          <a:spcPct val="115000"/>
                        </a:lnSpc>
                        <a:spcAft>
                          <a:spcPts val="0"/>
                        </a:spcAft>
                      </a:pPr>
                      <a:r>
                        <a:rPr lang="en-GB" sz="1300">
                          <a:solidFill>
                            <a:srgbClr val="000000"/>
                          </a:solidFill>
                          <a:latin typeface="Verdana" pitchFamily="34" charset="0"/>
                          <a:ea typeface="Verdana" pitchFamily="34" charset="0"/>
                          <a:cs typeface="Verdana" pitchFamily="34" charset="0"/>
                        </a:rPr>
                        <a:t>2001, 2004</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r>
              <a:tr h="164502">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Tranos and Gillespie 2008</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Europe</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city</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tb, tc</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gn="r">
                        <a:lnSpc>
                          <a:spcPct val="115000"/>
                        </a:lnSpc>
                        <a:spcAft>
                          <a:spcPts val="0"/>
                        </a:spcAft>
                      </a:pPr>
                      <a:r>
                        <a:rPr lang="en-GB" sz="1300">
                          <a:solidFill>
                            <a:srgbClr val="000000"/>
                          </a:solidFill>
                          <a:latin typeface="Verdana" pitchFamily="34" charset="0"/>
                          <a:ea typeface="Verdana" pitchFamily="34" charset="0"/>
                          <a:cs typeface="Verdana" pitchFamily="34" charset="0"/>
                        </a:rPr>
                        <a:t>2001</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r>
              <a:tr h="190259">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Tranos forthcoming</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Europe</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city</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c, b, tc, tb</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c>
                  <a:txBody>
                    <a:bodyPr/>
                    <a:lstStyle/>
                    <a:p>
                      <a:pPr algn="r">
                        <a:lnSpc>
                          <a:spcPct val="115000"/>
                        </a:lnSpc>
                        <a:spcAft>
                          <a:spcPts val="0"/>
                        </a:spcAft>
                      </a:pPr>
                      <a:r>
                        <a:rPr lang="en-GB" sz="1300">
                          <a:solidFill>
                            <a:srgbClr val="000000"/>
                          </a:solidFill>
                          <a:latin typeface="Verdana" pitchFamily="34" charset="0"/>
                          <a:ea typeface="Verdana" pitchFamily="34" charset="0"/>
                          <a:cs typeface="Verdana" pitchFamily="34" charset="0"/>
                        </a:rPr>
                        <a:t>2001-2006</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a:noFill/>
                    </a:lnB>
                  </a:tcPr>
                </a:tc>
              </a:tr>
              <a:tr h="190259">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Malecki and Wei 2009</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World</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solidFill>
                            <a:srgbClr val="000000"/>
                          </a:solidFill>
                          <a:latin typeface="Verdana" pitchFamily="34" charset="0"/>
                          <a:ea typeface="Verdana" pitchFamily="34" charset="0"/>
                          <a:cs typeface="Verdana" pitchFamily="34" charset="0"/>
                        </a:rPr>
                        <a:t>country, city</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err="1">
                          <a:solidFill>
                            <a:srgbClr val="000000"/>
                          </a:solidFill>
                          <a:latin typeface="Verdana" pitchFamily="34" charset="0"/>
                          <a:ea typeface="Verdana" pitchFamily="34" charset="0"/>
                          <a:cs typeface="Verdana" pitchFamily="34" charset="0"/>
                        </a:rPr>
                        <a:t>tc</a:t>
                      </a:r>
                      <a:r>
                        <a:rPr lang="en-GB" sz="1300" dirty="0">
                          <a:solidFill>
                            <a:srgbClr val="000000"/>
                          </a:solidFill>
                          <a:latin typeface="Verdana" pitchFamily="34" charset="0"/>
                          <a:ea typeface="Verdana" pitchFamily="34" charset="0"/>
                          <a:cs typeface="Verdana" pitchFamily="34" charset="0"/>
                        </a:rPr>
                        <a:t>, </a:t>
                      </a:r>
                      <a:r>
                        <a:rPr lang="en-GB" sz="1300" dirty="0" err="1">
                          <a:solidFill>
                            <a:srgbClr val="000000"/>
                          </a:solidFill>
                          <a:latin typeface="Verdana" pitchFamily="34" charset="0"/>
                          <a:ea typeface="Verdana" pitchFamily="34" charset="0"/>
                          <a:cs typeface="Verdana" pitchFamily="34" charset="0"/>
                        </a:rPr>
                        <a:t>tb</a:t>
                      </a:r>
                      <a:endParaRPr lang="en-GB" sz="1300" dirty="0">
                        <a:latin typeface="Verdana" pitchFamily="34" charset="0"/>
                        <a:ea typeface="Verdana" pitchFamily="34" charset="0"/>
                        <a:cs typeface="Verdana" pitchFamily="34" charset="0"/>
                      </a:endParaRPr>
                    </a:p>
                  </a:txBody>
                  <a:tcPr marL="27143" marR="2714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300">
                          <a:solidFill>
                            <a:srgbClr val="000000"/>
                          </a:solidFill>
                          <a:latin typeface="Verdana" pitchFamily="34" charset="0"/>
                          <a:ea typeface="Verdana" pitchFamily="34" charset="0"/>
                          <a:cs typeface="Verdana" pitchFamily="34" charset="0"/>
                        </a:rPr>
                        <a:t>1979-2005</a:t>
                      </a:r>
                      <a:endParaRPr lang="en-GB" sz="1300">
                        <a:latin typeface="Verdana" pitchFamily="34" charset="0"/>
                        <a:ea typeface="Verdana" pitchFamily="34" charset="0"/>
                        <a:cs typeface="Verdana" pitchFamily="34" charset="0"/>
                      </a:endParaRPr>
                    </a:p>
                  </a:txBody>
                  <a:tcPr marL="27143" marR="27143" marT="0" marB="0">
                    <a:lnL>
                      <a:noFill/>
                    </a:lnL>
                    <a:lnR>
                      <a:noFill/>
                    </a:lnR>
                    <a:lnT>
                      <a:noFill/>
                    </a:lnT>
                    <a:lnB w="12700" cap="flat" cmpd="sng" algn="ctr">
                      <a:solidFill>
                        <a:srgbClr val="000000"/>
                      </a:solidFill>
                      <a:prstDash val="solid"/>
                      <a:round/>
                      <a:headEnd type="none" w="med" len="med"/>
                      <a:tailEnd type="none" w="med" len="med"/>
                    </a:lnB>
                  </a:tcPr>
                </a:tc>
              </a:tr>
              <a:tr h="188002">
                <a:tc gridSpan="5">
                  <a:txBody>
                    <a:bodyPr/>
                    <a:lstStyle/>
                    <a:p>
                      <a:pPr>
                        <a:lnSpc>
                          <a:spcPct val="115000"/>
                        </a:lnSpc>
                        <a:spcAft>
                          <a:spcPts val="0"/>
                        </a:spcAft>
                      </a:pPr>
                      <a:r>
                        <a:rPr lang="en-GB" sz="1300" dirty="0">
                          <a:solidFill>
                            <a:srgbClr val="000000"/>
                          </a:solidFill>
                          <a:latin typeface="Verdana" pitchFamily="34" charset="0"/>
                          <a:ea typeface="Verdana" pitchFamily="34" charset="0"/>
                          <a:cs typeface="Verdana" pitchFamily="34" charset="0"/>
                        </a:rPr>
                        <a:t>b = bandwidth, c = connectivity (i.e. number of connections), t = </a:t>
                      </a:r>
                      <a:r>
                        <a:rPr lang="en-GB" sz="1300" dirty="0" smtClean="0">
                          <a:solidFill>
                            <a:srgbClr val="000000"/>
                          </a:solidFill>
                          <a:latin typeface="Verdana" pitchFamily="34" charset="0"/>
                          <a:ea typeface="Verdana" pitchFamily="34" charset="0"/>
                          <a:cs typeface="Verdana" pitchFamily="34" charset="0"/>
                        </a:rPr>
                        <a:t>total; </a:t>
                      </a:r>
                      <a:r>
                        <a:rPr lang="en-GB" sz="1300" i="1" dirty="0" smtClean="0">
                          <a:solidFill>
                            <a:schemeClr val="tx1"/>
                          </a:solidFill>
                          <a:latin typeface="Verdana" pitchFamily="34" charset="0"/>
                          <a:ea typeface="Verdana" pitchFamily="34" charset="0"/>
                          <a:cs typeface="Verdana" pitchFamily="34" charset="0"/>
                        </a:rPr>
                        <a:t>(Tranos</a:t>
                      </a:r>
                      <a:r>
                        <a:rPr lang="en-GB" sz="1300" i="1" baseline="0" dirty="0" smtClean="0">
                          <a:solidFill>
                            <a:schemeClr val="tx1"/>
                          </a:solidFill>
                          <a:latin typeface="Verdana" pitchFamily="34" charset="0"/>
                          <a:ea typeface="Verdana" pitchFamily="34" charset="0"/>
                          <a:cs typeface="Verdana" pitchFamily="34" charset="0"/>
                        </a:rPr>
                        <a:t> and Gillespie 2011)</a:t>
                      </a:r>
                      <a:endParaRPr lang="en-GB" sz="1300" i="1" dirty="0">
                        <a:latin typeface="Verdana" pitchFamily="34" charset="0"/>
                        <a:ea typeface="Verdana" pitchFamily="34" charset="0"/>
                        <a:cs typeface="Verdana" pitchFamily="34" charset="0"/>
                      </a:endParaRPr>
                    </a:p>
                  </a:txBody>
                  <a:tcPr marL="27143" marR="2714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Tree>
  </p:cSld>
  <p:clrMapOvr>
    <a:masterClrMapping/>
  </p:clrMapOvr>
  <p:transition spd="slow">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T_5E"/>
          <p:cNvPicPr>
            <a:picLocks noChangeAspect="1" noChangeArrowheads="1"/>
          </p:cNvPicPr>
          <p:nvPr/>
        </p:nvPicPr>
        <p:blipFill>
          <a:blip r:embed="rId3" cstate="print"/>
          <a:srcRect/>
          <a:stretch>
            <a:fillRect/>
          </a:stretch>
        </p:blipFill>
        <p:spPr bwMode="auto">
          <a:xfrm rot="5400000">
            <a:off x="7433733" y="5147736"/>
            <a:ext cx="1954588" cy="1465941"/>
          </a:xfrm>
          <a:prstGeom prst="rect">
            <a:avLst/>
          </a:prstGeom>
          <a:noFill/>
        </p:spPr>
      </p:pic>
      <p:sp>
        <p:nvSpPr>
          <p:cNvPr id="12290" name="Rectangle 2"/>
          <p:cNvSpPr>
            <a:spLocks noChangeArrowheads="1"/>
          </p:cNvSpPr>
          <p:nvPr/>
        </p:nvSpPr>
        <p:spPr bwMode="auto">
          <a:xfrm>
            <a:off x="0" y="0"/>
            <a:ext cx="9144000" cy="971550"/>
          </a:xfrm>
          <a:prstGeom prst="rect">
            <a:avLst/>
          </a:prstGeom>
          <a:solidFill>
            <a:schemeClr val="accent6">
              <a:lumMod val="40000"/>
              <a:lumOff val="60000"/>
            </a:schemeClr>
          </a:solidFill>
          <a:ln w="9525">
            <a:solidFill>
              <a:schemeClr val="tx1"/>
            </a:solidFill>
            <a:miter lim="800000"/>
            <a:headEnd/>
            <a:tailEnd/>
          </a:ln>
          <a:effectLst/>
        </p:spPr>
        <p:txBody>
          <a:bodyPr wrap="none" anchor="ctr"/>
          <a:lstStyle/>
          <a:p>
            <a:endParaRPr lang="en-GB"/>
          </a:p>
        </p:txBody>
      </p:sp>
      <p:sp>
        <p:nvSpPr>
          <p:cNvPr id="12291" name="Rectangle 3"/>
          <p:cNvSpPr>
            <a:spLocks noChangeArrowheads="1"/>
          </p:cNvSpPr>
          <p:nvPr/>
        </p:nvSpPr>
        <p:spPr bwMode="auto">
          <a:xfrm>
            <a:off x="0" y="0"/>
            <a:ext cx="8229600" cy="1143000"/>
          </a:xfrm>
          <a:prstGeom prst="rect">
            <a:avLst/>
          </a:prstGeom>
          <a:noFill/>
          <a:ln w="9525">
            <a:noFill/>
            <a:miter lim="800000"/>
            <a:headEnd/>
            <a:tailEnd/>
          </a:ln>
          <a:effectLst/>
        </p:spPr>
        <p:txBody>
          <a:bodyPr anchor="ctr"/>
          <a:lstStyle/>
          <a:p>
            <a:r>
              <a:rPr lang="en-GB" sz="2400" b="0" dirty="0">
                <a:solidFill>
                  <a:schemeClr val="tx1"/>
                </a:solidFill>
              </a:rPr>
              <a:t>I. </a:t>
            </a:r>
            <a:r>
              <a:rPr lang="el-GR" sz="2400" b="0" dirty="0">
                <a:solidFill>
                  <a:schemeClr val="tx1"/>
                </a:solidFill>
              </a:rPr>
              <a:t>General framework</a:t>
            </a:r>
            <a:endParaRPr lang="en-US" sz="2400" b="0" dirty="0">
              <a:solidFill>
                <a:schemeClr val="tx1"/>
              </a:solidFill>
            </a:endParaRPr>
          </a:p>
        </p:txBody>
      </p:sp>
      <p:sp>
        <p:nvSpPr>
          <p:cNvPr id="12293" name="Text Box 5"/>
          <p:cNvSpPr txBox="1">
            <a:spLocks noChangeArrowheads="1"/>
          </p:cNvSpPr>
          <p:nvPr/>
        </p:nvSpPr>
        <p:spPr bwMode="auto">
          <a:xfrm>
            <a:off x="381000" y="1196975"/>
            <a:ext cx="7323138" cy="396875"/>
          </a:xfrm>
          <a:prstGeom prst="rect">
            <a:avLst/>
          </a:prstGeom>
          <a:noFill/>
          <a:ln w="9525" algn="ctr">
            <a:noFill/>
            <a:miter lim="800000"/>
            <a:headEnd/>
            <a:tailEnd/>
          </a:ln>
          <a:effectLst/>
        </p:spPr>
        <p:txBody>
          <a:bodyPr/>
          <a:lstStyle/>
          <a:p>
            <a:pPr marL="363538" indent="-363538" algn="l">
              <a:spcBef>
                <a:spcPct val="20000"/>
              </a:spcBef>
            </a:pPr>
            <a:r>
              <a:rPr lang="en-US" sz="1800" dirty="0">
                <a:solidFill>
                  <a:schemeClr val="bg2"/>
                </a:solidFill>
              </a:rPr>
              <a:t>Global city </a:t>
            </a:r>
            <a:r>
              <a:rPr lang="en-US" sz="1800" dirty="0" smtClean="0">
                <a:solidFill>
                  <a:schemeClr val="bg2"/>
                </a:solidFill>
              </a:rPr>
              <a:t>research: earlier observations</a:t>
            </a:r>
            <a:endParaRPr lang="el-GR" sz="1800" dirty="0">
              <a:solidFill>
                <a:schemeClr val="bg2"/>
              </a:solidFill>
            </a:endParaRPr>
          </a:p>
        </p:txBody>
      </p:sp>
      <p:sp>
        <p:nvSpPr>
          <p:cNvPr id="12298" name="Rectangle 10"/>
          <p:cNvSpPr>
            <a:spLocks noChangeArrowheads="1"/>
          </p:cNvSpPr>
          <p:nvPr/>
        </p:nvSpPr>
        <p:spPr bwMode="auto">
          <a:xfrm>
            <a:off x="458788" y="1719263"/>
            <a:ext cx="7564437" cy="1404937"/>
          </a:xfrm>
          <a:prstGeom prst="rect">
            <a:avLst/>
          </a:prstGeom>
          <a:noFill/>
          <a:ln w="9525">
            <a:noFill/>
            <a:miter lim="800000"/>
            <a:headEnd/>
            <a:tailEnd/>
          </a:ln>
          <a:effectLst/>
        </p:spPr>
        <p:txBody>
          <a:bodyPr/>
          <a:lstStyle/>
          <a:p>
            <a:pPr algn="l">
              <a:spcBef>
                <a:spcPct val="20000"/>
              </a:spcBef>
              <a:buSzPct val="133000"/>
            </a:pPr>
            <a:r>
              <a:rPr lang="en-GB" altLang="zh-CN" sz="1800" b="0" dirty="0" smtClean="0">
                <a:solidFill>
                  <a:schemeClr val="tx1"/>
                </a:solidFill>
                <a:ea typeface="宋体" pitchFamily="2" charset="-122"/>
              </a:rPr>
              <a:t>“The global city is not a place but a process. A process by which centres of production and consumption of advanced services, and their ancillary local societies, are connected in a global network, while simultaneously downplaying the linkages with their hinterlands, on the basis of informational flows“ (</a:t>
            </a:r>
            <a:r>
              <a:rPr lang="en-GB" altLang="zh-CN" sz="1800" b="0" dirty="0" err="1" smtClean="0">
                <a:solidFill>
                  <a:schemeClr val="tx1"/>
                </a:solidFill>
                <a:ea typeface="宋体" pitchFamily="2" charset="-122"/>
              </a:rPr>
              <a:t>Castells</a:t>
            </a:r>
            <a:r>
              <a:rPr lang="en-GB" altLang="zh-CN" sz="1800" b="0" dirty="0" smtClean="0">
                <a:solidFill>
                  <a:schemeClr val="tx1"/>
                </a:solidFill>
                <a:ea typeface="宋体" pitchFamily="2" charset="-122"/>
              </a:rPr>
              <a:t> 1996, 417).</a:t>
            </a:r>
            <a:endParaRPr lang="en-GB" altLang="zh-CN" sz="1800" b="0" dirty="0">
              <a:solidFill>
                <a:schemeClr val="tx1"/>
              </a:solidFill>
              <a:ea typeface="宋体" pitchFamily="2" charset="-122"/>
            </a:endParaRPr>
          </a:p>
        </p:txBody>
      </p:sp>
      <p:sp>
        <p:nvSpPr>
          <p:cNvPr id="12299" name="Rectangle 11"/>
          <p:cNvSpPr>
            <a:spLocks noChangeArrowheads="1"/>
          </p:cNvSpPr>
          <p:nvPr/>
        </p:nvSpPr>
        <p:spPr bwMode="auto">
          <a:xfrm>
            <a:off x="460375" y="3694113"/>
            <a:ext cx="8229600" cy="1404937"/>
          </a:xfrm>
          <a:prstGeom prst="rect">
            <a:avLst/>
          </a:prstGeom>
          <a:noFill/>
          <a:ln w="9525">
            <a:noFill/>
            <a:miter lim="800000"/>
            <a:headEnd/>
            <a:tailEnd/>
          </a:ln>
          <a:effectLst/>
        </p:spPr>
        <p:txBody>
          <a:bodyPr/>
          <a:lstStyle/>
          <a:p>
            <a:pPr algn="l">
              <a:spcBef>
                <a:spcPct val="20000"/>
              </a:spcBef>
            </a:pPr>
            <a:r>
              <a:rPr lang="en-GB" altLang="zh-CN" sz="1800" b="0" dirty="0" smtClean="0">
                <a:solidFill>
                  <a:schemeClr val="tx1"/>
                </a:solidFill>
                <a:ea typeface="宋体" pitchFamily="2" charset="-122"/>
              </a:rPr>
              <a:t>The </a:t>
            </a:r>
            <a:r>
              <a:rPr lang="en-GB" altLang="zh-CN" sz="1800" b="0" dirty="0">
                <a:solidFill>
                  <a:schemeClr val="tx1"/>
                </a:solidFill>
                <a:ea typeface="宋体" pitchFamily="2" charset="-122"/>
              </a:rPr>
              <a:t>Internet </a:t>
            </a:r>
            <a:r>
              <a:rPr lang="en-GB" altLang="zh-CN" sz="1800" b="0" dirty="0" smtClean="0">
                <a:solidFill>
                  <a:schemeClr val="tx1"/>
                </a:solidFill>
                <a:ea typeface="宋体" pitchFamily="2" charset="-122"/>
              </a:rPr>
              <a:t>supports </a:t>
            </a:r>
            <a:r>
              <a:rPr lang="en-GB" altLang="zh-CN" sz="1800" b="0" dirty="0">
                <a:solidFill>
                  <a:schemeClr val="tx1"/>
                </a:solidFill>
                <a:ea typeface="宋体" pitchFamily="2" charset="-122"/>
              </a:rPr>
              <a:t>the globalization process, as it is responsible for the transportation of the weightless goods of the global digital economy, but also for the transportation of the ideas which underpin this global process (</a:t>
            </a:r>
            <a:r>
              <a:rPr lang="en-GB" altLang="zh-CN" sz="1800" b="0" dirty="0" smtClean="0">
                <a:solidFill>
                  <a:schemeClr val="tx1"/>
                </a:solidFill>
                <a:ea typeface="宋体" pitchFamily="2" charset="-122"/>
              </a:rPr>
              <a:t>Taylor, </a:t>
            </a:r>
            <a:r>
              <a:rPr lang="en-GB" altLang="zh-CN" sz="1800" b="0" dirty="0">
                <a:solidFill>
                  <a:schemeClr val="tx1"/>
                </a:solidFill>
                <a:ea typeface="宋体" pitchFamily="2" charset="-122"/>
              </a:rPr>
              <a:t>2004; Graham and </a:t>
            </a:r>
            <a:r>
              <a:rPr lang="en-GB" altLang="zh-CN" sz="1800" b="0" dirty="0" smtClean="0">
                <a:solidFill>
                  <a:schemeClr val="tx1"/>
                </a:solidFill>
                <a:ea typeface="宋体" pitchFamily="2" charset="-122"/>
              </a:rPr>
              <a:t>Marvin, </a:t>
            </a:r>
            <a:r>
              <a:rPr lang="en-GB" altLang="zh-CN" sz="1800" b="0" dirty="0">
                <a:solidFill>
                  <a:schemeClr val="tx1"/>
                </a:solidFill>
                <a:ea typeface="宋体" pitchFamily="2" charset="-122"/>
              </a:rPr>
              <a:t>2001; </a:t>
            </a:r>
            <a:r>
              <a:rPr lang="en-GB" altLang="zh-CN" sz="1800" b="0" dirty="0" err="1">
                <a:solidFill>
                  <a:schemeClr val="tx1"/>
                </a:solidFill>
                <a:ea typeface="宋体" pitchFamily="2" charset="-122"/>
              </a:rPr>
              <a:t>Rimmer</a:t>
            </a:r>
            <a:r>
              <a:rPr lang="en-GB" altLang="zh-CN" sz="1800" b="0" dirty="0">
                <a:solidFill>
                  <a:schemeClr val="tx1"/>
                </a:solidFill>
                <a:ea typeface="宋体" pitchFamily="2" charset="-122"/>
              </a:rPr>
              <a:t> 1998; </a:t>
            </a:r>
            <a:r>
              <a:rPr lang="en-GB" altLang="zh-CN" sz="1800" b="0" dirty="0" err="1">
                <a:solidFill>
                  <a:schemeClr val="tx1"/>
                </a:solidFill>
                <a:ea typeface="宋体" pitchFamily="2" charset="-122"/>
              </a:rPr>
              <a:t>Cieslik</a:t>
            </a:r>
            <a:r>
              <a:rPr lang="en-GB" altLang="zh-CN" sz="1800" b="0" dirty="0">
                <a:solidFill>
                  <a:schemeClr val="tx1"/>
                </a:solidFill>
                <a:ea typeface="宋体" pitchFamily="2" charset="-122"/>
              </a:rPr>
              <a:t> and </a:t>
            </a:r>
            <a:r>
              <a:rPr lang="en-GB" altLang="zh-CN" sz="1800" b="0" dirty="0" err="1" smtClean="0">
                <a:solidFill>
                  <a:schemeClr val="tx1"/>
                </a:solidFill>
                <a:ea typeface="宋体" pitchFamily="2" charset="-122"/>
              </a:rPr>
              <a:t>Kaniewska</a:t>
            </a:r>
            <a:r>
              <a:rPr lang="en-GB" altLang="zh-CN" sz="1800" b="0" dirty="0" smtClean="0">
                <a:solidFill>
                  <a:schemeClr val="tx1"/>
                </a:solidFill>
                <a:ea typeface="宋体" pitchFamily="2" charset="-122"/>
              </a:rPr>
              <a:t>, </a:t>
            </a:r>
            <a:r>
              <a:rPr lang="en-GB" altLang="zh-CN" sz="1800" b="0" dirty="0">
                <a:solidFill>
                  <a:schemeClr val="tx1"/>
                </a:solidFill>
                <a:ea typeface="宋体" pitchFamily="2" charset="-122"/>
              </a:rPr>
              <a:t>2004)</a:t>
            </a:r>
          </a:p>
          <a:p>
            <a:pPr marL="360363" indent="-360363" algn="l">
              <a:spcBef>
                <a:spcPct val="20000"/>
              </a:spcBef>
              <a:buFontTx/>
              <a:buChar char="•"/>
            </a:pPr>
            <a:endParaRPr lang="en-GB" altLang="zh-CN" sz="1600" b="0" dirty="0">
              <a:solidFill>
                <a:schemeClr val="tx1"/>
              </a:solidFill>
              <a:ea typeface="宋体" pitchFamily="2" charset="-122"/>
            </a:endParaRPr>
          </a:p>
          <a:p>
            <a:pPr algn="l">
              <a:spcBef>
                <a:spcPct val="20000"/>
              </a:spcBef>
            </a:pPr>
            <a:r>
              <a:rPr lang="en-GB" altLang="zh-CN" sz="1800" b="0" dirty="0">
                <a:solidFill>
                  <a:schemeClr val="tx1"/>
                </a:solidFill>
                <a:ea typeface="宋体" pitchFamily="2" charset="-122"/>
              </a:rPr>
              <a:t>ICTs enabled the spatial dispersion of economic activity </a:t>
            </a:r>
            <a:r>
              <a:rPr lang="en-GB" altLang="zh-CN" sz="1800" b="0" i="1" dirty="0">
                <a:solidFill>
                  <a:schemeClr val="tx1"/>
                </a:solidFill>
                <a:ea typeface="宋体" pitchFamily="2" charset="-122"/>
              </a:rPr>
              <a:t>(long distance management)</a:t>
            </a:r>
            <a:r>
              <a:rPr lang="en-GB" altLang="zh-CN" sz="1800" b="0" dirty="0">
                <a:solidFill>
                  <a:schemeClr val="tx1"/>
                </a:solidFill>
                <a:ea typeface="宋体" pitchFamily="2" charset="-122"/>
              </a:rPr>
              <a:t> and reorganisation of the finance industry </a:t>
            </a:r>
            <a:r>
              <a:rPr lang="en-GB" altLang="zh-CN" sz="1800" b="0" i="1" dirty="0">
                <a:solidFill>
                  <a:schemeClr val="tx1"/>
                </a:solidFill>
                <a:ea typeface="宋体" pitchFamily="2" charset="-122"/>
              </a:rPr>
              <a:t>(instant financial transactions) </a:t>
            </a:r>
            <a:r>
              <a:rPr lang="en-GB" altLang="zh-CN" sz="1800" b="0" dirty="0">
                <a:solidFill>
                  <a:schemeClr val="tx1"/>
                </a:solidFill>
                <a:ea typeface="宋体" pitchFamily="2" charset="-122"/>
              </a:rPr>
              <a:t>(</a:t>
            </a:r>
            <a:r>
              <a:rPr lang="en-GB" altLang="zh-CN" sz="1800" b="0" dirty="0" err="1" smtClean="0">
                <a:solidFill>
                  <a:schemeClr val="tx1"/>
                </a:solidFill>
                <a:ea typeface="宋体" pitchFamily="2" charset="-122"/>
              </a:rPr>
              <a:t>Sassen</a:t>
            </a:r>
            <a:r>
              <a:rPr lang="en-GB" altLang="zh-CN" sz="1800" b="0" dirty="0" smtClean="0">
                <a:solidFill>
                  <a:schemeClr val="tx1"/>
                </a:solidFill>
                <a:ea typeface="宋体" pitchFamily="2" charset="-122"/>
              </a:rPr>
              <a:t>, </a:t>
            </a:r>
            <a:r>
              <a:rPr lang="en-GB" altLang="zh-CN" sz="1800" b="0" dirty="0">
                <a:solidFill>
                  <a:schemeClr val="tx1"/>
                </a:solidFill>
                <a:ea typeface="宋体" pitchFamily="2" charset="-122"/>
              </a:rPr>
              <a:t>1991). </a:t>
            </a:r>
          </a:p>
        </p:txBody>
      </p:sp>
    </p:spTree>
  </p:cSld>
  <p:clrMapOvr>
    <a:masterClrMapping/>
  </p:clrMapOvr>
  <p:transition spd="slow">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T_5E"/>
          <p:cNvPicPr>
            <a:picLocks noChangeAspect="1" noChangeArrowheads="1"/>
          </p:cNvPicPr>
          <p:nvPr/>
        </p:nvPicPr>
        <p:blipFill>
          <a:blip r:embed="rId3" cstate="print"/>
          <a:srcRect/>
          <a:stretch>
            <a:fillRect/>
          </a:stretch>
        </p:blipFill>
        <p:spPr bwMode="auto">
          <a:xfrm rot="5400000">
            <a:off x="7372350" y="5086352"/>
            <a:ext cx="2024741" cy="1518556"/>
          </a:xfrm>
          <a:prstGeom prst="rect">
            <a:avLst/>
          </a:prstGeom>
          <a:noFill/>
        </p:spPr>
      </p:pic>
      <p:sp>
        <p:nvSpPr>
          <p:cNvPr id="8194" name="Rectangle 2"/>
          <p:cNvSpPr>
            <a:spLocks noChangeArrowheads="1"/>
          </p:cNvSpPr>
          <p:nvPr/>
        </p:nvSpPr>
        <p:spPr bwMode="auto">
          <a:xfrm>
            <a:off x="0" y="0"/>
            <a:ext cx="9144000" cy="9715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l"/>
            <a:endParaRPr lang="en-US"/>
          </a:p>
        </p:txBody>
      </p:sp>
      <p:sp>
        <p:nvSpPr>
          <p:cNvPr id="8195" name="Rectangle 3"/>
          <p:cNvSpPr>
            <a:spLocks noChangeArrowheads="1"/>
          </p:cNvSpPr>
          <p:nvPr/>
        </p:nvSpPr>
        <p:spPr bwMode="auto">
          <a:xfrm>
            <a:off x="0" y="0"/>
            <a:ext cx="9144000" cy="1143000"/>
          </a:xfrm>
          <a:prstGeom prst="rect">
            <a:avLst/>
          </a:prstGeom>
          <a:noFill/>
          <a:ln w="9525">
            <a:noFill/>
            <a:miter lim="800000"/>
            <a:headEnd/>
            <a:tailEnd/>
          </a:ln>
        </p:spPr>
        <p:txBody>
          <a:bodyPr anchor="ctr"/>
          <a:lstStyle/>
          <a:p>
            <a:r>
              <a:rPr lang="en-GB" sz="2400" b="0" dirty="0" smtClean="0">
                <a:solidFill>
                  <a:schemeClr val="tx1"/>
                </a:solidFill>
              </a:rPr>
              <a:t>I. </a:t>
            </a:r>
            <a:r>
              <a:rPr lang="el-GR" sz="2400" b="0" dirty="0" smtClean="0">
                <a:solidFill>
                  <a:schemeClr val="tx1"/>
                </a:solidFill>
              </a:rPr>
              <a:t>General framework</a:t>
            </a:r>
            <a:endParaRPr lang="en-US" sz="2400" b="0" dirty="0">
              <a:solidFill>
                <a:schemeClr val="tx1"/>
              </a:solidFill>
            </a:endParaRPr>
          </a:p>
        </p:txBody>
      </p:sp>
      <p:sp>
        <p:nvSpPr>
          <p:cNvPr id="8197" name="Rectangle 5"/>
          <p:cNvSpPr>
            <a:spLocks noChangeArrowheads="1"/>
          </p:cNvSpPr>
          <p:nvPr/>
        </p:nvSpPr>
        <p:spPr bwMode="auto">
          <a:xfrm>
            <a:off x="-14510" y="1162229"/>
            <a:ext cx="9131001" cy="411383"/>
          </a:xfrm>
          <a:prstGeom prst="rect">
            <a:avLst/>
          </a:prstGeom>
          <a:noFill/>
          <a:ln w="9525">
            <a:noFill/>
            <a:miter lim="800000"/>
            <a:headEnd/>
            <a:tailEnd/>
          </a:ln>
        </p:spPr>
        <p:txBody>
          <a:bodyPr/>
          <a:lstStyle/>
          <a:p>
            <a:pPr lvl="0" algn="l">
              <a:spcBef>
                <a:spcPct val="20000"/>
              </a:spcBef>
            </a:pPr>
            <a:r>
              <a:rPr lang="en-GB" altLang="zh-CN" sz="1800" dirty="0">
                <a:solidFill>
                  <a:schemeClr val="bg2"/>
                </a:solidFill>
              </a:rPr>
              <a:t>What is the impact </a:t>
            </a:r>
            <a:r>
              <a:rPr lang="en-GB" altLang="zh-CN" sz="1800" dirty="0" smtClean="0">
                <a:solidFill>
                  <a:schemeClr val="bg2"/>
                </a:solidFill>
              </a:rPr>
              <a:t>of distance and proximity on digital infrastructure?</a:t>
            </a:r>
            <a:endParaRPr lang="en-GB" altLang="zh-CN" sz="1800" dirty="0">
              <a:solidFill>
                <a:schemeClr val="bg2"/>
              </a:solidFill>
            </a:endParaRPr>
          </a:p>
        </p:txBody>
      </p:sp>
      <p:sp>
        <p:nvSpPr>
          <p:cNvPr id="6" name="Rectangle 4"/>
          <p:cNvSpPr>
            <a:spLocks noChangeArrowheads="1"/>
          </p:cNvSpPr>
          <p:nvPr/>
        </p:nvSpPr>
        <p:spPr bwMode="auto">
          <a:xfrm>
            <a:off x="203200" y="1768537"/>
            <a:ext cx="8273144" cy="4864492"/>
          </a:xfrm>
          <a:prstGeom prst="rect">
            <a:avLst/>
          </a:prstGeom>
          <a:noFill/>
          <a:ln w="9525">
            <a:noFill/>
            <a:miter lim="800000"/>
            <a:headEnd/>
            <a:tailEnd/>
          </a:ln>
          <a:effectLst/>
        </p:spPr>
        <p:txBody>
          <a:bodyPr/>
          <a:lstStyle/>
          <a:p>
            <a:pPr marL="342900" indent="-342900" algn="l">
              <a:spcBef>
                <a:spcPct val="20000"/>
              </a:spcBef>
              <a:buFontTx/>
              <a:buChar char="•"/>
            </a:pPr>
            <a:r>
              <a:rPr lang="en-US" altLang="zh-CN" sz="1800" b="0" dirty="0" smtClean="0">
                <a:solidFill>
                  <a:schemeClr val="tx1"/>
                </a:solidFill>
                <a:ea typeface="宋体" pitchFamily="2" charset="-122"/>
                <a:sym typeface="Wingdings" pitchFamily="2" charset="2"/>
              </a:rPr>
              <a:t>Is it </a:t>
            </a:r>
            <a:r>
              <a:rPr lang="en-US" altLang="zh-CN" sz="1800" i="1" dirty="0" smtClean="0">
                <a:solidFill>
                  <a:schemeClr val="tx1"/>
                </a:solidFill>
                <a:ea typeface="宋体" pitchFamily="2" charset="-122"/>
                <a:sym typeface="Wingdings" pitchFamily="2" charset="2"/>
              </a:rPr>
              <a:t>the end of distance</a:t>
            </a:r>
            <a:r>
              <a:rPr lang="en-US" altLang="zh-CN" sz="1800" b="0" dirty="0" smtClean="0">
                <a:solidFill>
                  <a:schemeClr val="tx1"/>
                </a:solidFill>
                <a:ea typeface="宋体" pitchFamily="2" charset="-122"/>
                <a:sym typeface="Wingdings" pitchFamily="2" charset="2"/>
              </a:rPr>
              <a:t>? While we haven’t experienced the </a:t>
            </a:r>
            <a:r>
              <a:rPr lang="en-GB" altLang="zh-CN" sz="1800" b="0" i="1" dirty="0" smtClean="0">
                <a:solidFill>
                  <a:schemeClr val="tx1"/>
                </a:solidFill>
                <a:ea typeface="宋体" pitchFamily="2" charset="-122"/>
                <a:sym typeface="Wingdings" pitchFamily="2" charset="2"/>
              </a:rPr>
              <a:t>death  of cities </a:t>
            </a:r>
            <a:r>
              <a:rPr lang="en-GB" altLang="zh-CN" sz="1800" b="0" dirty="0" smtClean="0">
                <a:solidFill>
                  <a:schemeClr val="tx1"/>
                </a:solidFill>
                <a:ea typeface="宋体" pitchFamily="2" charset="-122"/>
                <a:sym typeface="Wingdings" pitchFamily="2" charset="2"/>
              </a:rPr>
              <a:t>(Gilder, 1995; </a:t>
            </a:r>
            <a:r>
              <a:rPr lang="en-GB" altLang="zh-CN" sz="1800" b="0" dirty="0" err="1" smtClean="0">
                <a:solidFill>
                  <a:schemeClr val="tx1"/>
                </a:solidFill>
                <a:ea typeface="宋体" pitchFamily="2" charset="-122"/>
                <a:sym typeface="Wingdings" pitchFamily="2" charset="2"/>
              </a:rPr>
              <a:t>Drucker</a:t>
            </a:r>
            <a:r>
              <a:rPr lang="en-GB" altLang="zh-CN" sz="1800" b="0" dirty="0" smtClean="0">
                <a:solidFill>
                  <a:schemeClr val="tx1"/>
                </a:solidFill>
                <a:ea typeface="宋体" pitchFamily="2" charset="-122"/>
                <a:sym typeface="Wingdings" pitchFamily="2" charset="2"/>
              </a:rPr>
              <a:t>  1989  cited in </a:t>
            </a:r>
            <a:r>
              <a:rPr lang="en-GB" altLang="zh-CN" sz="1800" b="0" dirty="0" err="1" smtClean="0">
                <a:solidFill>
                  <a:schemeClr val="tx1"/>
                </a:solidFill>
                <a:ea typeface="宋体" pitchFamily="2" charset="-122"/>
                <a:sym typeface="Wingdings" pitchFamily="2" charset="2"/>
              </a:rPr>
              <a:t>Kolko</a:t>
            </a:r>
            <a:r>
              <a:rPr lang="en-GB" altLang="zh-CN" sz="1800" b="0" dirty="0" smtClean="0">
                <a:solidFill>
                  <a:schemeClr val="tx1"/>
                </a:solidFill>
                <a:ea typeface="宋体" pitchFamily="2" charset="-122"/>
                <a:sym typeface="Wingdings" pitchFamily="2" charset="2"/>
              </a:rPr>
              <a:t>, 1999),  </a:t>
            </a:r>
            <a:r>
              <a:rPr lang="en-GB" altLang="zh-CN" sz="1800" b="0" i="1" dirty="0" smtClean="0">
                <a:solidFill>
                  <a:schemeClr val="tx1"/>
                </a:solidFill>
                <a:ea typeface="宋体" pitchFamily="2" charset="-122"/>
                <a:sym typeface="Wingdings" pitchFamily="2" charset="2"/>
              </a:rPr>
              <a:t>the death of distance  </a:t>
            </a:r>
            <a:r>
              <a:rPr lang="en-GB" altLang="zh-CN" sz="1800" b="0" dirty="0" smtClean="0">
                <a:solidFill>
                  <a:schemeClr val="tx1"/>
                </a:solidFill>
                <a:ea typeface="宋体" pitchFamily="2" charset="-122"/>
                <a:sym typeface="Wingdings" pitchFamily="2" charset="2"/>
              </a:rPr>
              <a:t>(</a:t>
            </a:r>
            <a:r>
              <a:rPr lang="en-GB" altLang="zh-CN" sz="1800" b="0" dirty="0" err="1" smtClean="0">
                <a:solidFill>
                  <a:schemeClr val="tx1"/>
                </a:solidFill>
                <a:ea typeface="宋体" pitchFamily="2" charset="-122"/>
                <a:sym typeface="Wingdings" pitchFamily="2" charset="2"/>
              </a:rPr>
              <a:t>Cairncross</a:t>
            </a:r>
            <a:r>
              <a:rPr lang="en-GB" altLang="zh-CN" sz="1800" b="0" dirty="0" smtClean="0">
                <a:solidFill>
                  <a:schemeClr val="tx1"/>
                </a:solidFill>
                <a:ea typeface="宋体" pitchFamily="2" charset="-122"/>
                <a:sym typeface="Wingdings" pitchFamily="2" charset="2"/>
              </a:rPr>
              <a:t>, 1997), </a:t>
            </a:r>
            <a:r>
              <a:rPr lang="en-GB" altLang="zh-CN" sz="1800" b="0" i="1" dirty="0" smtClean="0">
                <a:solidFill>
                  <a:schemeClr val="tx1"/>
                </a:solidFill>
                <a:ea typeface="宋体" pitchFamily="2" charset="-122"/>
                <a:sym typeface="Wingdings" pitchFamily="2" charset="2"/>
              </a:rPr>
              <a:t>the emergence of  electronic cottages </a:t>
            </a:r>
            <a:r>
              <a:rPr lang="en-GB" altLang="zh-CN" sz="1800" b="0" dirty="0" smtClean="0">
                <a:solidFill>
                  <a:schemeClr val="tx1"/>
                </a:solidFill>
                <a:ea typeface="宋体" pitchFamily="2" charset="-122"/>
                <a:sym typeface="Wingdings" pitchFamily="2" charset="2"/>
              </a:rPr>
              <a:t>(Toffler, 1981) and in general </a:t>
            </a:r>
            <a:r>
              <a:rPr lang="en-GB" altLang="zh-CN" sz="1800" b="0" i="1" dirty="0" smtClean="0">
                <a:solidFill>
                  <a:schemeClr val="tx1"/>
                </a:solidFill>
                <a:ea typeface="宋体" pitchFamily="2" charset="-122"/>
                <a:sym typeface="Wingdings" pitchFamily="2" charset="2"/>
              </a:rPr>
              <a:t>the end of geography </a:t>
            </a:r>
            <a:r>
              <a:rPr lang="en-GB" altLang="zh-CN" sz="1800" b="0" dirty="0" smtClean="0">
                <a:solidFill>
                  <a:schemeClr val="tx1"/>
                </a:solidFill>
                <a:ea typeface="宋体" pitchFamily="2" charset="-122"/>
                <a:sym typeface="Wingdings" pitchFamily="2" charset="2"/>
              </a:rPr>
              <a:t>due to ICT, we still do not know how distance affects virtual interaction? Does physical space perform a complementary or a supplementary role in digital communications?</a:t>
            </a:r>
          </a:p>
          <a:p>
            <a:pPr marL="342900" indent="-342900" algn="l">
              <a:spcBef>
                <a:spcPct val="20000"/>
              </a:spcBef>
              <a:buFontTx/>
              <a:buChar char="•"/>
            </a:pPr>
            <a:endParaRPr lang="en-GB" altLang="zh-CN" sz="1800" b="0" dirty="0" smtClean="0">
              <a:solidFill>
                <a:schemeClr val="tx1"/>
              </a:solidFill>
              <a:ea typeface="宋体" pitchFamily="2" charset="-122"/>
            </a:endParaRPr>
          </a:p>
          <a:p>
            <a:pPr marL="342900" indent="-342900" algn="l">
              <a:spcBef>
                <a:spcPct val="20000"/>
              </a:spcBef>
              <a:buFontTx/>
              <a:buChar char="•"/>
            </a:pPr>
            <a:r>
              <a:rPr lang="en-GB" altLang="zh-CN" sz="1800" b="0" dirty="0" smtClean="0">
                <a:solidFill>
                  <a:schemeClr val="tx1"/>
                </a:solidFill>
                <a:ea typeface="宋体" pitchFamily="2" charset="-122"/>
              </a:rPr>
              <a:t>Test whether </a:t>
            </a:r>
            <a:r>
              <a:rPr lang="en-GB" altLang="zh-CN" sz="1800" b="0" dirty="0" err="1" smtClean="0">
                <a:solidFill>
                  <a:schemeClr val="tx1"/>
                </a:solidFill>
                <a:ea typeface="宋体" pitchFamily="2" charset="-122"/>
              </a:rPr>
              <a:t>Tobler‘s</a:t>
            </a:r>
            <a:r>
              <a:rPr lang="en-GB" altLang="zh-CN" sz="1800" b="0" dirty="0" smtClean="0">
                <a:solidFill>
                  <a:schemeClr val="tx1"/>
                </a:solidFill>
                <a:ea typeface="宋体" pitchFamily="2" charset="-122"/>
              </a:rPr>
              <a:t> (1970, 236) </a:t>
            </a:r>
            <a:r>
              <a:rPr lang="en-GB" altLang="zh-CN" sz="1800" i="1" dirty="0" smtClean="0">
                <a:solidFill>
                  <a:schemeClr val="tx1"/>
                </a:solidFill>
                <a:ea typeface="宋体" pitchFamily="2" charset="-122"/>
              </a:rPr>
              <a:t>first law of geography </a:t>
            </a:r>
            <a:r>
              <a:rPr lang="en-GB" altLang="zh-CN" sz="1800" b="0" dirty="0" smtClean="0">
                <a:solidFill>
                  <a:schemeClr val="tx1"/>
                </a:solidFill>
                <a:ea typeface="宋体" pitchFamily="2" charset="-122"/>
              </a:rPr>
              <a:t>is valid in the frame of the digital economy.</a:t>
            </a:r>
          </a:p>
          <a:p>
            <a:pPr marL="342900" indent="-342900" algn="l">
              <a:spcBef>
                <a:spcPct val="20000"/>
              </a:spcBef>
            </a:pPr>
            <a:r>
              <a:rPr lang="en-GB" altLang="zh-CN" sz="1800" b="0" dirty="0" smtClean="0">
                <a:solidFill>
                  <a:schemeClr val="tx1"/>
                </a:solidFill>
                <a:ea typeface="宋体" pitchFamily="2" charset="-122"/>
              </a:rPr>
              <a:t>	</a:t>
            </a:r>
            <a:r>
              <a:rPr lang="en-GB" sz="1800" b="0" dirty="0" smtClean="0"/>
              <a:t>“Everything is related to everything else, but near things are more related than distant things”</a:t>
            </a:r>
            <a:endParaRPr lang="en-GB" altLang="zh-CN" sz="1800" b="0" dirty="0" smtClean="0">
              <a:solidFill>
                <a:schemeClr val="tx1"/>
              </a:solidFill>
              <a:ea typeface="宋体" pitchFamily="2" charset="-122"/>
            </a:endParaRPr>
          </a:p>
          <a:p>
            <a:pPr marL="342900" indent="-342900" algn="l">
              <a:spcBef>
                <a:spcPct val="20000"/>
              </a:spcBef>
              <a:buFontTx/>
              <a:buChar char="•"/>
            </a:pPr>
            <a:endParaRPr lang="en-US" altLang="zh-CN" sz="1800" b="0" dirty="0" smtClean="0">
              <a:solidFill>
                <a:schemeClr val="tx1"/>
              </a:solidFill>
              <a:ea typeface="宋体" pitchFamily="2" charset="-122"/>
            </a:endParaRPr>
          </a:p>
          <a:p>
            <a:pPr marL="342900" indent="-342900" algn="l">
              <a:spcBef>
                <a:spcPct val="20000"/>
              </a:spcBef>
              <a:buFontTx/>
              <a:buChar char="•"/>
            </a:pPr>
            <a:r>
              <a:rPr lang="en-US" altLang="zh-CN" sz="1800" b="0" dirty="0" smtClean="0">
                <a:solidFill>
                  <a:schemeClr val="tx1"/>
                </a:solidFill>
                <a:ea typeface="宋体" pitchFamily="2" charset="-122"/>
              </a:rPr>
              <a:t>Expand the notion of distance to include </a:t>
            </a:r>
            <a:r>
              <a:rPr lang="en-US" altLang="zh-CN" sz="1800" i="1" dirty="0" smtClean="0">
                <a:solidFill>
                  <a:schemeClr val="tx1"/>
                </a:solidFill>
                <a:ea typeface="宋体" pitchFamily="2" charset="-122"/>
              </a:rPr>
              <a:t>relational distances </a:t>
            </a:r>
            <a:r>
              <a:rPr lang="en-US" altLang="zh-CN" sz="1800" b="0" dirty="0" smtClean="0">
                <a:solidFill>
                  <a:schemeClr val="tx1"/>
                </a:solidFill>
                <a:ea typeface="宋体" pitchFamily="2" charset="-122"/>
              </a:rPr>
              <a:t>which cannot be approached in a </a:t>
            </a:r>
            <a:r>
              <a:rPr lang="en-US" altLang="zh-CN" sz="1800" b="0" dirty="0" err="1" smtClean="0">
                <a:solidFill>
                  <a:schemeClr val="tx1"/>
                </a:solidFill>
                <a:ea typeface="宋体" pitchFamily="2" charset="-122"/>
              </a:rPr>
              <a:t>unidimensional</a:t>
            </a:r>
            <a:r>
              <a:rPr lang="en-US" altLang="zh-CN" sz="1800" b="0" dirty="0" smtClean="0">
                <a:solidFill>
                  <a:schemeClr val="tx1"/>
                </a:solidFill>
                <a:ea typeface="宋体" pitchFamily="2" charset="-122"/>
              </a:rPr>
              <a:t> way, just as a Cartesian spatial object (Graham 1998)</a:t>
            </a:r>
            <a:endParaRPr lang="en-US" altLang="zh-CN" sz="1800" b="0" dirty="0">
              <a:solidFill>
                <a:schemeClr val="tx1"/>
              </a:solidFill>
              <a:ea typeface="宋体" pitchFamily="2" charset="-122"/>
            </a:endParaRPr>
          </a:p>
        </p:txBody>
      </p:sp>
    </p:spTree>
  </p:cSld>
  <p:clrMapOvr>
    <a:masterClrMapping/>
  </p:clrMapOvr>
  <p:transition spd="slow">
    <p:pull dir="d"/>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a:solidFill>
            <a:schemeClr val="tx1"/>
          </a:solidFill>
          <a:miter lim="800000"/>
          <a:headEnd/>
          <a:tailEnd/>
        </a:ln>
      </a:spPr>
      <a:bodyPr wrap="none" anchor="ctr"/>
      <a:lstStyle>
        <a:defPPr algn="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2"/>
            </a:solidFill>
            <a:effectLst/>
            <a:latin typeface="Verdan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8314</TotalTime>
  <Words>2589</Words>
  <Application>Microsoft Office PowerPoint</Application>
  <PresentationFormat>On-screen Show (4:3)</PresentationFormat>
  <Paragraphs>595</Paragraphs>
  <Slides>29</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Default Design</vt:lpstr>
      <vt:lpstr>Document</vt:lpstr>
      <vt:lpstr>The Death of Distance Revisited: Cyber-place and Proximities – A Test on Quantitative Patterns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University of Newcastle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comparison between the international Internet backbone and aviation networks in Europe</dc:title>
  <dc:creator>a5909454</dc:creator>
  <cp:lastModifiedBy>ewa700</cp:lastModifiedBy>
  <cp:revision>303</cp:revision>
  <dcterms:created xsi:type="dcterms:W3CDTF">2009-03-22T15:28:29Z</dcterms:created>
  <dcterms:modified xsi:type="dcterms:W3CDTF">2012-10-30T10:45:52Z</dcterms:modified>
</cp:coreProperties>
</file>