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57" r:id="rId10"/>
    <p:sldId id="258" r:id="rId11"/>
    <p:sldId id="259" r:id="rId12"/>
    <p:sldId id="260" r:id="rId13"/>
    <p:sldId id="261" r:id="rId14"/>
    <p:sldId id="262" r:id="rId15"/>
    <p:sldId id="264" r:id="rId16"/>
    <p:sldId id="266" r:id="rId17"/>
    <p:sldId id="267" r:id="rId18"/>
    <p:sldId id="268" r:id="rId19"/>
    <p:sldId id="270" r:id="rId20"/>
    <p:sldId id="269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7280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821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803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818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834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688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827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476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39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559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23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CE6F-75E2-4FA6-B203-063C4AEEE303}" type="datetimeFigureOut">
              <a:rPr lang="hu-HU" smtClean="0"/>
              <a:t>2012.11.21.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3319-F9AC-4CDE-A24A-04FA0EDA9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9236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hu-HU" dirty="0" smtClean="0"/>
              <a:t>Agrártermelés és területfejlesztés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>
                <a:solidFill>
                  <a:schemeClr val="tx1"/>
                </a:solidFill>
              </a:rPr>
              <a:t>Dr. Buday-Sántha Attila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Pécsi Tudományegyetem Közgazdaságtudományi Kar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Közgazdasági és Regionális Tudományok Intézete</a:t>
            </a:r>
          </a:p>
        </p:txBody>
      </p:sp>
    </p:spTree>
    <p:extLst>
      <p:ext uri="{BB962C8B-B14F-4D97-AF65-F5344CB8AC3E}">
        <p14:creationId xmlns:p14="http://schemas.microsoft.com/office/powerpoint/2010/main" val="382337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6049" y="188640"/>
            <a:ext cx="90779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/>
              <a:t>A magyar mezőgazdaság munkaidő felhasználása nemzetközi összehasonlításban (1800 óra/fő éves munkaidőegységre átszámítva)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3" y="1023073"/>
            <a:ext cx="9011901" cy="3634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églalap 6"/>
          <p:cNvSpPr/>
          <p:nvPr/>
        </p:nvSpPr>
        <p:spPr>
          <a:xfrm>
            <a:off x="99073" y="4350001"/>
            <a:ext cx="6462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/>
              <a:t>Forrás: EUROSTAT adatok alapján a szerző számításai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76458" y="4567215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Folyamatos belső és külső piacvesztés.</a:t>
            </a:r>
          </a:p>
          <a:p>
            <a:r>
              <a:rPr lang="hu-HU" sz="2400" dirty="0" smtClean="0"/>
              <a:t>Élelmiszerfogyasztás 30%-a import.</a:t>
            </a:r>
          </a:p>
          <a:p>
            <a:r>
              <a:rPr lang="hu-HU" sz="2400" dirty="0" smtClean="0"/>
              <a:t>Magyarország: importőr  – sertéshús,</a:t>
            </a:r>
          </a:p>
          <a:p>
            <a:r>
              <a:rPr lang="hu-HU" sz="2400" dirty="0"/>
              <a:t>	</a:t>
            </a:r>
            <a:r>
              <a:rPr lang="hu-HU" sz="2400" dirty="0" smtClean="0"/>
              <a:t>	                  –  tejtermékek,</a:t>
            </a:r>
          </a:p>
          <a:p>
            <a:r>
              <a:rPr lang="hu-HU" sz="2400" dirty="0"/>
              <a:t>	</a:t>
            </a:r>
            <a:r>
              <a:rPr lang="hu-HU" sz="2400" dirty="0" smtClean="0"/>
              <a:t>	                  –  gyümölcs,</a:t>
            </a:r>
          </a:p>
          <a:p>
            <a:r>
              <a:rPr lang="hu-HU" sz="2400" dirty="0"/>
              <a:t>	</a:t>
            </a:r>
            <a:r>
              <a:rPr lang="hu-HU" sz="2400" dirty="0" smtClean="0"/>
              <a:t>	                  –  bor.</a:t>
            </a:r>
          </a:p>
        </p:txBody>
      </p:sp>
    </p:spTree>
    <p:extLst>
      <p:ext uri="{BB962C8B-B14F-4D97-AF65-F5344CB8AC3E}">
        <p14:creationId xmlns:p14="http://schemas.microsoft.com/office/powerpoint/2010/main" val="379980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6. Agrárágazat teljesítményét befolyásoló tényezők: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A mezőgazdaság jelentőségének gazdasági, politikai megítélése.</a:t>
            </a:r>
          </a:p>
          <a:p>
            <a:pPr>
              <a:buFontTx/>
              <a:buChar char="-"/>
            </a:pPr>
            <a:r>
              <a:rPr lang="hu-HU" dirty="0" smtClean="0"/>
              <a:t>A mezőgazdasági termékek iránt megnyilvánuló hazai és nemzetközi kereslet.</a:t>
            </a:r>
          </a:p>
          <a:p>
            <a:pPr>
              <a:buFontTx/>
              <a:buChar char="-"/>
            </a:pPr>
            <a:r>
              <a:rPr lang="hu-HU" dirty="0" smtClean="0"/>
              <a:t>Az infrastruktúra fejlettsége.</a:t>
            </a:r>
          </a:p>
          <a:p>
            <a:pPr>
              <a:buFontTx/>
              <a:buChar char="-"/>
            </a:pPr>
            <a:r>
              <a:rPr lang="hu-HU" dirty="0" smtClean="0"/>
              <a:t>Az alkalmazott technológia színvonala és a termékpályák szervezettsége.</a:t>
            </a:r>
          </a:p>
          <a:p>
            <a:pPr>
              <a:buFontTx/>
              <a:buChar char="-"/>
            </a:pPr>
            <a:r>
              <a:rPr lang="hu-HU" dirty="0" smtClean="0"/>
              <a:t>A mezőgazdasági termelésben dolgozók átlagos szakmai színvonala, az agrárvezetés (agrárértelmiség) nemzetközi mércével mért szakmai felkészültsége.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5514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692696"/>
            <a:ext cx="8820472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hu-HU" dirty="0" smtClean="0"/>
              <a:t>Hazai gazdaságpolitika: agrárvagyon osztogatása, jutalmazás eszköze.</a:t>
            </a:r>
          </a:p>
          <a:p>
            <a:pPr>
              <a:buFontTx/>
              <a:buChar char="-"/>
            </a:pPr>
            <a:r>
              <a:rPr lang="hu-HU" dirty="0" smtClean="0"/>
              <a:t>Vagyon elfogyott, teljesítménye csökkent és így lett: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- 8,5 millió sertésből 2,9 millió,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- 1,6 millió szarvasmarhából 0,7 millió,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- 130 ezer ha szőlőből kb. 75 ezer ha.</a:t>
            </a:r>
          </a:p>
        </p:txBody>
      </p:sp>
    </p:spTree>
    <p:extLst>
      <p:ext uri="{BB962C8B-B14F-4D97-AF65-F5344CB8AC3E}">
        <p14:creationId xmlns:p14="http://schemas.microsoft.com/office/powerpoint/2010/main" val="3123873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5054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u-HU" dirty="0" smtClean="0"/>
              <a:t>Gazdaságpolitika ágazati jövőképe: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Világ → koncentráció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Magyarország → dekoncentráció</a:t>
            </a:r>
          </a:p>
          <a:p>
            <a:pPr>
              <a:buFontTx/>
              <a:buChar char="-"/>
            </a:pPr>
            <a:r>
              <a:rPr lang="hu-HU" dirty="0" smtClean="0"/>
              <a:t>Rendkívül tőke és folyamatos támogatás igényes.</a:t>
            </a:r>
          </a:p>
          <a:p>
            <a:pPr>
              <a:buFontTx/>
              <a:buChar char="-"/>
            </a:pPr>
            <a:r>
              <a:rPr lang="hu-HU" dirty="0" smtClean="0"/>
              <a:t>Kérdések: </a:t>
            </a:r>
          </a:p>
          <a:p>
            <a:pPr lvl="1"/>
            <a:r>
              <a:rPr lang="hu-HU" dirty="0" smtClean="0"/>
              <a:t>Szociális mezőgazdaságot vagy versenyképes árutermelő mezőgazdaságot akarunk?</a:t>
            </a:r>
          </a:p>
          <a:p>
            <a:pPr lvl="1"/>
            <a:r>
              <a:rPr lang="hu-HU" dirty="0" smtClean="0"/>
              <a:t>Milyen tulajdonforma érvényesüljön?</a:t>
            </a:r>
          </a:p>
          <a:p>
            <a:pPr lvl="1"/>
            <a:r>
              <a:rPr lang="hu-HU" dirty="0" smtClean="0"/>
              <a:t>Ökológiai szempontok érvényesülése?</a:t>
            </a:r>
          </a:p>
        </p:txBody>
      </p:sp>
    </p:spTree>
    <p:extLst>
      <p:ext uri="{BB962C8B-B14F-4D97-AF65-F5344CB8AC3E}">
        <p14:creationId xmlns:p14="http://schemas.microsoft.com/office/powerpoint/2010/main" val="290560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332656"/>
            <a:ext cx="8507288" cy="1296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dirty="0" smtClean="0"/>
              <a:t>7. A modern agrártermelés kialakulása</a:t>
            </a:r>
          </a:p>
          <a:p>
            <a:pPr marL="0" indent="0">
              <a:buNone/>
            </a:pPr>
            <a:r>
              <a:rPr lang="hu-HU" dirty="0" smtClean="0"/>
              <a:t>     </a:t>
            </a:r>
            <a:r>
              <a:rPr lang="hu-HU" sz="2200" dirty="0" smtClean="0"/>
              <a:t>Kereskedelem – Feldolgozás – </a:t>
            </a:r>
            <a:r>
              <a:rPr lang="hu-HU" sz="2200" dirty="0" err="1" smtClean="0"/>
              <a:t>Mg.-i</a:t>
            </a:r>
            <a:r>
              <a:rPr lang="hu-HU" sz="2200" dirty="0" smtClean="0"/>
              <a:t> termelés koncentráció – Tőkekivonás</a:t>
            </a:r>
          </a:p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7504" y="1737682"/>
            <a:ext cx="89289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200" dirty="0"/>
              <a:t>Az agribusiness egyes fázisai 10 legjelentősebb vállalatának nettó árbevétele (Ft) és részesedése a szektorának összes árbevételéből (2002)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814165"/>
              </p:ext>
            </p:extLst>
          </p:nvPr>
        </p:nvGraphicFramePr>
        <p:xfrm>
          <a:off x="1055779" y="2708920"/>
          <a:ext cx="7032442" cy="25173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57729"/>
                <a:gridCol w="1757729"/>
                <a:gridCol w="1758492"/>
                <a:gridCol w="1758492"/>
              </a:tblGrid>
              <a:tr h="3227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Megnevezés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Mezőgazdaság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Feldolgozóipar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Kiskereskedelem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10 legnagyobb vállalat nettó árbevétele (milliárd Ft)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19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94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>
                          <a:solidFill>
                            <a:sysClr val="windowText" lastClr="000000"/>
                          </a:solidFill>
                          <a:effectLst/>
                        </a:rPr>
                        <a:t>272</a:t>
                      </a:r>
                      <a:endParaRPr lang="hu-HU" sz="2400" b="1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683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10 legnagyobb vállalat %-os részesedése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(%)</a:t>
                      </a:r>
                      <a:endParaRPr lang="hu-HU" sz="18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23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ysClr val="windowText" lastClr="000000"/>
                          </a:solidFill>
                          <a:effectLst/>
                        </a:rPr>
                        <a:t>89</a:t>
                      </a:r>
                      <a:endParaRPr lang="hu-HU" sz="2400" b="1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1043608" y="5445224"/>
            <a:ext cx="7056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/>
              <a:t>Forrás: Juhász Anikó (szerk.): Piaci erőviszonyok alakulása a belföldi élelmiszerpiac szereplői között. Agrárgazdasági tanulmányok. AKI. 2005. 3. sz. 38. o. </a:t>
            </a:r>
          </a:p>
        </p:txBody>
      </p:sp>
    </p:spTree>
    <p:extLst>
      <p:ext uri="{BB962C8B-B14F-4D97-AF65-F5344CB8AC3E}">
        <p14:creationId xmlns:p14="http://schemas.microsoft.com/office/powerpoint/2010/main" val="3735232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/>
              <a:t>A koncentráció mértéke az agribusiness szereplőinél Magyarországon: a tíz legnagyobb cég százalékos részesedése az </a:t>
            </a:r>
            <a:r>
              <a:rPr lang="hu-HU" sz="2800" dirty="0" smtClean="0"/>
              <a:t>árbevételből</a:t>
            </a:r>
            <a:endParaRPr lang="hu-HU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lum bright="-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6" t="32701" r="19765" b="44926"/>
          <a:stretch>
            <a:fillRect/>
          </a:stretch>
        </p:blipFill>
        <p:spPr bwMode="auto">
          <a:xfrm>
            <a:off x="611560" y="1772816"/>
            <a:ext cx="8039160" cy="3651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églalap 3"/>
          <p:cNvSpPr/>
          <p:nvPr/>
        </p:nvSpPr>
        <p:spPr>
          <a:xfrm>
            <a:off x="1907704" y="5453213"/>
            <a:ext cx="60395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/>
              <a:t>Forrás: </a:t>
            </a:r>
            <a:r>
              <a:rPr lang="hu-HU" sz="1400" dirty="0" err="1"/>
              <a:t>Udovecz</a:t>
            </a:r>
            <a:r>
              <a:rPr lang="hu-HU" sz="1400" dirty="0"/>
              <a:t> Gábor – </a:t>
            </a:r>
            <a:r>
              <a:rPr lang="hu-HU" sz="1400" dirty="0" err="1"/>
              <a:t>Popp</a:t>
            </a:r>
            <a:r>
              <a:rPr lang="hu-HU" sz="1400" dirty="0"/>
              <a:t> József – </a:t>
            </a:r>
            <a:r>
              <a:rPr lang="hu-HU" sz="1400" dirty="0" err="1"/>
              <a:t>Potori</a:t>
            </a:r>
            <a:r>
              <a:rPr lang="hu-HU" sz="1400" dirty="0"/>
              <a:t> Norbert (szerk.): Alkalmazkodási </a:t>
            </a:r>
          </a:p>
          <a:p>
            <a:r>
              <a:rPr lang="hu-HU" sz="1400" dirty="0"/>
              <a:t>kényszerben a magyar mezőgazdaság. Agrárgazdasági Tanulmányok. AKI. 2007. </a:t>
            </a:r>
          </a:p>
          <a:p>
            <a:r>
              <a:rPr lang="hu-HU" sz="1400" dirty="0"/>
              <a:t>7. sz. 17. o.</a:t>
            </a:r>
          </a:p>
        </p:txBody>
      </p:sp>
    </p:spTree>
    <p:extLst>
      <p:ext uri="{BB962C8B-B14F-4D97-AF65-F5344CB8AC3E}">
        <p14:creationId xmlns:p14="http://schemas.microsoft.com/office/powerpoint/2010/main" val="3661186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203848" y="1373073"/>
            <a:ext cx="2431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/>
              <a:t>A dán farmok 2010-ben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516744"/>
              </p:ext>
            </p:extLst>
          </p:nvPr>
        </p:nvGraphicFramePr>
        <p:xfrm>
          <a:off x="1331637" y="1742407"/>
          <a:ext cx="6390458" cy="1895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9781"/>
                <a:gridCol w="923559"/>
                <a:gridCol w="923559"/>
                <a:gridCol w="923559"/>
              </a:tblGrid>
              <a:tr h="31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1990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2000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2010*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Mezőgazdasági terület, 1000 ha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2788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2647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2491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Átlagos farmméret, hektár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35,1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48,5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59,3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Farmok száma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76300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52200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42000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hu-HU" sz="1800" dirty="0">
                          <a:effectLst/>
                        </a:rPr>
                        <a:t>teljes munkaidős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41000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30700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25200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0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hu-HU" sz="1800" dirty="0">
                          <a:effectLst/>
                        </a:rPr>
                        <a:t>részmunkaidős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35200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21500</a:t>
                      </a:r>
                      <a:endParaRPr lang="hu-H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16800</a:t>
                      </a:r>
                      <a:endParaRPr lang="hu-H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1331640" y="3637851"/>
            <a:ext cx="6390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/>
              <a:t>* 2010. évi becslést a Szerző módosította.</a:t>
            </a:r>
          </a:p>
          <a:p>
            <a:r>
              <a:rPr lang="hu-HU" sz="1400" dirty="0"/>
              <a:t>Forrás: Agrár Európa. VI. évf. 5. sz. 2002 május. 21.o.</a:t>
            </a:r>
          </a:p>
        </p:txBody>
      </p:sp>
      <p:sp>
        <p:nvSpPr>
          <p:cNvPr id="7" name="Téglalap 6"/>
          <p:cNvSpPr/>
          <p:nvPr/>
        </p:nvSpPr>
        <p:spPr>
          <a:xfrm>
            <a:off x="1012674" y="4435577"/>
            <a:ext cx="7028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/>
              <a:t>Egy gazdaságra jutó állatok számának változása Hollandiában</a:t>
            </a: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026812"/>
              </p:ext>
            </p:extLst>
          </p:nvPr>
        </p:nvGraphicFramePr>
        <p:xfrm>
          <a:off x="1541649" y="4916912"/>
          <a:ext cx="6030416" cy="132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3755"/>
                <a:gridCol w="1963391"/>
                <a:gridCol w="1893270"/>
              </a:tblGrid>
              <a:tr h="330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6725" algn="ctr">
                        <a:spcAft>
                          <a:spcPts val="0"/>
                        </a:spcAft>
                      </a:pPr>
                      <a:r>
                        <a:rPr lang="hu-HU" sz="2000" dirty="0" err="1" smtClean="0">
                          <a:effectLst/>
                        </a:rPr>
                        <a:t>Me</a:t>
                      </a:r>
                      <a:r>
                        <a:rPr lang="hu-HU" sz="2000" dirty="0" smtClean="0">
                          <a:effectLst/>
                        </a:rPr>
                        <a:t>.: db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Megnevezés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1980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2005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Sertés</a:t>
                      </a:r>
                      <a:endParaRPr lang="hu-H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58775" algn="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540</a:t>
                      </a:r>
                      <a:endParaRPr lang="hu-H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0" algn="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2 000</a:t>
                      </a:r>
                      <a:endParaRPr lang="hu-H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effectLst/>
                        </a:rPr>
                        <a:t>Broiler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58775"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46 000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0" algn="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80 000</a:t>
                      </a:r>
                      <a:endParaRPr lang="hu-H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églalap 8"/>
          <p:cNvSpPr/>
          <p:nvPr/>
        </p:nvSpPr>
        <p:spPr>
          <a:xfrm>
            <a:off x="1475656" y="623731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/>
              <a:t>Forrás: Hollandia. Agrár Európa. X. évf. 10.sz. 2006 augusztus</a:t>
            </a: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115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Mezőgazdaság: integráció + szövetkezés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        koncentráció + specializáció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380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692696"/>
            <a:ext cx="8579296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8. Magyar mezőgazdaság adottságai kiválók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jó és sok föld...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olcsó munkaerő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kedvező földrajzi fekvés</a:t>
            </a:r>
          </a:p>
          <a:p>
            <a:pPr marL="0" indent="0">
              <a:buNone/>
            </a:pPr>
            <a:r>
              <a:rPr lang="hu-HU" dirty="0" smtClean="0"/>
              <a:t>Fejlesztés: hatékonyság – versenyképesség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össztársadalmi érdekek alapján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Az egész agribusiness fejlesztése kiemelt állami szabályozással. </a:t>
            </a:r>
          </a:p>
          <a:p>
            <a:pPr>
              <a:buFontTx/>
              <a:buChar char="-"/>
            </a:pPr>
            <a:r>
              <a:rPr lang="hu-HU" dirty="0" smtClean="0"/>
              <a:t>Ez az alapja a foglalkoztatottságnak a </a:t>
            </a:r>
            <a:r>
              <a:rPr lang="hu-HU" dirty="0" err="1" smtClean="0"/>
              <a:t>mg.-ban</a:t>
            </a:r>
            <a:r>
              <a:rPr lang="hu-HU" dirty="0" smtClean="0"/>
              <a:t>.</a:t>
            </a:r>
          </a:p>
          <a:p>
            <a:pPr>
              <a:buFontTx/>
              <a:buChar char="-"/>
            </a:pPr>
            <a:r>
              <a:rPr lang="hu-HU" dirty="0" smtClean="0"/>
              <a:t>Kertgazdaság és állattenyésztés.</a:t>
            </a:r>
          </a:p>
          <a:p>
            <a:pPr>
              <a:buFontTx/>
              <a:buChar char="-"/>
            </a:pPr>
            <a:r>
              <a:rPr lang="hu-HU" dirty="0" smtClean="0"/>
              <a:t>Jelentős tőkeigény – kisgazdaság nem képes rá.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7662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hu-HU" dirty="0" smtClean="0"/>
              <a:t>Korszerű mezőgazdaság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500" dirty="0"/>
              <a:t>Korunkban a mezőgazdasági termeléssel szemben támasztott sokrétű köve­telmények miatt, </a:t>
            </a:r>
            <a:r>
              <a:rPr lang="hu-HU" sz="2500" b="1" dirty="0"/>
              <a:t>korszerűnek a magas műszaki színvonalon, a magas szakértelemmel, a gazdasági (piaci), higiéniai, állat- és </a:t>
            </a:r>
            <a:r>
              <a:rPr lang="hu-HU" sz="2500" b="1" dirty="0" err="1"/>
              <a:t>növényegészségügyi</a:t>
            </a:r>
            <a:r>
              <a:rPr lang="hu-HU" sz="2500" b="1" dirty="0"/>
              <a:t>, környezet- és természetvédelmi, állatjóléti követelmények figyelembevéte­lével, a szántóföldtől, illetve az istállótól a fogyasztó asztaláig ellenőrzött körülmények között folyó minőségi tömegtermelést tekintjük</a:t>
            </a:r>
            <a:r>
              <a:rPr lang="hu-HU" sz="2500" b="1" dirty="0" smtClean="0"/>
              <a:t>.</a:t>
            </a:r>
          </a:p>
          <a:p>
            <a:pPr marL="0" indent="0" algn="just">
              <a:buNone/>
            </a:pPr>
            <a:r>
              <a:rPr lang="hu-HU" sz="2800" b="1" dirty="0" smtClean="0"/>
              <a:t>Környezetkímélő mezőgazdaság: </a:t>
            </a:r>
          </a:p>
          <a:p>
            <a:pPr marL="0" indent="0" algn="just">
              <a:buNone/>
            </a:pPr>
            <a:r>
              <a:rPr lang="hu-HU" sz="2800" b="1" dirty="0"/>
              <a:t>	</a:t>
            </a:r>
            <a:r>
              <a:rPr lang="hu-HU" sz="2800" dirty="0" smtClean="0"/>
              <a:t>-</a:t>
            </a:r>
            <a:r>
              <a:rPr lang="hu-HU" sz="2800" b="1" dirty="0" smtClean="0"/>
              <a:t> </a:t>
            </a:r>
            <a:r>
              <a:rPr lang="hu-HU" sz="2400" dirty="0" smtClean="0"/>
              <a:t>hatékonyság, </a:t>
            </a:r>
          </a:p>
          <a:p>
            <a:pPr marL="0" indent="0" algn="just">
              <a:buNone/>
            </a:pPr>
            <a:r>
              <a:rPr lang="hu-HU" sz="2400" dirty="0"/>
              <a:t>	</a:t>
            </a:r>
            <a:r>
              <a:rPr lang="hu-HU" sz="2400" dirty="0" smtClean="0"/>
              <a:t>- zárt melléktermék-pályák.</a:t>
            </a:r>
          </a:p>
          <a:p>
            <a:pPr marL="0" indent="0">
              <a:buNone/>
            </a:pPr>
            <a:r>
              <a:rPr lang="hu-HU" sz="2500" b="1" dirty="0" smtClean="0"/>
              <a:t>Iparszerű mezőgazdaság</a:t>
            </a:r>
            <a:r>
              <a:rPr lang="hu-HU" dirty="0" smtClean="0"/>
              <a:t>: 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V="1">
            <a:off x="3757815" y="558924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3759244" y="6192300"/>
            <a:ext cx="864096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/>
          <p:cNvSpPr txBox="1"/>
          <p:nvPr/>
        </p:nvSpPr>
        <p:spPr>
          <a:xfrm>
            <a:off x="4788024" y="548546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Biotermelés</a:t>
            </a:r>
            <a:endParaRPr lang="hu-HU" sz="24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4788024" y="621639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Integrált termelés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810194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Integrált termelés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 smtClean="0"/>
              <a:t>Az integrált termesztés egy kimondottan piacorientált, garantált minőség előállítására törekvő termelési irányzat, amely a kedvező gazdasági eredmények elérése, a termelés hatékonyságának javítása érdekében a műszaki fejlesztés legújabb eredményeinek, és szükség szerint a hagyományos, iparszerű és </a:t>
            </a:r>
            <a:r>
              <a:rPr lang="hu-HU" sz="2400" dirty="0" err="1" smtClean="0"/>
              <a:t>biotermesztés</a:t>
            </a:r>
            <a:r>
              <a:rPr lang="hu-HU" sz="2400" dirty="0" smtClean="0"/>
              <a:t> elveinek, módszereinek integrált alkalmazására törekszik úgy, hogy az előírt higiéniai, növény- és állategészségügyi, környezetvédelmi stb. követelményeknek minden </a:t>
            </a:r>
            <a:r>
              <a:rPr lang="hu-HU" sz="2400" dirty="0" err="1" smtClean="0"/>
              <a:t>tekin</a:t>
            </a:r>
            <a:r>
              <a:rPr lang="hu-HU" sz="2400" dirty="0" smtClean="0"/>
              <a:t>¬</a:t>
            </a:r>
            <a:r>
              <a:rPr lang="hu-HU" sz="2400" dirty="0" err="1" smtClean="0"/>
              <a:t>tetben</a:t>
            </a:r>
            <a:r>
              <a:rPr lang="hu-HU" sz="2400" dirty="0" smtClean="0"/>
              <a:t> megfelel.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1367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2016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800" dirty="0" smtClean="0"/>
              <a:t>1. Tér lehatárolása</a:t>
            </a:r>
          </a:p>
          <a:p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városi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vidéki</a:t>
            </a:r>
            <a:endParaRPr lang="hu-HU" sz="2800" dirty="0"/>
          </a:p>
        </p:txBody>
      </p:sp>
      <p:cxnSp>
        <p:nvCxnSpPr>
          <p:cNvPr id="6" name="Egyenes összekötő nyíllal 5"/>
          <p:cNvCxnSpPr/>
          <p:nvPr/>
        </p:nvCxnSpPr>
        <p:spPr>
          <a:xfrm flipV="1">
            <a:off x="2339752" y="1738018"/>
            <a:ext cx="79208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2339752" y="2204864"/>
            <a:ext cx="792088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132411"/>
              </p:ext>
            </p:extLst>
          </p:nvPr>
        </p:nvGraphicFramePr>
        <p:xfrm>
          <a:off x="1043608" y="292494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Alapvetően városi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Alapvetően vidéki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Terület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Népesség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Terület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Népesség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EU-27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9,1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40,3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56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24,1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Mo</a:t>
                      </a:r>
                      <a:r>
                        <a:rPr lang="hu-HU" dirty="0" smtClean="0"/>
                        <a:t>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17,4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66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47,9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9552" y="4941168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2. </a:t>
            </a:r>
            <a:r>
              <a:rPr lang="hu-HU" sz="2800" dirty="0" err="1" smtClean="0"/>
              <a:t>Mo</a:t>
            </a:r>
            <a:r>
              <a:rPr lang="hu-HU" sz="2800" dirty="0" smtClean="0"/>
              <a:t>. a vidék legadekvátabb termelési ága, gazdasági bázis – </a:t>
            </a:r>
            <a:r>
              <a:rPr lang="hu-HU" sz="2800" dirty="0" err="1" smtClean="0"/>
              <a:t>kultúrállapot</a:t>
            </a:r>
            <a:r>
              <a:rPr lang="hu-HU" sz="2800" dirty="0" smtClean="0"/>
              <a:t>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260282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Integrált termelés modellje</a:t>
            </a:r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2" b="2579"/>
          <a:stretch/>
        </p:blipFill>
        <p:spPr bwMode="auto">
          <a:xfrm>
            <a:off x="0" y="1132765"/>
            <a:ext cx="9173999" cy="5585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8204" y="656481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182359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Biotermelés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dirty="0"/>
              <a:t>A </a:t>
            </a:r>
            <a:r>
              <a:rPr lang="hu-HU" sz="2400" dirty="0" err="1"/>
              <a:t>biotermesztés</a:t>
            </a:r>
            <a:r>
              <a:rPr lang="hu-HU" sz="2400" dirty="0"/>
              <a:t> alapvetően a természeti folyamatokra, és természetes anyagokra, nagymértékben az üzem belső erőforrásaira támaszkodó, az élelmiszer­biztonságot és a </a:t>
            </a:r>
            <a:r>
              <a:rPr lang="hu-HU" sz="2400" dirty="0" smtClean="0"/>
              <a:t>környezetvédelmet </a:t>
            </a:r>
            <a:r>
              <a:rPr lang="hu-HU" sz="2400" dirty="0"/>
              <a:t>kiemelten kezelő, speciális minőség (vegyszermentesség) </a:t>
            </a:r>
            <a:r>
              <a:rPr lang="hu-HU" sz="2500" dirty="0"/>
              <a:t>előállítására</a:t>
            </a:r>
            <a:r>
              <a:rPr lang="hu-HU" sz="2400" dirty="0"/>
              <a:t> törekvő termelési mód azok részére, akik az így előállított termékek magasabb költségeit megfizetni tudják és hajlandók.</a:t>
            </a:r>
          </a:p>
        </p:txBody>
      </p:sp>
    </p:spTree>
    <p:extLst>
      <p:ext uri="{BB962C8B-B14F-4D97-AF65-F5344CB8AC3E}">
        <p14:creationId xmlns:p14="http://schemas.microsoft.com/office/powerpoint/2010/main" val="4116213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Csoportba foglalás 24"/>
          <p:cNvGrpSpPr/>
          <p:nvPr/>
        </p:nvGrpSpPr>
        <p:grpSpPr>
          <a:xfrm>
            <a:off x="701187" y="1689271"/>
            <a:ext cx="8015808" cy="4380210"/>
            <a:chOff x="228600" y="488950"/>
            <a:chExt cx="5600700" cy="1495425"/>
          </a:xfrm>
        </p:grpSpPr>
        <p:sp>
          <p:nvSpPr>
            <p:cNvPr id="4" name="Text Box 19"/>
            <p:cNvSpPr txBox="1">
              <a:spLocks noChangeArrowheads="1"/>
            </p:cNvSpPr>
            <p:nvPr/>
          </p:nvSpPr>
          <p:spPr bwMode="auto">
            <a:xfrm>
              <a:off x="228600" y="488950"/>
              <a:ext cx="8001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Input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korlátozott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1600200" y="488950"/>
              <a:ext cx="2743200" cy="1371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228600" y="1273175"/>
              <a:ext cx="8001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Input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korlátozott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2171700" y="603250"/>
              <a:ext cx="13716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Növénytermesztés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2159000" y="1406525"/>
              <a:ext cx="1371600" cy="444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Állattenyésztés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>
              <a:off x="4686300" y="603250"/>
              <a:ext cx="8001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Főtermék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3"/>
            <p:cNvSpPr txBox="1">
              <a:spLocks noChangeArrowheads="1"/>
            </p:cNvSpPr>
            <p:nvPr/>
          </p:nvSpPr>
          <p:spPr bwMode="auto">
            <a:xfrm>
              <a:off x="4686300" y="1641475"/>
              <a:ext cx="800100" cy="342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Főtermék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1028700" y="684213"/>
              <a:ext cx="114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1028700" y="1512888"/>
              <a:ext cx="114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543300" y="684213"/>
              <a:ext cx="114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3543300" y="1747838"/>
              <a:ext cx="1143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3886200" y="819150"/>
              <a:ext cx="97155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Takarmány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3886200" y="1204913"/>
              <a:ext cx="1943100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Melléktermék (alom, komposzt)</a:t>
              </a:r>
              <a:endParaRPr kumimoji="0" lang="hu-H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auto">
            <a:xfrm>
              <a:off x="1747838" y="684213"/>
              <a:ext cx="1909762" cy="1052512"/>
            </a:xfrm>
            <a:custGeom>
              <a:avLst/>
              <a:gdLst>
                <a:gd name="T0" fmla="*/ 3007 w 3007"/>
                <a:gd name="T1" fmla="*/ 0 h 1658"/>
                <a:gd name="T2" fmla="*/ 2970 w 3007"/>
                <a:gd name="T3" fmla="*/ 503 h 1658"/>
                <a:gd name="T4" fmla="*/ 0 w 3007"/>
                <a:gd name="T5" fmla="*/ 563 h 1658"/>
                <a:gd name="T6" fmla="*/ 0 w 3007"/>
                <a:gd name="T7" fmla="*/ 1658 h 1658"/>
                <a:gd name="T8" fmla="*/ 645 w 3007"/>
                <a:gd name="T9" fmla="*/ 1658 h 1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7" h="1658">
                  <a:moveTo>
                    <a:pt x="3007" y="0"/>
                  </a:moveTo>
                  <a:lnTo>
                    <a:pt x="2970" y="503"/>
                  </a:lnTo>
                  <a:lnTo>
                    <a:pt x="0" y="563"/>
                  </a:lnTo>
                  <a:lnTo>
                    <a:pt x="0" y="1658"/>
                  </a:lnTo>
                  <a:lnTo>
                    <a:pt x="645" y="16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1900238" y="682625"/>
              <a:ext cx="1871662" cy="938213"/>
            </a:xfrm>
            <a:custGeom>
              <a:avLst/>
              <a:gdLst>
                <a:gd name="T0" fmla="*/ 2947 w 2947"/>
                <a:gd name="T1" fmla="*/ 0 h 1478"/>
                <a:gd name="T2" fmla="*/ 2925 w 2947"/>
                <a:gd name="T3" fmla="*/ 638 h 1478"/>
                <a:gd name="T4" fmla="*/ 0 w 2947"/>
                <a:gd name="T5" fmla="*/ 713 h 1478"/>
                <a:gd name="T6" fmla="*/ 0 w 2947"/>
                <a:gd name="T7" fmla="*/ 1478 h 1478"/>
                <a:gd name="T8" fmla="*/ 405 w 2947"/>
                <a:gd name="T9" fmla="*/ 1478 h 1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7" h="1478">
                  <a:moveTo>
                    <a:pt x="2947" y="0"/>
                  </a:moveTo>
                  <a:lnTo>
                    <a:pt x="2925" y="638"/>
                  </a:lnTo>
                  <a:lnTo>
                    <a:pt x="0" y="713"/>
                  </a:lnTo>
                  <a:lnTo>
                    <a:pt x="0" y="1478"/>
                  </a:lnTo>
                  <a:lnTo>
                    <a:pt x="405" y="147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19" name="Freeform 4"/>
            <p:cNvSpPr>
              <a:spLocks/>
            </p:cNvSpPr>
            <p:nvPr/>
          </p:nvSpPr>
          <p:spPr bwMode="auto">
            <a:xfrm>
              <a:off x="1985963" y="800100"/>
              <a:ext cx="1671637" cy="911225"/>
            </a:xfrm>
            <a:custGeom>
              <a:avLst/>
              <a:gdLst>
                <a:gd name="T0" fmla="*/ 2632 w 2632"/>
                <a:gd name="T1" fmla="*/ 1435 h 1435"/>
                <a:gd name="T2" fmla="*/ 2625 w 2632"/>
                <a:gd name="T3" fmla="*/ 720 h 1435"/>
                <a:gd name="T4" fmla="*/ 30 w 2632"/>
                <a:gd name="T5" fmla="*/ 735 h 1435"/>
                <a:gd name="T6" fmla="*/ 0 w 2632"/>
                <a:gd name="T7" fmla="*/ 0 h 1435"/>
                <a:gd name="T8" fmla="*/ 270 w 2632"/>
                <a:gd name="T9" fmla="*/ 0 h 1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2" h="1435">
                  <a:moveTo>
                    <a:pt x="2632" y="1435"/>
                  </a:moveTo>
                  <a:lnTo>
                    <a:pt x="2625" y="720"/>
                  </a:lnTo>
                  <a:lnTo>
                    <a:pt x="30" y="735"/>
                  </a:lnTo>
                  <a:lnTo>
                    <a:pt x="0" y="0"/>
                  </a:lnTo>
                  <a:lnTo>
                    <a:pt x="27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20" name="Line 3"/>
            <p:cNvSpPr>
              <a:spLocks noChangeShapeType="1"/>
            </p:cNvSpPr>
            <p:nvPr/>
          </p:nvSpPr>
          <p:spPr bwMode="auto">
            <a:xfrm flipH="1">
              <a:off x="3657600" y="933450"/>
              <a:ext cx="228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21" name="Line 2"/>
            <p:cNvSpPr>
              <a:spLocks noChangeShapeType="1"/>
            </p:cNvSpPr>
            <p:nvPr/>
          </p:nvSpPr>
          <p:spPr bwMode="auto">
            <a:xfrm flipH="1">
              <a:off x="3657600" y="1438275"/>
              <a:ext cx="342900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  <p:sp>
          <p:nvSpPr>
            <p:cNvPr id="22" name="Line 1"/>
            <p:cNvSpPr>
              <a:spLocks noChangeShapeType="1"/>
            </p:cNvSpPr>
            <p:nvPr/>
          </p:nvSpPr>
          <p:spPr bwMode="auto">
            <a:xfrm flipH="1" flipV="1">
              <a:off x="3771900" y="1054100"/>
              <a:ext cx="228600" cy="1444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 sz="1600"/>
            </a:p>
          </p:txBody>
        </p:sp>
      </p:grp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  <a:tab pos="2171700" algn="l"/>
              </a:tabLst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0" algn="l"/>
                <a:tab pos="2171700" algn="l"/>
              </a:tabLst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2099509" y="692696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3200" dirty="0"/>
              <a:t>A </a:t>
            </a:r>
            <a:r>
              <a:rPr lang="hu-HU" sz="3200" dirty="0" err="1"/>
              <a:t>biotermesztés</a:t>
            </a:r>
            <a:r>
              <a:rPr lang="hu-HU" sz="3200" dirty="0"/>
              <a:t> modellje</a:t>
            </a:r>
          </a:p>
          <a:p>
            <a:pPr algn="ctr"/>
            <a:r>
              <a:rPr lang="hu-HU" sz="3200" dirty="0"/>
              <a:t> 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701187" y="605607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42310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143000"/>
          </a:xfrm>
        </p:spPr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380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Magyar sajátosság</a:t>
            </a:r>
          </a:p>
          <a:p>
            <a:pPr marL="0" indent="0">
              <a:buNone/>
            </a:pPr>
            <a:r>
              <a:rPr lang="hu-HU" sz="2800" dirty="0" smtClean="0"/>
              <a:t>3. Nyugat – vidéki városok ipari centrumok</a:t>
            </a:r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</a:t>
            </a:r>
            <a:r>
              <a:rPr lang="hu-HU" sz="2800" dirty="0" err="1" smtClean="0"/>
              <a:t>Mo</a:t>
            </a:r>
            <a:r>
              <a:rPr lang="hu-HU" sz="2800" dirty="0" smtClean="0"/>
              <a:t>. – vidéki ipar összeomlott</a:t>
            </a:r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</a:t>
            </a:r>
            <a:r>
              <a:rPr lang="hu-HU" sz="2800" dirty="0" err="1" smtClean="0"/>
              <a:t>Mo</a:t>
            </a:r>
            <a:r>
              <a:rPr lang="hu-HU" sz="2800" dirty="0" smtClean="0"/>
              <a:t>. – lehetőség és kényszer</a:t>
            </a:r>
          </a:p>
          <a:p>
            <a:pPr marL="0" indent="0">
              <a:buNone/>
            </a:pPr>
            <a:r>
              <a:rPr lang="hu-HU" sz="2800" dirty="0" err="1"/>
              <a:t>v</a:t>
            </a:r>
            <a:r>
              <a:rPr lang="hu-HU" sz="2800" dirty="0" err="1" smtClean="0"/>
              <a:t>isszaparasztosiasodás</a:t>
            </a:r>
            <a:r>
              <a:rPr lang="hu-HU" sz="2800" dirty="0" smtClean="0"/>
              <a:t> – elfordulás a mezőgazdaságtól</a:t>
            </a:r>
          </a:p>
          <a:p>
            <a:pPr marL="0" indent="0">
              <a:buNone/>
            </a:pPr>
            <a:r>
              <a:rPr lang="hu-HU" dirty="0" smtClean="0"/>
              <a:t>   - kertkultúra összeomlása</a:t>
            </a:r>
          </a:p>
          <a:p>
            <a:pPr marL="0" indent="0">
              <a:buNone/>
            </a:pPr>
            <a:r>
              <a:rPr lang="hu-HU" sz="2800" dirty="0" smtClean="0"/>
              <a:t>4. </a:t>
            </a:r>
            <a:r>
              <a:rPr lang="hu-HU" sz="2800" dirty="0" err="1" smtClean="0"/>
              <a:t>Mo</a:t>
            </a:r>
            <a:r>
              <a:rPr lang="hu-HU" sz="2800" dirty="0" smtClean="0"/>
              <a:t>. GDP – 3-3,5%  Foglalkoztatás: 4,5%</a:t>
            </a:r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</a:t>
            </a:r>
            <a:r>
              <a:rPr lang="hu-HU" sz="2800" dirty="0" err="1" smtClean="0"/>
              <a:t>Agribusiness</a:t>
            </a:r>
            <a:r>
              <a:rPr lang="hu-HU" sz="2800" dirty="0" smtClean="0"/>
              <a:t>: 11-12%        Németország – 9%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	      USA – 15%</a:t>
            </a:r>
          </a:p>
          <a:p>
            <a:pPr marL="0" indent="0">
              <a:buNone/>
            </a:pPr>
            <a:r>
              <a:rPr lang="hu-HU" sz="2800" dirty="0"/>
              <a:t> </a:t>
            </a:r>
            <a:r>
              <a:rPr lang="hu-HU" sz="2800" dirty="0" smtClean="0"/>
              <a:t>    Foglalkoztatás 2-4%-kal több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24015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36121" cy="632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82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err="1" smtClean="0"/>
              <a:t>Mo</a:t>
            </a:r>
            <a:r>
              <a:rPr lang="hu-HU" sz="2800" dirty="0" smtClean="0"/>
              <a:t>. </a:t>
            </a:r>
            <a:r>
              <a:rPr lang="hu-HU" sz="2800" dirty="0" err="1" smtClean="0"/>
              <a:t>Agribusiness</a:t>
            </a:r>
            <a:r>
              <a:rPr lang="hu-HU" sz="2800" dirty="0" smtClean="0"/>
              <a:t> a nemzetgazdaság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   	 kibocsájtásából 15,5-15,8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 GDP-ből              11,2-11,6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  foglalkoztatásból 14,0-14,4  </a:t>
            </a:r>
          </a:p>
          <a:p>
            <a:pPr marL="0" indent="0">
              <a:buNone/>
            </a:pPr>
            <a:endParaRPr lang="hu-HU" sz="2800" dirty="0"/>
          </a:p>
          <a:p>
            <a:pPr marL="0" indent="0">
              <a:buNone/>
            </a:pPr>
            <a:r>
              <a:rPr lang="hu-HU" sz="2800" dirty="0" smtClean="0"/>
              <a:t>Dánia: mg. </a:t>
            </a:r>
            <a:r>
              <a:rPr lang="hu-HU" sz="2800" dirty="0"/>
              <a:t>e</a:t>
            </a:r>
            <a:r>
              <a:rPr lang="hu-HU" sz="2800" dirty="0" smtClean="0"/>
              <a:t>xport – 12%</a:t>
            </a:r>
          </a:p>
          <a:p>
            <a:pPr marL="0" indent="0">
              <a:buNone/>
            </a:pPr>
            <a:r>
              <a:rPr lang="hu-HU" sz="2800" dirty="0" err="1" smtClean="0"/>
              <a:t>Agribusiness</a:t>
            </a:r>
            <a:r>
              <a:rPr lang="hu-HU" sz="2800" dirty="0" smtClean="0"/>
              <a:t>          – 11%</a:t>
            </a:r>
            <a:endParaRPr lang="hu-HU" sz="2800" dirty="0"/>
          </a:p>
        </p:txBody>
      </p:sp>
      <p:sp>
        <p:nvSpPr>
          <p:cNvPr id="4" name="Jobb oldali kapcsos zárójel 3"/>
          <p:cNvSpPr/>
          <p:nvPr/>
        </p:nvSpPr>
        <p:spPr>
          <a:xfrm>
            <a:off x="4211960" y="2924944"/>
            <a:ext cx="216024" cy="86409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4562380" y="309538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23%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7343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765554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431032" y="332656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A német </a:t>
            </a:r>
            <a:r>
              <a:rPr lang="hu-HU" sz="2400" b="1" dirty="0" err="1" smtClean="0"/>
              <a:t>agribusiness</a:t>
            </a:r>
            <a:r>
              <a:rPr lang="hu-HU" sz="2400" b="1" dirty="0" smtClean="0"/>
              <a:t> 2010. évi sarokszámai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41807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141168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Mo</a:t>
            </a:r>
            <a:r>
              <a:rPr lang="hu-HU" sz="2800" dirty="0" smtClean="0"/>
              <a:t>. mg.</a:t>
            </a:r>
          </a:p>
          <a:p>
            <a:r>
              <a:rPr lang="hu-HU" sz="2800" dirty="0" smtClean="0"/>
              <a:t>Nem tud új fejlődési pályára állni, termelési adottságainak kihasználása kb. 50-60%-os</a:t>
            </a:r>
          </a:p>
          <a:p>
            <a:r>
              <a:rPr lang="hu-HU" sz="2800" dirty="0" smtClean="0"/>
              <a:t>Termelés szétaprózódott:</a:t>
            </a:r>
          </a:p>
          <a:p>
            <a:pPr marL="800100" lvl="2" indent="0">
              <a:buNone/>
            </a:pPr>
            <a:r>
              <a:rPr lang="hu-HU" dirty="0" err="1" smtClean="0"/>
              <a:t>Mo</a:t>
            </a:r>
            <a:r>
              <a:rPr lang="hu-HU" dirty="0" smtClean="0"/>
              <a:t>.		570 ezer</a:t>
            </a:r>
          </a:p>
          <a:p>
            <a:pPr marL="800100" lvl="2" indent="0">
              <a:buNone/>
            </a:pPr>
            <a:r>
              <a:rPr lang="hu-HU" dirty="0" smtClean="0"/>
              <a:t>Dánia		42 ezer</a:t>
            </a:r>
          </a:p>
          <a:p>
            <a:pPr marL="800100" lvl="2" indent="0">
              <a:buNone/>
            </a:pPr>
            <a:r>
              <a:rPr lang="hu-HU" dirty="0" smtClean="0"/>
              <a:t>Csehország 	39 ezer</a:t>
            </a:r>
          </a:p>
          <a:p>
            <a:pPr marL="800100" lvl="2" indent="0">
              <a:buNone/>
            </a:pPr>
            <a:r>
              <a:rPr lang="hu-HU" dirty="0" smtClean="0"/>
              <a:t>Ausztria 	165 ezer gazdaság</a:t>
            </a:r>
          </a:p>
          <a:p>
            <a:r>
              <a:rPr lang="hu-HU" sz="2800" dirty="0" smtClean="0"/>
              <a:t>Ágazat vertikumai szervezetlenek és ellenérdekeltek</a:t>
            </a:r>
          </a:p>
          <a:p>
            <a:r>
              <a:rPr lang="hu-HU" sz="2800" dirty="0" smtClean="0"/>
              <a:t>Teljesítménye a 80-as évek átlagának 70-80%-a</a:t>
            </a:r>
          </a:p>
        </p:txBody>
      </p:sp>
    </p:spTree>
    <p:extLst>
      <p:ext uri="{BB962C8B-B14F-4D97-AF65-F5344CB8AC3E}">
        <p14:creationId xmlns:p14="http://schemas.microsoft.com/office/powerpoint/2010/main" val="280314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4365104"/>
            <a:ext cx="8229600" cy="24048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hu-HU" sz="2800" dirty="0" smtClean="0"/>
              <a:t>Termelése kiszolgáló jellegű – nyersanyag termelés</a:t>
            </a:r>
          </a:p>
          <a:p>
            <a:pPr>
              <a:buFontTx/>
              <a:buChar char="-"/>
            </a:pPr>
            <a:r>
              <a:rPr lang="hu-HU" sz="2800" dirty="0" smtClean="0"/>
              <a:t>Élelmiszeripar kapacitása elégtelen,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teljesítménye:  	a mezőgazdaság 55-75%-a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	Németország 233%-a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			Dánia 246%-a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755576" y="692696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Mezőgazdasági termelés és beruházás indexe</a:t>
            </a:r>
            <a:endParaRPr lang="hu-HU" sz="2400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46904"/>
              </p:ext>
            </p:extLst>
          </p:nvPr>
        </p:nvGraphicFramePr>
        <p:xfrm>
          <a:off x="899592" y="1412777"/>
          <a:ext cx="7128792" cy="26642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12168"/>
                <a:gridCol w="1440160"/>
                <a:gridCol w="104312"/>
                <a:gridCol w="1197394"/>
                <a:gridCol w="138454"/>
                <a:gridCol w="1296144"/>
                <a:gridCol w="1440160"/>
              </a:tblGrid>
              <a:tr h="8880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Év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u="none" strike="noStrike" dirty="0">
                          <a:effectLst/>
                        </a:rPr>
                        <a:t>Növénytermelés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 smtClean="0">
                          <a:effectLst/>
                        </a:rPr>
                        <a:t>Állattenyésztés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 dirty="0">
                          <a:effectLst/>
                        </a:rPr>
                        <a:t>Mezőgazdaság összes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Beruházás volumene 2005-2009 átlagában 1990. év %-ában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523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1960=100%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5523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I. 1986-1990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161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207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180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1600" u="none" strike="noStrike">
                          <a:effectLst/>
                        </a:rPr>
                        <a:t>66%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523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II. 2006-2010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148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116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140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552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II. az I.-es %-ában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92%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>
                          <a:effectLst/>
                        </a:rPr>
                        <a:t>56%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600" u="none" strike="noStrike" dirty="0">
                          <a:effectLst/>
                        </a:rPr>
                        <a:t>77%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55239">
                <a:tc gridSpan="6">
                  <a:txBody>
                    <a:bodyPr/>
                    <a:lstStyle/>
                    <a:p>
                      <a:pPr algn="l" fontAlgn="b"/>
                      <a:r>
                        <a:rPr lang="hu-HU" sz="1600" u="none" strike="noStrike">
                          <a:effectLst/>
                        </a:rPr>
                        <a:t>Forrás: Magyar Statisztikai Évkönyv. 2010. KSH. Budapest, 14. o.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82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328592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hu-HU" dirty="0" smtClean="0"/>
              <a:t>Termelés – Feldolgozás – Értékesítés:  ellenérdekelt.</a:t>
            </a:r>
          </a:p>
          <a:p>
            <a:pPr>
              <a:buFontTx/>
              <a:buChar char="-"/>
            </a:pPr>
            <a:r>
              <a:rPr lang="hu-HU" dirty="0" smtClean="0"/>
              <a:t>Talaj védelmét nem tudja megoldani. </a:t>
            </a:r>
          </a:p>
          <a:p>
            <a:pPr marL="0" indent="0">
              <a:buNone/>
            </a:pPr>
            <a:r>
              <a:rPr lang="hu-HU" dirty="0" smtClean="0"/>
              <a:t>         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Gazdálkodók felkészültsége: 90%-a 8 osztállyal rendelkezik.</a:t>
            </a:r>
          </a:p>
          <a:p>
            <a:pPr>
              <a:buFontTx/>
              <a:buChar char="-"/>
            </a:pPr>
            <a:r>
              <a:rPr lang="hu-HU" dirty="0" smtClean="0"/>
              <a:t>Hihetetlenül alacsony munkatermelékenység.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94413"/>
              </p:ext>
            </p:extLst>
          </p:nvPr>
        </p:nvGraphicFramePr>
        <p:xfrm>
          <a:off x="1187624" y="2345721"/>
          <a:ext cx="6456040" cy="1331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020"/>
                <a:gridCol w="3228020"/>
              </a:tblGrid>
              <a:tr h="443901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ysClr val="windowText" lastClr="000000"/>
                          </a:solidFill>
                        </a:rPr>
                        <a:t>Magyarország</a:t>
                      </a:r>
                      <a:endParaRPr lang="hu-HU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>
                          <a:solidFill>
                            <a:sysClr val="windowText" lastClr="000000"/>
                          </a:solidFill>
                        </a:rPr>
                        <a:t>937 200 ha</a:t>
                      </a:r>
                      <a:endParaRPr lang="hu-HU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901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ysClr val="windowText" lastClr="000000"/>
                          </a:solidFill>
                        </a:rPr>
                        <a:t>            ebből erdősítés</a:t>
                      </a:r>
                      <a:endParaRPr lang="hu-HU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>
                          <a:solidFill>
                            <a:sysClr val="windowText" lastClr="000000"/>
                          </a:solidFill>
                        </a:rPr>
                        <a:t>217 900 ha</a:t>
                      </a:r>
                      <a:endParaRPr lang="hu-HU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901"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solidFill>
                            <a:sysClr val="windowText" lastClr="000000"/>
                          </a:solidFill>
                        </a:rPr>
                        <a:t>Dánia</a:t>
                      </a:r>
                      <a:endParaRPr lang="hu-HU" sz="2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b="1" dirty="0" smtClean="0">
                          <a:solidFill>
                            <a:sysClr val="windowText" lastClr="000000"/>
                          </a:solidFill>
                        </a:rPr>
                        <a:t>142 000 ha</a:t>
                      </a:r>
                      <a:endParaRPr lang="hu-HU" sz="2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691680" y="188405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Mezőgazdasági terület veszteség 1990-2000</a:t>
            </a:r>
            <a:endParaRPr lang="hu-HU" sz="2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187624" y="3717032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Forrás</a:t>
            </a:r>
            <a:r>
              <a:rPr lang="hu-HU" sz="1400" dirty="0" smtClean="0"/>
              <a:t>: KSH adatok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097600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864</Words>
  <Application>Microsoft Office PowerPoint</Application>
  <PresentationFormat>Diavetítés a képernyőre (4:3 oldalarány)</PresentationFormat>
  <Paragraphs>230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Office-téma</vt:lpstr>
      <vt:lpstr>Agrártermelés és területfejlesztés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koncentráció mértéke az agribusiness szereplőinél Magyarországon: a tíz legnagyobb cég százalékos részesedése az árbevételből</vt:lpstr>
      <vt:lpstr>PowerPoint bemutató</vt:lpstr>
      <vt:lpstr>PowerPoint bemutató</vt:lpstr>
      <vt:lpstr>Korszerű mezőgazdaság</vt:lpstr>
      <vt:lpstr>Integrált termelés</vt:lpstr>
      <vt:lpstr>Integrált termelés modellje</vt:lpstr>
      <vt:lpstr>Biotermelés</vt:lpstr>
      <vt:lpstr>PowerPoint bemutató</vt:lpstr>
      <vt:lpstr>Köszönöm a figyelmet!</vt:lpstr>
    </vt:vector>
  </TitlesOfParts>
  <Company>PTE KTK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Éva Komlósi</dc:creator>
  <cp:lastModifiedBy>Rega PhD administrator</cp:lastModifiedBy>
  <cp:revision>6</cp:revision>
  <dcterms:created xsi:type="dcterms:W3CDTF">2012-11-21T11:37:55Z</dcterms:created>
  <dcterms:modified xsi:type="dcterms:W3CDTF">2012-11-21T12:40:03Z</dcterms:modified>
</cp:coreProperties>
</file>