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2" r:id="rId3"/>
    <p:sldId id="410" r:id="rId4"/>
    <p:sldId id="387" r:id="rId5"/>
    <p:sldId id="386" r:id="rId6"/>
    <p:sldId id="411" r:id="rId7"/>
    <p:sldId id="392" r:id="rId8"/>
    <p:sldId id="395" r:id="rId9"/>
    <p:sldId id="397" r:id="rId10"/>
    <p:sldId id="398" r:id="rId11"/>
    <p:sldId id="412" r:id="rId12"/>
    <p:sldId id="414" r:id="rId13"/>
    <p:sldId id="378" r:id="rId14"/>
    <p:sldId id="400" r:id="rId15"/>
    <p:sldId id="413" r:id="rId16"/>
    <p:sldId id="415" r:id="rId17"/>
    <p:sldId id="416" r:id="rId18"/>
    <p:sldId id="258" r:id="rId19"/>
  </p:sldIdLst>
  <p:sldSz cx="9144000" cy="6858000" type="screen4x3"/>
  <p:notesSz cx="7099300" cy="102235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9A3"/>
    <a:srgbClr val="404040"/>
    <a:srgbClr val="000000"/>
    <a:srgbClr val="323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Közepesen sötét stílus 4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0" autoAdjust="0"/>
    <p:restoredTop sz="94660"/>
  </p:normalViewPr>
  <p:slideViewPr>
    <p:cSldViewPr>
      <p:cViewPr varScale="1">
        <p:scale>
          <a:sx n="86" d="100"/>
          <a:sy n="86" d="100"/>
        </p:scale>
        <p:origin x="-112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8960" tIns="49481" rIns="98960" bIns="49481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8960" tIns="49481" rIns="98960" bIns="49481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710738"/>
            <a:ext cx="3076575" cy="511175"/>
          </a:xfrm>
          <a:prstGeom prst="rect">
            <a:avLst/>
          </a:prstGeom>
        </p:spPr>
        <p:txBody>
          <a:bodyPr vert="horz" lIns="98960" tIns="49481" rIns="98960" bIns="49481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4021138" y="9710738"/>
            <a:ext cx="3076575" cy="511175"/>
          </a:xfrm>
          <a:prstGeom prst="rect">
            <a:avLst/>
          </a:prstGeom>
        </p:spPr>
        <p:txBody>
          <a:bodyPr vert="horz" lIns="98960" tIns="49481" rIns="98960" bIns="49481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FE77106-0A17-4853-AAEC-988442BEC62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1594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60" tIns="49481" rIns="98960" bIns="4948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60" tIns="49481" rIns="98960" bIns="4948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5175"/>
            <a:ext cx="5111750" cy="3833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6163"/>
            <a:ext cx="568007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60" tIns="49481" rIns="98960" bIns="494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60" tIns="49481" rIns="98960" bIns="4948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60" tIns="49481" rIns="98960" bIns="4948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6B7A1BD-7C49-46B3-B684-2E8C9EB8F96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0003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1A7C16-9CF7-459B-A1F7-D86925E06AA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 rot="16200000">
            <a:off x="-1212056" y="2732882"/>
            <a:ext cx="2701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hu-HU" sz="1200" i="1">
                <a:solidFill>
                  <a:srgbClr val="404040"/>
                </a:solidFill>
                <a:cs typeface="+mn-cs"/>
              </a:rPr>
              <a:t>MTA Regionális Kutatások Központja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829EF3-1109-46D0-949A-EFDBB077318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06D10-B847-4236-8C9F-A94B2F6E739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F1839-DECE-4606-BAB8-782656A536B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0C14F-7B87-4CCA-AA1E-1D734FE2088E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8E2D1-6C1C-4FE0-AF9A-0222B9F2B097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AFE1C-5C41-475A-A91B-12E8F502CE90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49591-DE15-4C5B-AF45-64177B506A6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650703-7202-4E2D-BDD4-FE041394C501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BB3C5-362A-41CE-9BF4-43466BE0DB69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C1589-A510-4E1D-85FB-2B3E7F1B14A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F340A2-4591-437F-B96F-F1CE33905F6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Relationship Id="rId3" Type="http://schemas.openxmlformats.org/officeDocument/2006/relationships/image" Target="../media/image1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060575"/>
            <a:ext cx="7991475" cy="25082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u-HU" dirty="0" smtClean="0">
                <a:latin typeface="+mn-lt"/>
                <a:cs typeface="Arial" pitchFamily="34" charset="0"/>
              </a:rPr>
              <a:t/>
            </a:r>
            <a:br>
              <a:rPr lang="hu-HU" dirty="0" smtClean="0">
                <a:latin typeface="+mn-lt"/>
                <a:cs typeface="Arial" pitchFamily="34" charset="0"/>
              </a:rPr>
            </a:br>
            <a:r>
              <a:rPr lang="hu-HU" dirty="0" smtClean="0">
                <a:latin typeface="+mn-lt"/>
                <a:cs typeface="Arial" pitchFamily="34" charset="0"/>
              </a:rPr>
              <a:t>Együttműködési </a:t>
            </a:r>
            <a:r>
              <a:rPr lang="hu-HU" dirty="0">
                <a:latin typeface="+mn-lt"/>
                <a:cs typeface="Arial" pitchFamily="34" charset="0"/>
              </a:rPr>
              <a:t>irányok és kapcsolathálózati struktúrák </a:t>
            </a:r>
            <a:r>
              <a:rPr lang="hu-HU" dirty="0" smtClean="0">
                <a:latin typeface="+mn-lt"/>
                <a:cs typeface="Arial" pitchFamily="34" charset="0"/>
              </a:rPr>
              <a:t/>
            </a:r>
            <a:br>
              <a:rPr lang="hu-HU" dirty="0" smtClean="0">
                <a:latin typeface="+mn-lt"/>
                <a:cs typeface="Arial" pitchFamily="34" charset="0"/>
              </a:rPr>
            </a:br>
            <a:r>
              <a:rPr lang="hu-HU" sz="3600" dirty="0" smtClean="0">
                <a:latin typeface="+mn-lt"/>
                <a:cs typeface="Arial" pitchFamily="34" charset="0"/>
              </a:rPr>
              <a:t>a </a:t>
            </a:r>
            <a:r>
              <a:rPr lang="hu-HU" sz="3600" dirty="0">
                <a:latin typeface="+mn-lt"/>
                <a:cs typeface="Arial" pitchFamily="34" charset="0"/>
              </a:rPr>
              <a:t>hazai kis és közepes méretű vállalkozások </a:t>
            </a:r>
            <a:r>
              <a:rPr lang="hu-HU" sz="3600" dirty="0" smtClean="0">
                <a:latin typeface="+mn-lt"/>
                <a:cs typeface="Arial" pitchFamily="34" charset="0"/>
              </a:rPr>
              <a:t>körében </a:t>
            </a:r>
            <a:r>
              <a:rPr lang="hu-HU" dirty="0" smtClean="0">
                <a:latin typeface="+mn-lt"/>
                <a:cs typeface="Arial" pitchFamily="34" charset="0"/>
              </a:rPr>
              <a:t/>
            </a:r>
            <a:br>
              <a:rPr lang="hu-HU" dirty="0" smtClean="0">
                <a:latin typeface="+mn-lt"/>
                <a:cs typeface="Arial" pitchFamily="34" charset="0"/>
              </a:rPr>
            </a:br>
            <a:endParaRPr lang="hu-HU" dirty="0" smtClean="0">
              <a:latin typeface="+mn-lt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31913" y="1"/>
            <a:ext cx="7705725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hu-HU" kern="0" dirty="0" smtClean="0">
                <a:ea typeface="+mj-ea"/>
              </a:rPr>
              <a:t>GENERÁCIÓK DISKURZUSA A REGIONÁLIS TUDOMÁNYRÓL</a:t>
            </a:r>
          </a:p>
          <a:p>
            <a:pPr algn="r">
              <a:defRPr/>
            </a:pPr>
            <a:r>
              <a:rPr lang="hu-HU" kern="0" dirty="0" smtClean="0">
                <a:ea typeface="+mj-ea"/>
              </a:rPr>
              <a:t>Győr, 2012. november 23.</a:t>
            </a:r>
          </a:p>
          <a:p>
            <a:pPr algn="r">
              <a:defRPr/>
            </a:pPr>
            <a:r>
              <a:rPr lang="hu-HU" kern="0" dirty="0" smtClean="0">
                <a:ea typeface="+mj-ea"/>
              </a:rPr>
              <a:t>Széchenyi István Egyetem</a:t>
            </a:r>
            <a:endParaRPr lang="hu-HU" kern="0" dirty="0">
              <a:ea typeface="+mj-ea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491880" y="4869160"/>
            <a:ext cx="565212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hu-HU" sz="2000" b="1" dirty="0" smtClean="0">
                <a:solidFill>
                  <a:srgbClr val="000000"/>
                </a:solidFill>
              </a:rPr>
              <a:t>Csizmadia </a:t>
            </a:r>
            <a:r>
              <a:rPr lang="hu-HU" sz="2000" b="1" dirty="0" smtClean="0">
                <a:solidFill>
                  <a:srgbClr val="000000"/>
                </a:solidFill>
              </a:rPr>
              <a:t>Zoltán</a:t>
            </a:r>
          </a:p>
          <a:p>
            <a:pPr algn="ctr">
              <a:spcBef>
                <a:spcPct val="20000"/>
              </a:spcBef>
              <a:defRPr/>
            </a:pPr>
            <a:endParaRPr lang="hu-HU" sz="1600" b="1" dirty="0" smtClean="0">
              <a:solidFill>
                <a:srgbClr val="000000"/>
              </a:solidFill>
              <a:latin typeface="+mn-lt"/>
              <a:cs typeface="+mn-cs"/>
            </a:endParaRPr>
          </a:p>
          <a:p>
            <a:pPr algn="ctr">
              <a:spcBef>
                <a:spcPct val="20000"/>
              </a:spcBef>
              <a:defRPr/>
            </a:pPr>
            <a:r>
              <a:rPr lang="hu-HU" sz="1600" b="1" dirty="0" smtClean="0">
                <a:solidFill>
                  <a:srgbClr val="000000"/>
                </a:solidFill>
                <a:latin typeface="+mn-lt"/>
                <a:cs typeface="+mn-cs"/>
              </a:rPr>
              <a:t>tudományos munkatárs</a:t>
            </a:r>
          </a:p>
          <a:p>
            <a:pPr algn="ctr">
              <a:spcBef>
                <a:spcPct val="20000"/>
              </a:spcBef>
              <a:defRPr/>
            </a:pPr>
            <a:r>
              <a:rPr lang="hu-HU" sz="1600" b="1" dirty="0" smtClean="0">
                <a:solidFill>
                  <a:srgbClr val="000000"/>
                </a:solidFill>
                <a:latin typeface="+mn-lt"/>
                <a:cs typeface="+mn-cs"/>
              </a:rPr>
              <a:t>MTA RKI Nyugat-magyarországi Tudományos Osztály</a:t>
            </a:r>
            <a:endParaRPr lang="en-GB" sz="1600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467544" y="1196752"/>
            <a:ext cx="8676456" cy="5661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705725" cy="1000125"/>
          </a:xfrm>
        </p:spPr>
        <p:txBody>
          <a:bodyPr>
            <a:normAutofit/>
          </a:bodyPr>
          <a:lstStyle/>
          <a:p>
            <a:pPr algn="r" eaLnBrk="1" hangingPunct="1"/>
            <a:r>
              <a:rPr lang="hu-HU" sz="3600" i="1" dirty="0" smtClean="0">
                <a:cs typeface="Arial" charset="0"/>
              </a:rPr>
              <a:t>Területi közelség és orientáció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2938" y="2359025"/>
            <a:ext cx="8501062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1338" lvl="1" indent="-541338">
              <a:spcBef>
                <a:spcPct val="20000"/>
              </a:spcBef>
              <a:defRPr/>
            </a:pPr>
            <a:r>
              <a:rPr lang="hu-HU" sz="2000" b="1" i="1" kern="0" dirty="0">
                <a:solidFill>
                  <a:srgbClr val="000000"/>
                </a:solidFill>
                <a:latin typeface="Arial Narrow"/>
              </a:rPr>
              <a:t>Ez még hiányzik</a:t>
            </a:r>
          </a:p>
          <a:p>
            <a:pPr marL="541338" lvl="1" indent="-360363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hu-HU" sz="2000" kern="0" dirty="0" smtClean="0">
                <a:solidFill>
                  <a:srgbClr val="000000"/>
                </a:solidFill>
                <a:latin typeface="Arial Narrow"/>
              </a:rPr>
              <a:t>K+F</a:t>
            </a:r>
            <a:endParaRPr lang="hu-HU" sz="2000" kern="0" dirty="0">
              <a:solidFill>
                <a:srgbClr val="000000"/>
              </a:solidFill>
              <a:latin typeface="Arial Narrow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 b="5000"/>
          <a:stretch>
            <a:fillRect/>
          </a:stretch>
        </p:blipFill>
        <p:spPr bwMode="auto">
          <a:xfrm>
            <a:off x="467544" y="1196752"/>
            <a:ext cx="514826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zövegdoboz 5"/>
          <p:cNvSpPr txBox="1"/>
          <p:nvPr/>
        </p:nvSpPr>
        <p:spPr>
          <a:xfrm>
            <a:off x="2007642" y="1196752"/>
            <a:ext cx="3500462" cy="369332"/>
          </a:xfrm>
          <a:prstGeom prst="rect">
            <a:avLst/>
          </a:prstGeom>
          <a:solidFill>
            <a:schemeClr val="accent6">
              <a:lumMod val="40000"/>
              <a:lumOff val="60000"/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Együttműködő partner hiánya, %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263052" y="1982570"/>
            <a:ext cx="42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</a:rPr>
              <a:t>!</a:t>
            </a:r>
            <a:endParaRPr lang="hu-HU" b="1" dirty="0">
              <a:solidFill>
                <a:srgbClr val="FF0000"/>
              </a:solidFill>
            </a:endParaRP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/>
          <a:srcRect b="10935"/>
          <a:stretch>
            <a:fillRect/>
          </a:stretch>
        </p:blipFill>
        <p:spPr bwMode="auto">
          <a:xfrm>
            <a:off x="3067681" y="3933056"/>
            <a:ext cx="6076319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zövegdoboz 7"/>
          <p:cNvSpPr txBox="1"/>
          <p:nvPr/>
        </p:nvSpPr>
        <p:spPr>
          <a:xfrm>
            <a:off x="5796136" y="3923764"/>
            <a:ext cx="3347864" cy="369332"/>
          </a:xfrm>
          <a:prstGeom prst="rect">
            <a:avLst/>
          </a:prstGeom>
          <a:solidFill>
            <a:schemeClr val="accent6">
              <a:lumMod val="40000"/>
              <a:lumOff val="60000"/>
              <a:alpha val="47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Domináns területi orientáció, %</a:t>
            </a:r>
            <a:endParaRPr lang="hu-HU" dirty="0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3714744" y="3933056"/>
            <a:ext cx="2000264" cy="271063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4429124" y="4929198"/>
            <a:ext cx="42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</a:rPr>
              <a:t>!</a:t>
            </a:r>
            <a:endParaRPr lang="hu-H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0"/>
            <a:ext cx="6717366" cy="6709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31" y="620689"/>
            <a:ext cx="8771795" cy="6036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/>
          <p:cNvSpPr/>
          <p:nvPr/>
        </p:nvSpPr>
        <p:spPr>
          <a:xfrm>
            <a:off x="467544" y="1196752"/>
            <a:ext cx="8676456" cy="5661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705725" cy="1000125"/>
          </a:xfrm>
        </p:spPr>
        <p:txBody>
          <a:bodyPr/>
          <a:lstStyle/>
          <a:p>
            <a:pPr algn="r" eaLnBrk="1" hangingPunct="1"/>
            <a:r>
              <a:rPr lang="hu-HU" sz="2800" i="1" dirty="0" smtClean="0">
                <a:latin typeface="Arial" charset="0"/>
                <a:cs typeface="Arial" charset="0"/>
              </a:rPr>
              <a:t>Részvétel hálózati </a:t>
            </a:r>
            <a:br>
              <a:rPr lang="hu-HU" sz="2800" i="1" dirty="0" smtClean="0">
                <a:latin typeface="Arial" charset="0"/>
                <a:cs typeface="Arial" charset="0"/>
              </a:rPr>
            </a:br>
            <a:r>
              <a:rPr lang="hu-HU" sz="2800" i="1" dirty="0" smtClean="0">
                <a:latin typeface="Arial" charset="0"/>
                <a:cs typeface="Arial" charset="0"/>
              </a:rPr>
              <a:t>együttműködésekben, %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2938" y="2359025"/>
            <a:ext cx="8501062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1338" lvl="1" indent="-541338">
              <a:spcBef>
                <a:spcPct val="20000"/>
              </a:spcBef>
              <a:defRPr/>
            </a:pPr>
            <a:r>
              <a:rPr lang="hu-HU" sz="2000" b="1" i="1" kern="0" dirty="0">
                <a:solidFill>
                  <a:srgbClr val="000000"/>
                </a:solidFill>
                <a:latin typeface="Arial Narrow"/>
              </a:rPr>
              <a:t>Ez még hiányzik</a:t>
            </a:r>
          </a:p>
          <a:p>
            <a:pPr marL="541338" lvl="1" indent="-360363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hu-HU" sz="2000" kern="0" dirty="0" smtClean="0">
                <a:solidFill>
                  <a:srgbClr val="000000"/>
                </a:solidFill>
                <a:latin typeface="Arial Narrow"/>
              </a:rPr>
              <a:t>K+F</a:t>
            </a:r>
            <a:endParaRPr lang="hu-HU" sz="2000" kern="0" dirty="0">
              <a:solidFill>
                <a:srgbClr val="000000"/>
              </a:solidFill>
              <a:latin typeface="Arial Narrow"/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6580497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 b="21180"/>
          <a:stretch>
            <a:fillRect/>
          </a:stretch>
        </p:blipFill>
        <p:spPr bwMode="auto">
          <a:xfrm>
            <a:off x="467544" y="4430272"/>
            <a:ext cx="7979154" cy="2383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Szövegdoboz 7"/>
          <p:cNvSpPr txBox="1"/>
          <p:nvPr/>
        </p:nvSpPr>
        <p:spPr>
          <a:xfrm>
            <a:off x="3855340" y="1425550"/>
            <a:ext cx="42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</a:rPr>
              <a:t>!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1429298" y="3504998"/>
            <a:ext cx="3214710" cy="500066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" name="Felfelé-lefelé nyíl 9"/>
          <p:cNvSpPr/>
          <p:nvPr/>
        </p:nvSpPr>
        <p:spPr>
          <a:xfrm>
            <a:off x="6589934" y="5097724"/>
            <a:ext cx="214314" cy="35719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Felfelé-lefelé nyíl 10"/>
          <p:cNvSpPr/>
          <p:nvPr/>
        </p:nvSpPr>
        <p:spPr>
          <a:xfrm>
            <a:off x="6589934" y="5740666"/>
            <a:ext cx="214314" cy="35719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Felfelé-lefelé nyíl 11"/>
          <p:cNvSpPr/>
          <p:nvPr/>
        </p:nvSpPr>
        <p:spPr>
          <a:xfrm>
            <a:off x="6589934" y="6312170"/>
            <a:ext cx="214314" cy="35719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Pluszjel 12"/>
          <p:cNvSpPr/>
          <p:nvPr/>
        </p:nvSpPr>
        <p:spPr>
          <a:xfrm>
            <a:off x="8251818" y="5524072"/>
            <a:ext cx="928694" cy="857256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467544" y="1196752"/>
            <a:ext cx="8676456" cy="5661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9" y="0"/>
            <a:ext cx="8354070" cy="980728"/>
          </a:xfrm>
        </p:spPr>
        <p:txBody>
          <a:bodyPr>
            <a:noAutofit/>
          </a:bodyPr>
          <a:lstStyle/>
          <a:p>
            <a:r>
              <a:rPr lang="hu-HU" sz="3600" dirty="0"/>
              <a:t>A K+F és az innovációs együttműködések valószínűségét növelő tényezők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2938" y="2359025"/>
            <a:ext cx="8501062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1338" lvl="1" indent="-541338">
              <a:spcBef>
                <a:spcPct val="20000"/>
              </a:spcBef>
              <a:defRPr/>
            </a:pPr>
            <a:r>
              <a:rPr lang="hu-HU" sz="2000" b="1" i="1" kern="0" dirty="0">
                <a:solidFill>
                  <a:srgbClr val="000000"/>
                </a:solidFill>
                <a:latin typeface="Arial Narrow"/>
              </a:rPr>
              <a:t>Ez még hiányzik</a:t>
            </a:r>
          </a:p>
          <a:p>
            <a:pPr marL="541338" lvl="1" indent="-360363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hu-HU" sz="2000" kern="0" dirty="0" smtClean="0">
                <a:solidFill>
                  <a:srgbClr val="000000"/>
                </a:solidFill>
                <a:latin typeface="Arial Narrow"/>
              </a:rPr>
              <a:t>K+F</a:t>
            </a:r>
            <a:endParaRPr lang="hu-HU" sz="2000" kern="0" dirty="0">
              <a:solidFill>
                <a:srgbClr val="000000"/>
              </a:solidFill>
              <a:latin typeface="Arial Narrow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 r="4169" b="10145"/>
          <a:stretch>
            <a:fillRect/>
          </a:stretch>
        </p:blipFill>
        <p:spPr bwMode="auto">
          <a:xfrm>
            <a:off x="467544" y="1268760"/>
            <a:ext cx="8462142" cy="35283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r="7720" b="17500"/>
          <a:stretch>
            <a:fillRect/>
          </a:stretch>
        </p:blipFill>
        <p:spPr bwMode="auto">
          <a:xfrm>
            <a:off x="467544" y="4653136"/>
            <a:ext cx="8462174" cy="22048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Egyetemekkel kialakított kapcsolatok valószínűségét növelő tényezők</a:t>
            </a:r>
            <a:endParaRPr lang="hu-H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t="9090"/>
          <a:stretch>
            <a:fillRect/>
          </a:stretch>
        </p:blipFill>
        <p:spPr bwMode="auto">
          <a:xfrm>
            <a:off x="179512" y="1484784"/>
            <a:ext cx="875272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Kapcsolati- és innovációs képesség összefüggése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895833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0"/>
            <a:ext cx="6411294" cy="677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3419872" y="3501008"/>
            <a:ext cx="3934790" cy="792088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 rot="16200000">
            <a:off x="2735796" y="1880828"/>
            <a:ext cx="2160240" cy="792088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133600"/>
            <a:ext cx="4752975" cy="23034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dirty="0" smtClean="0">
                <a:latin typeface="+mn-lt"/>
                <a:cs typeface="Arial" charset="0"/>
              </a:rPr>
              <a:t>Köszönöm a figyelmet!</a:t>
            </a:r>
            <a:br>
              <a:rPr lang="hu-HU" dirty="0" smtClean="0">
                <a:latin typeface="+mn-lt"/>
                <a:cs typeface="Arial" charset="0"/>
              </a:rPr>
            </a:br>
            <a:r>
              <a:rPr lang="hu-HU" dirty="0" smtClean="0">
                <a:latin typeface="+mn-lt"/>
                <a:cs typeface="Arial" charset="0"/>
              </a:rPr>
              <a:t/>
            </a:r>
            <a:br>
              <a:rPr lang="hu-HU" dirty="0" smtClean="0">
                <a:latin typeface="+mn-lt"/>
                <a:cs typeface="Arial" charset="0"/>
              </a:rPr>
            </a:br>
            <a:r>
              <a:rPr lang="hu-HU" sz="3200" b="0" dirty="0" smtClean="0">
                <a:latin typeface="+mn-lt"/>
                <a:cs typeface="Arial" charset="0"/>
              </a:rPr>
              <a:t>A kutatás honlapja:</a:t>
            </a:r>
            <a:br>
              <a:rPr lang="hu-HU" sz="3200" b="0" dirty="0" smtClean="0">
                <a:latin typeface="+mn-lt"/>
                <a:cs typeface="Arial" charset="0"/>
              </a:rPr>
            </a:br>
            <a:r>
              <a:rPr lang="hu-HU" sz="2400" b="0" dirty="0" smtClean="0">
                <a:solidFill>
                  <a:srgbClr val="002060"/>
                </a:solidFill>
                <a:latin typeface="+mn-lt"/>
                <a:cs typeface="Arial" charset="0"/>
              </a:rPr>
              <a:t>http://</a:t>
            </a:r>
            <a:r>
              <a:rPr lang="hu-HU" sz="2400" b="0" dirty="0" err="1" smtClean="0">
                <a:solidFill>
                  <a:srgbClr val="002060"/>
                </a:solidFill>
                <a:latin typeface="+mn-lt"/>
                <a:cs typeface="Arial" charset="0"/>
              </a:rPr>
              <a:t>w3.nyuti.rkk.hu</a:t>
            </a:r>
            <a:r>
              <a:rPr lang="hu-HU" sz="2400" b="0" dirty="0" smtClean="0">
                <a:solidFill>
                  <a:srgbClr val="002060"/>
                </a:solidFill>
                <a:latin typeface="+mn-lt"/>
                <a:cs typeface="Arial" charset="0"/>
              </a:rPr>
              <a:t>/</a:t>
            </a:r>
            <a:r>
              <a:rPr lang="hu-HU" sz="2400" b="0" dirty="0" err="1" smtClean="0">
                <a:solidFill>
                  <a:srgbClr val="002060"/>
                </a:solidFill>
                <a:latin typeface="+mn-lt"/>
                <a:cs typeface="Arial" charset="0"/>
              </a:rPr>
              <a:t>nettinov</a:t>
            </a:r>
            <a:r>
              <a:rPr lang="hu-HU" sz="2400" b="0" dirty="0" smtClean="0">
                <a:solidFill>
                  <a:srgbClr val="002060"/>
                </a:solidFill>
                <a:latin typeface="+mn-lt"/>
                <a:cs typeface="Arial" charset="0"/>
              </a:rPr>
              <a:t> </a:t>
            </a:r>
            <a:endParaRPr lang="hu-HU" b="0" dirty="0" smtClean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516563"/>
            <a:ext cx="4826000" cy="1341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2400" i="1" kern="1200" dirty="0" smtClean="0"/>
              <a:t>Dr. Csizmadia Zoltán</a:t>
            </a:r>
            <a:endParaRPr lang="en-GB" sz="2400" i="1" kern="1200" dirty="0" smtClean="0"/>
          </a:p>
          <a:p>
            <a:pPr eaLnBrk="1" hangingPunct="1">
              <a:defRPr/>
            </a:pPr>
            <a:r>
              <a:rPr lang="hu-HU" sz="1800" b="0" kern="1200" dirty="0" smtClean="0"/>
              <a:t>tudományos munkatárs</a:t>
            </a:r>
            <a:r>
              <a:rPr lang="en-GB" sz="1600" b="0" kern="1200" dirty="0" smtClean="0"/>
              <a:t/>
            </a:r>
            <a:br>
              <a:rPr lang="en-GB" sz="1600" b="0" kern="1200" dirty="0" smtClean="0"/>
            </a:br>
            <a:r>
              <a:rPr lang="en-GB" sz="1600" b="0" kern="1200" dirty="0" smtClean="0"/>
              <a:t> e-mail: </a:t>
            </a:r>
            <a:r>
              <a:rPr lang="hu-HU" sz="1600" b="0" kern="1200" dirty="0" err="1" smtClean="0">
                <a:solidFill>
                  <a:srgbClr val="333399"/>
                </a:solidFill>
              </a:rPr>
              <a:t>cszoltan</a:t>
            </a:r>
            <a:r>
              <a:rPr lang="hu-HU" sz="1600" b="0" kern="1200" dirty="0" smtClean="0">
                <a:solidFill>
                  <a:srgbClr val="333399"/>
                </a:solidFill>
              </a:rPr>
              <a:t>@</a:t>
            </a:r>
            <a:r>
              <a:rPr lang="hu-HU" sz="1600" b="0" kern="1200" dirty="0" err="1" smtClean="0">
                <a:solidFill>
                  <a:srgbClr val="333399"/>
                </a:solidFill>
              </a:rPr>
              <a:t>rkk.hu</a:t>
            </a:r>
            <a:r>
              <a:rPr lang="hu-HU" sz="1600" b="0" kern="1200" dirty="0" smtClean="0"/>
              <a:t/>
            </a:r>
            <a:br>
              <a:rPr lang="hu-HU" sz="1600" b="0" kern="1200" dirty="0" smtClean="0"/>
            </a:br>
            <a:endParaRPr lang="en-GB" sz="1600" b="0" kern="1200" dirty="0">
              <a:solidFill>
                <a:srgbClr val="333399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4857750"/>
            <a:ext cx="54006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GB" sz="1200" dirty="0">
              <a:solidFill>
                <a:srgbClr val="333399"/>
              </a:solidFill>
              <a:latin typeface="+mn-lt"/>
              <a:cs typeface="+mn-cs"/>
            </a:endParaRPr>
          </a:p>
        </p:txBody>
      </p:sp>
      <p:sp>
        <p:nvSpPr>
          <p:cNvPr id="5" name="Cím 1"/>
          <p:cNvSpPr txBox="1">
            <a:spLocks/>
          </p:cNvSpPr>
          <p:nvPr/>
        </p:nvSpPr>
        <p:spPr bwMode="auto">
          <a:xfrm>
            <a:off x="1331913" y="0"/>
            <a:ext cx="77057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hu-HU" b="1" i="1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MTA RKK Nyugat-magyarországi Tudományos Intézet</a:t>
            </a:r>
            <a:br>
              <a:rPr lang="hu-HU" b="1" i="1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hu-HU" b="1" i="1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9022 Győr, Liszt F. u. 10., 9002 Győr, </a:t>
            </a:r>
            <a:r>
              <a:rPr lang="hu-HU" b="1" i="1" kern="0" dirty="0" err="1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Pf</a:t>
            </a:r>
            <a:r>
              <a:rPr lang="hu-HU" b="1" i="1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: 420.</a:t>
            </a:r>
            <a:br>
              <a:rPr lang="hu-HU" b="1" i="1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hu-HU" b="1" i="1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Tel: +36 96 516570 Fax: +36 96 516579</a:t>
            </a:r>
          </a:p>
        </p:txBody>
      </p:sp>
      <p:pic>
        <p:nvPicPr>
          <p:cNvPr id="37894" name="Kép 5" descr="netinnov_elolap-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0" y="1412875"/>
            <a:ext cx="3725863" cy="530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705725" cy="1000125"/>
          </a:xfrm>
        </p:spPr>
        <p:txBody>
          <a:bodyPr>
            <a:normAutofit/>
          </a:bodyPr>
          <a:lstStyle/>
          <a:p>
            <a:pPr algn="r" eaLnBrk="1" hangingPunct="1"/>
            <a:r>
              <a:rPr lang="hu-HU" sz="3200" i="1" dirty="0" smtClean="0">
                <a:latin typeface="+mn-lt"/>
                <a:cs typeface="Arial" charset="0"/>
              </a:rPr>
              <a:t>Az előadás felépítése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560" y="1556792"/>
            <a:ext cx="79295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Modell és építőkövek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KKV-k együttműködési kapcsolatainak alapjellemzői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K+F és innovációs együttműködések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A kapcsolatok területi sajátossága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Innovációs és kapcsolati paraméterek összefüggései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705725" cy="1000125"/>
          </a:xfrm>
        </p:spPr>
        <p:txBody>
          <a:bodyPr>
            <a:noAutofit/>
          </a:bodyPr>
          <a:lstStyle/>
          <a:p>
            <a:pPr algn="r" eaLnBrk="1" hangingPunct="1"/>
            <a:r>
              <a:rPr lang="hu-HU" sz="3200" i="1" dirty="0" smtClean="0">
                <a:latin typeface="+mn-lt"/>
                <a:cs typeface="Arial" charset="0"/>
              </a:rPr>
              <a:t>NETINNOV – A kapcsolathálózatok innovációra gyakorolt hatása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484784"/>
            <a:ext cx="85010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indent="-4572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hu-HU" sz="2400" kern="0" dirty="0" err="1">
                <a:solidFill>
                  <a:srgbClr val="000000"/>
                </a:solidFill>
                <a:latin typeface="+mn-lt"/>
                <a:cs typeface="+mn-cs"/>
              </a:rPr>
              <a:t>NKTH – Innotars_08 pályázat, 2009-2011</a:t>
            </a:r>
          </a:p>
          <a:p>
            <a:pPr lvl="1" indent="-4572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reprezentatív </a:t>
            </a:r>
            <a:r>
              <a:rPr lang="hu-HU" sz="2400" kern="0" dirty="0">
                <a:solidFill>
                  <a:srgbClr val="000000"/>
                </a:solidFill>
                <a:latin typeface="+mn-lt"/>
                <a:cs typeface="+mn-cs"/>
              </a:rPr>
              <a:t>országos </a:t>
            </a:r>
            <a:r>
              <a:rPr lang="hu-HU" sz="2400" b="1" kern="0" dirty="0">
                <a:solidFill>
                  <a:srgbClr val="000000"/>
                </a:solidFill>
                <a:latin typeface="+mn-lt"/>
                <a:cs typeface="+mn-cs"/>
              </a:rPr>
              <a:t>kérdőíves</a:t>
            </a:r>
            <a:r>
              <a:rPr lang="hu-HU" sz="2400" kern="0" dirty="0">
                <a:solidFill>
                  <a:srgbClr val="000000"/>
                </a:solidFill>
                <a:latin typeface="+mn-lt"/>
                <a:cs typeface="+mn-cs"/>
              </a:rPr>
              <a:t> vállalati felmérés </a:t>
            </a:r>
            <a:endParaRPr lang="hu-HU" sz="2400" kern="0" dirty="0" smtClean="0">
              <a:solidFill>
                <a:srgbClr val="000000"/>
              </a:solidFill>
              <a:latin typeface="+mn-lt"/>
              <a:cs typeface="+mn-cs"/>
            </a:endParaRPr>
          </a:p>
          <a:p>
            <a:pPr lvl="1" indent="-4572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2010</a:t>
            </a:r>
            <a:r>
              <a:rPr lang="hu-HU" sz="2400" kern="0" dirty="0">
                <a:solidFill>
                  <a:srgbClr val="000000"/>
                </a:solidFill>
                <a:latin typeface="+mn-lt"/>
                <a:cs typeface="+mn-cs"/>
              </a:rPr>
              <a:t>. </a:t>
            </a: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február-március</a:t>
            </a:r>
            <a:endParaRPr lang="hu-HU" sz="2400" kern="0" dirty="0">
              <a:solidFill>
                <a:srgbClr val="000000"/>
              </a:solidFill>
              <a:latin typeface="+mn-lt"/>
              <a:cs typeface="+mn-cs"/>
            </a:endParaRPr>
          </a:p>
          <a:p>
            <a:pPr lvl="1" indent="-457200">
              <a:spcBef>
                <a:spcPts val="2400"/>
              </a:spcBef>
              <a:buFont typeface="+mj-lt"/>
              <a:buAutoNum type="arabicPeriod"/>
              <a:defRPr/>
            </a:pPr>
            <a:r>
              <a:rPr lang="hu-HU" sz="2400" kern="0" dirty="0">
                <a:solidFill>
                  <a:srgbClr val="000000"/>
                </a:solidFill>
                <a:latin typeface="+mn-lt"/>
                <a:cs typeface="+mn-cs"/>
              </a:rPr>
              <a:t>reprezentativitás</a:t>
            </a:r>
            <a:r>
              <a:rPr lang="hu-HU" sz="2400" b="1" kern="0" dirty="0">
                <a:solidFill>
                  <a:srgbClr val="000000"/>
                </a:solidFill>
                <a:latin typeface="+mn-lt"/>
                <a:cs typeface="+mn-cs"/>
              </a:rPr>
              <a:t>: </a:t>
            </a:r>
            <a:r>
              <a:rPr lang="hu-HU" sz="2400" b="1" kern="0" dirty="0" smtClean="0">
                <a:solidFill>
                  <a:srgbClr val="000000"/>
                </a:solidFill>
                <a:latin typeface="+mn-lt"/>
                <a:cs typeface="+mn-cs"/>
              </a:rPr>
              <a:t>N=1835</a:t>
            </a:r>
          </a:p>
          <a:p>
            <a:pPr lvl="2" indent="-457200">
              <a:spcBef>
                <a:spcPts val="2400"/>
              </a:spcBef>
              <a:defRPr/>
            </a:pP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- 10 </a:t>
            </a:r>
            <a:r>
              <a:rPr lang="hu-HU" sz="2400" kern="0" dirty="0">
                <a:solidFill>
                  <a:srgbClr val="000000"/>
                </a:solidFill>
                <a:latin typeface="+mn-lt"/>
                <a:cs typeface="+mn-cs"/>
              </a:rPr>
              <a:t>fő felett: kis, közepes, </a:t>
            </a: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nagy</a:t>
            </a:r>
          </a:p>
          <a:p>
            <a:pPr lvl="2" indent="-457200">
              <a:spcBef>
                <a:spcPts val="2400"/>
              </a:spcBef>
              <a:defRPr/>
            </a:pP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- ágazat </a:t>
            </a:r>
            <a:r>
              <a:rPr lang="hu-HU" sz="2400" kern="0" dirty="0">
                <a:solidFill>
                  <a:srgbClr val="000000"/>
                </a:solidFill>
                <a:latin typeface="+mn-lt"/>
                <a:cs typeface="+mn-cs"/>
              </a:rPr>
              <a:t>(A-M: 9 szektor </a:t>
            </a: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csoport </a:t>
            </a:r>
          </a:p>
          <a:p>
            <a:pPr lvl="2" indent="-457200">
              <a:spcBef>
                <a:spcPts val="2400"/>
              </a:spcBef>
              <a:defRPr/>
            </a:pP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- terület </a:t>
            </a:r>
            <a:r>
              <a:rPr lang="hu-HU" sz="2400" kern="0" dirty="0">
                <a:solidFill>
                  <a:srgbClr val="000000"/>
                </a:solidFill>
                <a:latin typeface="+mn-lt"/>
                <a:cs typeface="+mn-cs"/>
              </a:rPr>
              <a:t>(7 tervezési-statisztikai régió</a:t>
            </a:r>
            <a:r>
              <a:rPr lang="hu-HU" sz="2400" kern="0" dirty="0" smtClean="0">
                <a:solidFill>
                  <a:srgbClr val="000000"/>
                </a:solidFill>
                <a:latin typeface="+mn-lt"/>
                <a:cs typeface="+mn-cs"/>
              </a:rPr>
              <a:t>)</a:t>
            </a:r>
            <a:endParaRPr lang="hu-HU" sz="2400" kern="0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705725" cy="1000125"/>
          </a:xfrm>
        </p:spPr>
        <p:txBody>
          <a:bodyPr>
            <a:noAutofit/>
          </a:bodyPr>
          <a:lstStyle/>
          <a:p>
            <a:pPr algn="r" eaLnBrk="1" hangingPunct="1"/>
            <a:r>
              <a:rPr lang="hu-HU" sz="3200" i="1" dirty="0" smtClean="0">
                <a:latin typeface="+mn-lt"/>
                <a:cs typeface="Arial" charset="0"/>
              </a:rPr>
              <a:t>Mit jelent a szervezetközi kapcsolat </a:t>
            </a:r>
            <a:r>
              <a:rPr lang="hu-HU" sz="3200" i="1" dirty="0">
                <a:latin typeface="+mn-lt"/>
                <a:cs typeface="Arial" charset="0"/>
              </a:rPr>
              <a:t>?</a:t>
            </a:r>
            <a:endParaRPr lang="hu-HU" sz="3200" i="1" dirty="0" smtClean="0">
              <a:latin typeface="+mn-lt"/>
              <a:cs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052736"/>
            <a:ext cx="8643966" cy="5300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2400"/>
              </a:spcBef>
              <a:defRPr/>
            </a:pP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A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 kapcsolatok </a:t>
            </a: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létének feltétele az, hogy </a:t>
            </a:r>
            <a:endParaRPr lang="hu-HU" sz="2200" kern="0" dirty="0" smtClean="0">
              <a:solidFill>
                <a:srgbClr val="000000"/>
              </a:solidFill>
              <a:latin typeface="+mn-lt"/>
              <a:cs typeface="+mn-cs"/>
            </a:endParaRPr>
          </a:p>
          <a:p>
            <a:pPr marL="457200" indent="-457200">
              <a:spcBef>
                <a:spcPts val="2400"/>
              </a:spcBef>
              <a:defRPr/>
            </a:pP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	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- az </a:t>
            </a: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elmúlt </a:t>
            </a:r>
            <a:r>
              <a:rPr lang="hu-HU" sz="2200" b="1" kern="0" dirty="0">
                <a:solidFill>
                  <a:srgbClr val="000000"/>
                </a:solidFill>
                <a:latin typeface="+mn-lt"/>
                <a:cs typeface="+mn-cs"/>
              </a:rPr>
              <a:t>három évben </a:t>
            </a:r>
            <a:endParaRPr lang="hu-HU" sz="2200" b="1" kern="0" dirty="0" smtClean="0">
              <a:solidFill>
                <a:srgbClr val="000000"/>
              </a:solidFill>
              <a:latin typeface="+mn-lt"/>
              <a:cs typeface="+mn-cs"/>
            </a:endParaRPr>
          </a:p>
          <a:p>
            <a:pPr marL="457200" indent="-457200">
              <a:spcBef>
                <a:spcPts val="2400"/>
              </a:spcBef>
              <a:defRPr/>
            </a:pP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	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- bizonyos </a:t>
            </a: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időközönként, </a:t>
            </a:r>
            <a:r>
              <a:rPr lang="hu-HU" sz="2200" b="1" kern="0" dirty="0">
                <a:solidFill>
                  <a:srgbClr val="000000"/>
                </a:solidFill>
                <a:latin typeface="+mn-lt"/>
                <a:cs typeface="+mn-cs"/>
              </a:rPr>
              <a:t>ismétlődő</a:t>
            </a: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 jelleggel 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/>
            </a:r>
            <a:b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</a:b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(</a:t>
            </a: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tehát nem egyszeri, de nem is feltétlenül 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rendszeres jelleg) </a:t>
            </a:r>
          </a:p>
          <a:p>
            <a:pPr marL="457200" indent="-457200">
              <a:spcBef>
                <a:spcPts val="2400"/>
              </a:spcBef>
              <a:defRPr/>
            </a:pP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	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- </a:t>
            </a:r>
            <a:r>
              <a:rPr lang="hu-HU" sz="2200" b="1" kern="0" dirty="0" smtClean="0">
                <a:solidFill>
                  <a:srgbClr val="000000"/>
                </a:solidFill>
                <a:latin typeface="+mn-lt"/>
                <a:cs typeface="+mn-cs"/>
              </a:rPr>
              <a:t>együttműködött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a vállalkozás más szervezettel, intézménnyel, </a:t>
            </a:r>
            <a:endParaRPr lang="hu-HU" sz="2200" kern="0" dirty="0" smtClean="0">
              <a:solidFill>
                <a:srgbClr val="000000"/>
              </a:solidFill>
              <a:latin typeface="+mn-lt"/>
              <a:cs typeface="+mn-cs"/>
            </a:endParaRPr>
          </a:p>
          <a:p>
            <a:pPr marL="457200" indent="-457200">
              <a:spcBef>
                <a:spcPts val="2400"/>
              </a:spcBef>
              <a:defRPr/>
            </a:pP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	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- az alábbi </a:t>
            </a:r>
            <a:r>
              <a:rPr lang="hu-HU" sz="2200" b="1" kern="0" dirty="0" smtClean="0">
                <a:solidFill>
                  <a:srgbClr val="000000"/>
                </a:solidFill>
                <a:latin typeface="+mn-lt"/>
                <a:cs typeface="+mn-cs"/>
              </a:rPr>
              <a:t>területek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 valamelyikén: beszerzés</a:t>
            </a: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, termelés, értékesítés, 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/>
            </a:r>
            <a:b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</a:b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kutatás-fejlesztés, innováció, vagy egyéb külső szolgáltatás igénylése, információ beszerzése kapcsán. </a:t>
            </a:r>
          </a:p>
          <a:p>
            <a:pPr>
              <a:spcBef>
                <a:spcPts val="2400"/>
              </a:spcBef>
              <a:defRPr/>
            </a:pP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Az </a:t>
            </a: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ilyen kapcsolatok, szervezetközi együttműködések létének </a:t>
            </a:r>
            <a:r>
              <a:rPr lang="hu-HU" sz="2200" b="1" kern="0" dirty="0">
                <a:solidFill>
                  <a:srgbClr val="000000"/>
                </a:solidFill>
                <a:latin typeface="+mn-lt"/>
                <a:cs typeface="+mn-cs"/>
              </a:rPr>
              <a:t>nem feltétele</a:t>
            </a: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a </a:t>
            </a:r>
            <a:r>
              <a:rPr lang="hu-HU" sz="2200" kern="0" dirty="0">
                <a:solidFill>
                  <a:srgbClr val="000000"/>
                </a:solidFill>
                <a:latin typeface="+mn-lt"/>
                <a:cs typeface="+mn-cs"/>
              </a:rPr>
              <a:t>formális, </a:t>
            </a:r>
            <a:r>
              <a:rPr lang="hu-HU" sz="2200" kern="0" dirty="0" smtClean="0">
                <a:solidFill>
                  <a:srgbClr val="000000"/>
                </a:solidFill>
                <a:latin typeface="+mn-lt"/>
                <a:cs typeface="+mn-cs"/>
              </a:rPr>
              <a:t>szerződéses viszony. </a:t>
            </a:r>
            <a:endParaRPr lang="hu-HU" sz="2200" kern="0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9" y="0"/>
            <a:ext cx="7994030" cy="1000125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hu-HU" sz="3600" i="1" dirty="0" smtClean="0">
                <a:latin typeface="+mn-lt"/>
                <a:cs typeface="Arial" charset="0"/>
              </a:rPr>
              <a:t>Kapcsolati irány és tartalom  – az „építőkövek”</a:t>
            </a:r>
          </a:p>
        </p:txBody>
      </p:sp>
      <p:pic>
        <p:nvPicPr>
          <p:cNvPr id="60417" name="Picture 1"/>
          <p:cNvPicPr>
            <a:picLocks noChangeAspect="1" noChangeArrowheads="1"/>
          </p:cNvPicPr>
          <p:nvPr/>
        </p:nvPicPr>
        <p:blipFill>
          <a:blip r:embed="rId2" cstate="print"/>
          <a:srcRect b="10175"/>
          <a:stretch>
            <a:fillRect/>
          </a:stretch>
        </p:blipFill>
        <p:spPr bwMode="auto">
          <a:xfrm>
            <a:off x="467544" y="1214421"/>
            <a:ext cx="8676456" cy="392909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 b="23126"/>
          <a:stretch>
            <a:fillRect/>
          </a:stretch>
        </p:blipFill>
        <p:spPr bwMode="auto">
          <a:xfrm>
            <a:off x="467544" y="5072074"/>
            <a:ext cx="8676456" cy="17859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 l="12161" r="9521" b="478"/>
          <a:stretch>
            <a:fillRect/>
          </a:stretch>
        </p:blipFill>
        <p:spPr bwMode="auto">
          <a:xfrm>
            <a:off x="4572000" y="1223963"/>
            <a:ext cx="4572000" cy="56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705725" cy="1000125"/>
          </a:xfrm>
        </p:spPr>
        <p:txBody>
          <a:bodyPr>
            <a:normAutofit/>
          </a:bodyPr>
          <a:lstStyle/>
          <a:p>
            <a:pPr algn="r" eaLnBrk="1" hangingPunct="1"/>
            <a:r>
              <a:rPr lang="hu-HU" sz="4000" i="1" dirty="0" smtClean="0">
                <a:latin typeface="+mn-lt"/>
                <a:cs typeface="Arial" charset="0"/>
              </a:rPr>
              <a:t>Kapcsolati irányok</a:t>
            </a: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323528" y="548680"/>
          <a:ext cx="4248150" cy="588885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08288"/>
                <a:gridCol w="792162"/>
                <a:gridCol w="647700"/>
              </a:tblGrid>
              <a:tr h="6660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Lehetséges együttműködő partnerek típusai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33001">
                <a:tc>
                  <a:txBody>
                    <a:bodyPr/>
                    <a:lstStyle/>
                    <a:p>
                      <a:pPr marL="381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ügyfelek vagy vásárlók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1760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96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33001">
                <a:tc>
                  <a:txBody>
                    <a:bodyPr/>
                    <a:lstStyle/>
                    <a:p>
                      <a:pPr marL="381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beszállítók, alvállalkozók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1735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33001">
                <a:tc>
                  <a:txBody>
                    <a:bodyPr/>
                    <a:lstStyle/>
                    <a:p>
                      <a:pPr marL="381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közvetlen versenytársak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1061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58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666003">
                <a:tc>
                  <a:txBody>
                    <a:bodyPr/>
                    <a:lstStyle/>
                    <a:p>
                      <a:pPr marL="381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helyi önkormányzat, területfejlesztési szervezetek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906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49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666003">
                <a:tc>
                  <a:txBody>
                    <a:bodyPr/>
                    <a:lstStyle/>
                    <a:p>
                      <a:pPr marL="381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központi állami szervezetek, hatóságok, hivatalok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839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46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33001">
                <a:tc>
                  <a:txBody>
                    <a:bodyPr/>
                    <a:lstStyle/>
                    <a:p>
                      <a:pPr marL="381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gazdaságfejlesztési szervezetek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782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43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33001">
                <a:tc>
                  <a:txBody>
                    <a:bodyPr/>
                    <a:lstStyle/>
                    <a:p>
                      <a:pPr marL="381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szakmai szerveztek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715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39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666003">
                <a:tc>
                  <a:txBody>
                    <a:bodyPr/>
                    <a:lstStyle/>
                    <a:p>
                      <a:pPr marL="381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más vállalkozások az ágazaton belül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679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37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33001">
                <a:tc>
                  <a:txBody>
                    <a:bodyPr/>
                    <a:lstStyle/>
                    <a:p>
                      <a:pPr marL="381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egyetemek, főiskolák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371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666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innovációt segítő egyéb szervezetek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184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33001">
                <a:tc>
                  <a:txBody>
                    <a:bodyPr/>
                    <a:lstStyle/>
                    <a:p>
                      <a:pPr marL="381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állami és magán kutatóintézetek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125</a:t>
                      </a:r>
                      <a:endParaRPr kumimoji="0" lang="hu-H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  <p:cxnSp>
        <p:nvCxnSpPr>
          <p:cNvPr id="9" name="Egyenes összekötő 8"/>
          <p:cNvCxnSpPr/>
          <p:nvPr/>
        </p:nvCxnSpPr>
        <p:spPr>
          <a:xfrm>
            <a:off x="395536" y="2204864"/>
            <a:ext cx="41052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395536" y="4869160"/>
            <a:ext cx="41052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églalap 15"/>
          <p:cNvSpPr/>
          <p:nvPr/>
        </p:nvSpPr>
        <p:spPr>
          <a:xfrm>
            <a:off x="467544" y="1196752"/>
            <a:ext cx="8676456" cy="5661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705725" cy="1000125"/>
          </a:xfrm>
        </p:spPr>
        <p:txBody>
          <a:bodyPr>
            <a:noAutofit/>
          </a:bodyPr>
          <a:lstStyle/>
          <a:p>
            <a:pPr algn="r" eaLnBrk="1" hangingPunct="1"/>
            <a:r>
              <a:rPr lang="hu-HU" sz="3200" i="1" dirty="0" smtClean="0">
                <a:cs typeface="Arial" charset="0"/>
              </a:rPr>
              <a:t>Összetettség – hány fajta együttműködő partnere van a vállalkozásnak, %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30660" y="1989138"/>
            <a:ext cx="79295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000" kern="0" dirty="0" smtClean="0">
                <a:solidFill>
                  <a:srgbClr val="000000"/>
                </a:solidFill>
                <a:latin typeface="+mn-lt"/>
                <a:cs typeface="+mn-cs"/>
              </a:rPr>
              <a:t>Elméleti keretrendszer, </a:t>
            </a:r>
            <a:r>
              <a:rPr lang="hu-HU" sz="2000" kern="0" dirty="0" err="1" smtClean="0">
                <a:solidFill>
                  <a:srgbClr val="000000"/>
                </a:solidFill>
                <a:latin typeface="+mn-lt"/>
                <a:cs typeface="+mn-cs"/>
              </a:rPr>
              <a:t>konceptualizálás</a:t>
            </a:r>
            <a:endParaRPr lang="hu-HU" sz="2000" kern="0" dirty="0">
              <a:solidFill>
                <a:srgbClr val="000000"/>
              </a:solidFill>
              <a:latin typeface="+mn-lt"/>
              <a:cs typeface="+mn-cs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000" kern="0" dirty="0" err="1" smtClean="0">
                <a:solidFill>
                  <a:srgbClr val="000000"/>
                </a:solidFill>
                <a:latin typeface="+mn-lt"/>
                <a:cs typeface="+mn-cs"/>
              </a:rPr>
              <a:t>Operacioanlizálás</a:t>
            </a:r>
            <a:r>
              <a:rPr lang="hu-HU" sz="2000" kern="0" dirty="0" smtClean="0">
                <a:solidFill>
                  <a:srgbClr val="000000"/>
                </a:solidFill>
                <a:latin typeface="+mn-lt"/>
                <a:cs typeface="+mn-cs"/>
              </a:rPr>
              <a:t>,</a:t>
            </a:r>
            <a:endParaRPr lang="hu-HU" sz="2000" kern="0" dirty="0">
              <a:solidFill>
                <a:srgbClr val="000000"/>
              </a:solidFill>
              <a:latin typeface="+mn-lt"/>
              <a:cs typeface="+mn-cs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000" kern="0" dirty="0">
                <a:solidFill>
                  <a:srgbClr val="000000"/>
                </a:solidFill>
                <a:latin typeface="+mn-lt"/>
                <a:cs typeface="+mn-cs"/>
              </a:rPr>
              <a:t>A hazai vállalkozások innovációs tevékenysége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000" kern="0" dirty="0">
                <a:solidFill>
                  <a:srgbClr val="000000"/>
                </a:solidFill>
                <a:latin typeface="+mn-lt"/>
                <a:cs typeface="+mn-cs"/>
              </a:rPr>
              <a:t>Ágazati, méretnagyságbeli és területi különbségek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000" kern="0" dirty="0">
                <a:solidFill>
                  <a:srgbClr val="000000"/>
                </a:solidFill>
                <a:latin typeface="+mn-lt"/>
                <a:cs typeface="+mn-cs"/>
              </a:rPr>
              <a:t>Az innovációs tevékenységet motiváló és akadályozó tényezők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669" r="800" b="7143"/>
          <a:stretch>
            <a:fillRect/>
          </a:stretch>
        </p:blipFill>
        <p:spPr bwMode="auto">
          <a:xfrm>
            <a:off x="467544" y="1196752"/>
            <a:ext cx="842493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391836" y="1356158"/>
            <a:ext cx="1571636" cy="19288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Átlag	4,9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Medián	5,0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Szórás	2,</a:t>
            </a:r>
            <a:r>
              <a:rPr kumimoji="0" lang="hu-H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Kvart.(25)	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Kvart.(75)	6</a:t>
            </a:r>
            <a:endParaRPr kumimoji="0" lang="hu-H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2887"/>
          <a:stretch>
            <a:fillRect/>
          </a:stretch>
        </p:blipFill>
        <p:spPr bwMode="auto">
          <a:xfrm>
            <a:off x="467544" y="4149080"/>
            <a:ext cx="8495928" cy="2942293"/>
          </a:xfrm>
          <a:prstGeom prst="rect">
            <a:avLst/>
          </a:prstGeom>
          <a:noFill/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7429488" y="4283174"/>
            <a:ext cx="1498488" cy="1162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Átlag	3,5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Medián	3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Módusz</a:t>
            </a: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	2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Szórás	1,9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Kvart (25)	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Kvart (75)	5</a:t>
            </a:r>
            <a:endParaRPr kumimoji="0" lang="hu-H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2534084" y="3357562"/>
            <a:ext cx="2428892" cy="369332"/>
          </a:xfrm>
          <a:prstGeom prst="rect">
            <a:avLst/>
          </a:prstGeom>
          <a:solidFill>
            <a:schemeClr val="accent6">
              <a:lumMod val="40000"/>
              <a:lumOff val="60000"/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Teljes partnerkör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2462646" y="6000768"/>
            <a:ext cx="3214710" cy="369332"/>
          </a:xfrm>
          <a:prstGeom prst="rect">
            <a:avLst/>
          </a:prstGeom>
          <a:solidFill>
            <a:schemeClr val="accent6">
              <a:lumMod val="40000"/>
              <a:lumOff val="60000"/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Beszállítók és ügyfelek nélkül</a:t>
            </a:r>
            <a:endParaRPr lang="hu-HU" dirty="0"/>
          </a:p>
        </p:txBody>
      </p:sp>
      <p:sp>
        <p:nvSpPr>
          <p:cNvPr id="11" name="Szabadkézi sokszög 10"/>
          <p:cNvSpPr/>
          <p:nvPr/>
        </p:nvSpPr>
        <p:spPr>
          <a:xfrm>
            <a:off x="1125758" y="1665515"/>
            <a:ext cx="7837714" cy="2024742"/>
          </a:xfrm>
          <a:custGeom>
            <a:avLst/>
            <a:gdLst>
              <a:gd name="connsiteX0" fmla="*/ 0 w 7837714"/>
              <a:gd name="connsiteY0" fmla="*/ 1900645 h 2024742"/>
              <a:gd name="connsiteX1" fmla="*/ 992777 w 7837714"/>
              <a:gd name="connsiteY1" fmla="*/ 738051 h 2024742"/>
              <a:gd name="connsiteX2" fmla="*/ 2364377 w 7837714"/>
              <a:gd name="connsiteY2" fmla="*/ 19594 h 2024742"/>
              <a:gd name="connsiteX3" fmla="*/ 3788228 w 7837714"/>
              <a:gd name="connsiteY3" fmla="*/ 620485 h 2024742"/>
              <a:gd name="connsiteX4" fmla="*/ 5185954 w 7837714"/>
              <a:gd name="connsiteY4" fmla="*/ 1626325 h 2024742"/>
              <a:gd name="connsiteX5" fmla="*/ 7445828 w 7837714"/>
              <a:gd name="connsiteY5" fmla="*/ 1965959 h 2024742"/>
              <a:gd name="connsiteX6" fmla="*/ 7537268 w 7837714"/>
              <a:gd name="connsiteY6" fmla="*/ 1979022 h 2024742"/>
              <a:gd name="connsiteX7" fmla="*/ 7563394 w 7837714"/>
              <a:gd name="connsiteY7" fmla="*/ 1965959 h 2024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37714" h="2024742">
                <a:moveTo>
                  <a:pt x="0" y="1900645"/>
                </a:moveTo>
                <a:cubicBezTo>
                  <a:pt x="299357" y="1476102"/>
                  <a:pt x="598714" y="1051559"/>
                  <a:pt x="992777" y="738051"/>
                </a:cubicBezTo>
                <a:cubicBezTo>
                  <a:pt x="1386840" y="424543"/>
                  <a:pt x="1898469" y="39188"/>
                  <a:pt x="2364377" y="19594"/>
                </a:cubicBezTo>
                <a:cubicBezTo>
                  <a:pt x="2830286" y="0"/>
                  <a:pt x="3317965" y="352697"/>
                  <a:pt x="3788228" y="620485"/>
                </a:cubicBezTo>
                <a:cubicBezTo>
                  <a:pt x="4258491" y="888273"/>
                  <a:pt x="4576354" y="1402079"/>
                  <a:pt x="5185954" y="1626325"/>
                </a:cubicBezTo>
                <a:cubicBezTo>
                  <a:pt x="5795554" y="1850571"/>
                  <a:pt x="7445828" y="1965959"/>
                  <a:pt x="7445828" y="1965959"/>
                </a:cubicBezTo>
                <a:cubicBezTo>
                  <a:pt x="7837714" y="2024742"/>
                  <a:pt x="7517674" y="1979022"/>
                  <a:pt x="7537268" y="1979022"/>
                </a:cubicBezTo>
                <a:cubicBezTo>
                  <a:pt x="7556862" y="1979022"/>
                  <a:pt x="7560128" y="1972490"/>
                  <a:pt x="7563394" y="196595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abadkézi sokszög 12"/>
          <p:cNvSpPr/>
          <p:nvPr/>
        </p:nvSpPr>
        <p:spPr>
          <a:xfrm>
            <a:off x="1033886" y="4572009"/>
            <a:ext cx="7500990" cy="1785950"/>
          </a:xfrm>
          <a:custGeom>
            <a:avLst/>
            <a:gdLst>
              <a:gd name="connsiteX0" fmla="*/ 0 w 7458891"/>
              <a:gd name="connsiteY0" fmla="*/ 152400 h 1891937"/>
              <a:gd name="connsiteX1" fmla="*/ 953588 w 7458891"/>
              <a:gd name="connsiteY1" fmla="*/ 47897 h 1891937"/>
              <a:gd name="connsiteX2" fmla="*/ 1894114 w 7458891"/>
              <a:gd name="connsiteY2" fmla="*/ 47897 h 1891937"/>
              <a:gd name="connsiteX3" fmla="*/ 2834640 w 7458891"/>
              <a:gd name="connsiteY3" fmla="*/ 335280 h 1891937"/>
              <a:gd name="connsiteX4" fmla="*/ 3762103 w 7458891"/>
              <a:gd name="connsiteY4" fmla="*/ 687977 h 1891937"/>
              <a:gd name="connsiteX5" fmla="*/ 4689565 w 7458891"/>
              <a:gd name="connsiteY5" fmla="*/ 1301931 h 1891937"/>
              <a:gd name="connsiteX6" fmla="*/ 5630091 w 7458891"/>
              <a:gd name="connsiteY6" fmla="*/ 1641565 h 1891937"/>
              <a:gd name="connsiteX7" fmla="*/ 6596743 w 7458891"/>
              <a:gd name="connsiteY7" fmla="*/ 1850571 h 1891937"/>
              <a:gd name="connsiteX8" fmla="*/ 7458891 w 7458891"/>
              <a:gd name="connsiteY8" fmla="*/ 1889760 h 18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58891" h="1891937">
                <a:moveTo>
                  <a:pt x="0" y="152400"/>
                </a:moveTo>
                <a:cubicBezTo>
                  <a:pt x="318951" y="108857"/>
                  <a:pt x="637903" y="65314"/>
                  <a:pt x="953588" y="47897"/>
                </a:cubicBezTo>
                <a:cubicBezTo>
                  <a:pt x="1269273" y="30480"/>
                  <a:pt x="1580605" y="0"/>
                  <a:pt x="1894114" y="47897"/>
                </a:cubicBezTo>
                <a:cubicBezTo>
                  <a:pt x="2207623" y="95794"/>
                  <a:pt x="2523309" y="228600"/>
                  <a:pt x="2834640" y="335280"/>
                </a:cubicBezTo>
                <a:cubicBezTo>
                  <a:pt x="3145971" y="441960"/>
                  <a:pt x="3452949" y="526869"/>
                  <a:pt x="3762103" y="687977"/>
                </a:cubicBezTo>
                <a:cubicBezTo>
                  <a:pt x="4071257" y="849086"/>
                  <a:pt x="4378234" y="1143000"/>
                  <a:pt x="4689565" y="1301931"/>
                </a:cubicBezTo>
                <a:cubicBezTo>
                  <a:pt x="5000896" y="1460862"/>
                  <a:pt x="5312228" y="1550125"/>
                  <a:pt x="5630091" y="1641565"/>
                </a:cubicBezTo>
                <a:cubicBezTo>
                  <a:pt x="5947954" y="1733005"/>
                  <a:pt x="6291943" y="1809205"/>
                  <a:pt x="6596743" y="1850571"/>
                </a:cubicBezTo>
                <a:cubicBezTo>
                  <a:pt x="6901543" y="1891937"/>
                  <a:pt x="7180217" y="1890848"/>
                  <a:pt x="7458891" y="188976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1098484" y="4151930"/>
            <a:ext cx="2428892" cy="35719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2483768" y="1223666"/>
            <a:ext cx="2088232" cy="35719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705725" cy="1000125"/>
          </a:xfrm>
        </p:spPr>
        <p:txBody>
          <a:bodyPr>
            <a:noAutofit/>
          </a:bodyPr>
          <a:lstStyle/>
          <a:p>
            <a:pPr algn="r" eaLnBrk="1" hangingPunct="1"/>
            <a:r>
              <a:rPr lang="hu-HU" sz="3600" i="1" dirty="0" smtClean="0">
                <a:cs typeface="Arial" charset="0"/>
              </a:rPr>
              <a:t>Méret – hány együttműködő partnere </a:t>
            </a:r>
            <a:br>
              <a:rPr lang="hu-HU" sz="3600" i="1" dirty="0" smtClean="0">
                <a:cs typeface="Arial" charset="0"/>
              </a:rPr>
            </a:br>
            <a:r>
              <a:rPr lang="hu-HU" sz="3600" i="1" dirty="0" smtClean="0">
                <a:cs typeface="Arial" charset="0"/>
              </a:rPr>
              <a:t>van a vállalkozásnak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b="9558"/>
          <a:stretch>
            <a:fillRect/>
          </a:stretch>
        </p:blipFill>
        <p:spPr bwMode="auto">
          <a:xfrm>
            <a:off x="467544" y="3140968"/>
            <a:ext cx="8676456" cy="37170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 b="16740"/>
          <a:stretch>
            <a:fillRect/>
          </a:stretch>
        </p:blipFill>
        <p:spPr bwMode="auto">
          <a:xfrm>
            <a:off x="467544" y="1196752"/>
            <a:ext cx="8676457" cy="20162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7244846" y="1609296"/>
            <a:ext cx="1071570" cy="57150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6804248" y="2640902"/>
            <a:ext cx="2001404" cy="500066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4220510" y="3789040"/>
            <a:ext cx="1071570" cy="78581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4215380" y="5500702"/>
            <a:ext cx="42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</a:rPr>
              <a:t>!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6156176" y="3789040"/>
            <a:ext cx="1080120" cy="2952328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467544" y="1196752"/>
            <a:ext cx="8676456" cy="5661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705725" cy="980728"/>
          </a:xfrm>
        </p:spPr>
        <p:txBody>
          <a:bodyPr>
            <a:noAutofit/>
          </a:bodyPr>
          <a:lstStyle/>
          <a:p>
            <a:pPr algn="r" eaLnBrk="1" hangingPunct="1"/>
            <a:r>
              <a:rPr lang="hu-HU" sz="3600" i="1" dirty="0" smtClean="0">
                <a:latin typeface="+mn-lt"/>
                <a:cs typeface="Arial" charset="0"/>
              </a:rPr>
              <a:t>Szerkezet – az együttműködő partnerek megoszlása partnertípusonként</a:t>
            </a: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 l="4282"/>
          <a:stretch>
            <a:fillRect/>
          </a:stretch>
        </p:blipFill>
        <p:spPr bwMode="auto">
          <a:xfrm>
            <a:off x="755576" y="1772816"/>
            <a:ext cx="804734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857356" y="1785926"/>
            <a:ext cx="6929486" cy="642942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5357818" y="3857628"/>
            <a:ext cx="42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 smtClean="0">
                <a:solidFill>
                  <a:srgbClr val="FF0000"/>
                </a:solidFill>
              </a:rPr>
              <a:t>!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8" name="Jobb oldali kapcsos zárójel 7"/>
          <p:cNvSpPr/>
          <p:nvPr/>
        </p:nvSpPr>
        <p:spPr>
          <a:xfrm>
            <a:off x="5072066" y="3214686"/>
            <a:ext cx="214314" cy="221457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3541</TotalTime>
  <Words>339</Words>
  <Application>Microsoft Macintosh PowerPoint</Application>
  <PresentationFormat>On-screen Show (4:3)</PresentationFormat>
  <Paragraphs>110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Office-téma</vt:lpstr>
      <vt:lpstr> Együttműködési irányok és kapcsolathálózati struktúrák  a hazai kis és közepes méretű vállalkozások körében  </vt:lpstr>
      <vt:lpstr>Az előadás felépítése</vt:lpstr>
      <vt:lpstr>NETINNOV – A kapcsolathálózatok innovációra gyakorolt hatása</vt:lpstr>
      <vt:lpstr>Mit jelent a szervezetközi kapcsolat ?</vt:lpstr>
      <vt:lpstr>Kapcsolati irány és tartalom  – az „építőkövek”</vt:lpstr>
      <vt:lpstr>Kapcsolati irányok</vt:lpstr>
      <vt:lpstr>Összetettség – hány fajta együttműködő partnere van a vállalkozásnak, %</vt:lpstr>
      <vt:lpstr>Méret – hány együttműködő partnere  van a vállalkozásnak</vt:lpstr>
      <vt:lpstr>Szerkezet – az együttműködő partnerek megoszlása partnertípusonként</vt:lpstr>
      <vt:lpstr>Területi közelség és orientáció</vt:lpstr>
      <vt:lpstr>PowerPoint Presentation</vt:lpstr>
      <vt:lpstr>PowerPoint Presentation</vt:lpstr>
      <vt:lpstr>Részvétel hálózati  együttműködésekben, %</vt:lpstr>
      <vt:lpstr>A K+F és az innovációs együttműködések valószínűségét növelő tényezők</vt:lpstr>
      <vt:lpstr>Egyetemekkel kialakított kapcsolatok valószínűségét növelő tényezők</vt:lpstr>
      <vt:lpstr>Kapcsolati- és innovációs képesség összefüggése </vt:lpstr>
      <vt:lpstr>PowerPoint Presentation</vt:lpstr>
      <vt:lpstr>Köszönöm a figyelmet!  A kutatás honlapja: http://w3.nyuti.rkk.hu/nettinov </vt:lpstr>
    </vt:vector>
  </TitlesOfParts>
  <Company>MTA RKK NYUTI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Innovációs vállalati felmérés  a Dél-Dunántúlon</dc:title>
  <dc:creator>Dr. Grosz András</dc:creator>
  <cp:lastModifiedBy>Zoltán Csizmadia</cp:lastModifiedBy>
  <cp:revision>486</cp:revision>
  <dcterms:created xsi:type="dcterms:W3CDTF">2009-11-03T07:14:15Z</dcterms:created>
  <dcterms:modified xsi:type="dcterms:W3CDTF">2012-11-23T11:45:31Z</dcterms:modified>
</cp:coreProperties>
</file>