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4" r:id="rId10"/>
    <p:sldId id="265" r:id="rId11"/>
    <p:sldId id="269" r:id="rId12"/>
    <p:sldId id="270" r:id="rId13"/>
    <p:sldId id="27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F1594-6A99-4C72-A275-3654E2C8DF30}" type="datetimeFigureOut">
              <a:rPr lang="hu-HU" smtClean="0"/>
              <a:t>2012.11.23.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2A1FA-CE53-4AC6-A82F-50E7F0EA8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84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9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7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1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1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F839-6BFF-4CD4-B75E-E0DC42D93B52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7EB53-3D9E-4D2B-813F-03C7B23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itiativeforequality.org/images/wtbh_first_half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részvételi akciókutatás szerepe a helyi szintű társadalmi kirekesztés elleni küzdelemben – egy</a:t>
            </a:r>
            <a:br>
              <a:rPr lang="hu-HU" dirty="0" smtClean="0"/>
            </a:br>
            <a:r>
              <a:rPr lang="hu-HU" dirty="0" smtClean="0"/>
              <a:t>szegedi esettanulmány tanulságai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273696"/>
          </a:xfrm>
        </p:spPr>
        <p:txBody>
          <a:bodyPr>
            <a:normAutofit fontScale="85000" lnSpcReduction="10000"/>
          </a:bodyPr>
          <a:lstStyle/>
          <a:p>
            <a:r>
              <a:rPr lang="hu-HU" dirty="0" err="1" smtClean="0"/>
              <a:t>Málovics</a:t>
            </a:r>
            <a:r>
              <a:rPr lang="hu-HU" dirty="0" smtClean="0"/>
              <a:t> György, Balázs Bálint, Mihók Barbara, , Nyakas Szabolcs, Pataki György </a:t>
            </a:r>
            <a:r>
              <a:rPr lang="hu-HU" dirty="0" err="1" smtClean="0"/>
              <a:t>Roboz</a:t>
            </a:r>
            <a:r>
              <a:rPr lang="hu-HU" dirty="0" smtClean="0"/>
              <a:t> Ágnes, </a:t>
            </a:r>
            <a:r>
              <a:rPr lang="hu-HU" dirty="0" err="1" smtClean="0"/>
              <a:t>Szentistványi</a:t>
            </a:r>
            <a:r>
              <a:rPr lang="hu-HU" dirty="0" smtClean="0"/>
              <a:t> István</a:t>
            </a:r>
            <a:endParaRPr lang="en-US" dirty="0"/>
          </a:p>
        </p:txBody>
      </p:sp>
      <p:pic>
        <p:nvPicPr>
          <p:cNvPr id="1026" name="Picture 2" descr="C:\Users\malovics.gyorgy\AppData\Local\Microsoft\Windows\Temporary Internet Files\Content.Outlook\V8307TRO\LOGO_h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50" y="5777070"/>
            <a:ext cx="2438400" cy="8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27" y="5805264"/>
            <a:ext cx="19240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FP7-cap-RG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7" y="5797961"/>
            <a:ext cx="1228725" cy="833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6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38482" r="11316" b="33884"/>
          <a:stretch/>
        </p:blipFill>
        <p:spPr bwMode="auto">
          <a:xfrm>
            <a:off x="2086255" y="1241160"/>
            <a:ext cx="5076056" cy="104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2265767" y="1241161"/>
            <a:ext cx="4896544" cy="674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6" y="2447170"/>
            <a:ext cx="2621586" cy="196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60896"/>
            <a:ext cx="2599911" cy="19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93" y="4631053"/>
            <a:ext cx="2613614" cy="19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6" y="4581128"/>
            <a:ext cx="2621586" cy="19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4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3608"/>
          </a:xfrm>
        </p:spPr>
        <p:txBody>
          <a:bodyPr>
            <a:normAutofit/>
          </a:bodyPr>
          <a:lstStyle/>
          <a:p>
            <a:r>
              <a:rPr lang="hu-HU" sz="2900" dirty="0" smtClean="0"/>
              <a:t>Reflexiók – PAR, társadalmi kirekesztés elleni küzdelem, </a:t>
            </a:r>
            <a:r>
              <a:rPr lang="hu-HU" sz="2900" dirty="0" smtClean="0"/>
              <a:t>társadalom</a:t>
            </a:r>
            <a:r>
              <a:rPr lang="hu-HU" sz="2900" dirty="0" smtClean="0"/>
              <a:t>kutatás</a:t>
            </a:r>
            <a:endParaRPr lang="hu-HU" sz="2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PAR: hatékony eszköz lehet a társadalmi kirekesztés elleni küzdelemben, de számtalan dilemmát hordoz magában a kutatói szerepekkel, tudással, társadalmi beavatkozással kapcsolatban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Mit </a:t>
            </a:r>
            <a:r>
              <a:rPr lang="hu-HU" dirty="0"/>
              <a:t>jelent egy PAR „projekt”?</a:t>
            </a:r>
          </a:p>
          <a:p>
            <a:pPr lvl="1"/>
            <a:r>
              <a:rPr lang="hu-HU" dirty="0"/>
              <a:t>Mikor van vége egy „projektnek”? </a:t>
            </a:r>
            <a:endParaRPr lang="hu-HU" dirty="0" smtClean="0"/>
          </a:p>
          <a:p>
            <a:pPr lvl="1"/>
            <a:r>
              <a:rPr lang="hu-HU" dirty="0" smtClean="0"/>
              <a:t>Kutatói </a:t>
            </a:r>
            <a:r>
              <a:rPr lang="hu-HU" dirty="0"/>
              <a:t>kontroll a </a:t>
            </a:r>
            <a:r>
              <a:rPr lang="hu-HU" dirty="0" smtClean="0"/>
              <a:t>„kutatási projekt” </a:t>
            </a:r>
            <a:r>
              <a:rPr lang="hu-HU" dirty="0"/>
              <a:t>felett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(Kinek az „érdemei” az eredmények? Mi lenne, ha mások lennének az ajtónállók?)</a:t>
            </a:r>
          </a:p>
          <a:p>
            <a:pPr lvl="1"/>
            <a:endParaRPr lang="hu-HU" dirty="0"/>
          </a:p>
          <a:p>
            <a:pPr marL="0" indent="0">
              <a:buNone/>
            </a:pPr>
            <a:r>
              <a:rPr lang="hu-HU" dirty="0" smtClean="0"/>
              <a:t>Mi </a:t>
            </a:r>
            <a:r>
              <a:rPr lang="hu-HU" dirty="0"/>
              <a:t>a kutató szerepe?</a:t>
            </a:r>
          </a:p>
          <a:p>
            <a:pPr lvl="1"/>
            <a:r>
              <a:rPr lang="hu-HU" dirty="0"/>
              <a:t>Kívülállás/beavatkozás</a:t>
            </a:r>
          </a:p>
          <a:p>
            <a:pPr lvl="1"/>
            <a:r>
              <a:rPr lang="hu-HU" dirty="0"/>
              <a:t>Kutatói </a:t>
            </a:r>
            <a:r>
              <a:rPr lang="hu-HU" dirty="0" smtClean="0"/>
              <a:t>objektivitás?</a:t>
            </a:r>
          </a:p>
          <a:p>
            <a:pPr lvl="1"/>
            <a:r>
              <a:rPr lang="hu-HU" dirty="0" smtClean="0"/>
              <a:t>Milyen </a:t>
            </a:r>
            <a:r>
              <a:rPr lang="hu-HU" dirty="0"/>
              <a:t>kutatói készségekre van szükség</a:t>
            </a:r>
            <a:r>
              <a:rPr lang="hu-HU" dirty="0" smtClean="0"/>
              <a:t>?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19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Reflexiók – PAR, társadalmi kirekesztés elleni küzdelem, </a:t>
            </a:r>
            <a:r>
              <a:rPr lang="hu-HU" sz="3200" dirty="0"/>
              <a:t>társadalomkutatás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Mi a hasznos, érvényes tudás?</a:t>
            </a:r>
          </a:p>
          <a:p>
            <a:pPr lvl="1"/>
            <a:r>
              <a:rPr lang="hu-HU" dirty="0"/>
              <a:t>Diszciplináris szabályok vs. hasznosíthatóság, problémamegoldás</a:t>
            </a:r>
          </a:p>
          <a:p>
            <a:pPr lvl="1"/>
            <a:endParaRPr lang="hu-HU" dirty="0"/>
          </a:p>
          <a:p>
            <a:pPr marL="0" indent="0">
              <a:buNone/>
            </a:pPr>
            <a:r>
              <a:rPr lang="hu-HU" dirty="0"/>
              <a:t>Tudományos és társadalmi hasznosság</a:t>
            </a:r>
          </a:p>
          <a:p>
            <a:pPr lvl="1"/>
            <a:r>
              <a:rPr lang="hu-HU" dirty="0"/>
              <a:t>Szinergia </a:t>
            </a:r>
            <a:r>
              <a:rPr lang="hu-HU" dirty="0" smtClean="0"/>
              <a:t>vagy „ütközés”?</a:t>
            </a:r>
            <a:endParaRPr lang="hu-HU" dirty="0"/>
          </a:p>
          <a:p>
            <a:pPr lvl="1"/>
            <a:r>
              <a:rPr lang="hu-HU" dirty="0"/>
              <a:t>Hogyan ítélhető meg a társadalmi hasznosság? Ki által? Milyen időtávon?</a:t>
            </a:r>
            <a:endParaRPr lang="en-US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Közösség, érdekek, hatalmi viszonyok</a:t>
            </a:r>
          </a:p>
          <a:p>
            <a:pPr lvl="1"/>
            <a:r>
              <a:rPr lang="hu-HU" dirty="0"/>
              <a:t>Emancipáció és/vagy pragmatikus hozzáállás</a:t>
            </a:r>
          </a:p>
          <a:p>
            <a:pPr lvl="1"/>
            <a:r>
              <a:rPr lang="hu-HU" dirty="0"/>
              <a:t>PAR és „politika</a:t>
            </a:r>
            <a:r>
              <a:rPr lang="hu-HU" dirty="0" smtClean="0"/>
              <a:t>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8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6000" dirty="0" smtClean="0"/>
              <a:t>A munkáról eddig megjelent fontosabb tudományos publikációk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Málovics, </a:t>
            </a:r>
            <a:r>
              <a:rPr lang="hu-HU" dirty="0" err="1"/>
              <a:t>Gy</a:t>
            </a:r>
            <a:r>
              <a:rPr lang="hu-HU" dirty="0"/>
              <a:t>. – Balázs, B. – Mihók, B. –Szentistványi, I. –Pataki, </a:t>
            </a:r>
            <a:r>
              <a:rPr lang="hu-HU" dirty="0" err="1"/>
              <a:t>Gy</a:t>
            </a:r>
            <a:r>
              <a:rPr lang="hu-HU" dirty="0"/>
              <a:t>. –Lakatos, E. – Jakab, L. (2012).  Hungary – Szeged. </a:t>
            </a:r>
            <a:r>
              <a:rPr lang="hu-HU" dirty="0" err="1"/>
              <a:t>In</a:t>
            </a:r>
            <a:r>
              <a:rPr lang="hu-HU" dirty="0"/>
              <a:t>. Rogers, D.S. (</a:t>
            </a:r>
            <a:r>
              <a:rPr lang="hu-HU" dirty="0" err="1"/>
              <a:t>ed</a:t>
            </a:r>
            <a:r>
              <a:rPr lang="hu-HU" dirty="0"/>
              <a:t>) </a:t>
            </a:r>
            <a:r>
              <a:rPr lang="hu-HU" i="1" dirty="0" err="1"/>
              <a:t>Waiting</a:t>
            </a:r>
            <a:r>
              <a:rPr lang="hu-HU" i="1" dirty="0"/>
              <a:t> </a:t>
            </a:r>
            <a:r>
              <a:rPr lang="hu-HU" i="1" dirty="0" err="1"/>
              <a:t>to</a:t>
            </a:r>
            <a:r>
              <a:rPr lang="hu-HU" i="1" dirty="0"/>
              <a:t> be </a:t>
            </a:r>
            <a:r>
              <a:rPr lang="hu-HU" i="1" dirty="0" err="1"/>
              <a:t>Heard</a:t>
            </a:r>
            <a:r>
              <a:rPr lang="hu-HU" i="1" dirty="0"/>
              <a:t>: </a:t>
            </a:r>
            <a:r>
              <a:rPr lang="hu-HU" i="1" dirty="0" err="1"/>
              <a:t>Preliminary</a:t>
            </a:r>
            <a:r>
              <a:rPr lang="hu-HU" i="1" dirty="0"/>
              <a:t> </a:t>
            </a:r>
            <a:r>
              <a:rPr lang="hu-HU" i="1" dirty="0" err="1"/>
              <a:t>Results</a:t>
            </a:r>
            <a:r>
              <a:rPr lang="hu-HU" i="1" dirty="0"/>
              <a:t> of the 2012 Equity &amp; Sustainability </a:t>
            </a:r>
            <a:r>
              <a:rPr lang="hu-HU" i="1" dirty="0" err="1"/>
              <a:t>Field</a:t>
            </a:r>
            <a:r>
              <a:rPr lang="hu-HU" i="1" dirty="0"/>
              <a:t> </a:t>
            </a:r>
            <a:r>
              <a:rPr lang="hu-HU" i="1" dirty="0" err="1"/>
              <a:t>Hearings</a:t>
            </a:r>
            <a:r>
              <a:rPr lang="hu-HU" i="1" dirty="0"/>
              <a:t>. </a:t>
            </a:r>
            <a:r>
              <a:rPr lang="hu-HU" i="1" dirty="0" err="1"/>
              <a:t>Occasional</a:t>
            </a:r>
            <a:r>
              <a:rPr lang="hu-HU" i="1" dirty="0"/>
              <a:t> </a:t>
            </a:r>
            <a:r>
              <a:rPr lang="hu-HU" i="1" dirty="0" err="1"/>
              <a:t>Report</a:t>
            </a:r>
            <a:r>
              <a:rPr lang="hu-HU" i="1" dirty="0"/>
              <a:t> # 1</a:t>
            </a:r>
            <a:r>
              <a:rPr lang="hu-HU" dirty="0"/>
              <a:t> Rapid City, SD: </a:t>
            </a:r>
            <a:r>
              <a:rPr lang="hu-HU" dirty="0" err="1"/>
              <a:t>Initiative</a:t>
            </a:r>
            <a:r>
              <a:rPr lang="hu-HU" dirty="0"/>
              <a:t> for </a:t>
            </a:r>
            <a:r>
              <a:rPr lang="hu-HU" dirty="0" err="1"/>
              <a:t>Equality</a:t>
            </a:r>
            <a:r>
              <a:rPr lang="hu-HU" dirty="0"/>
              <a:t>.  pp 43-49. Internet: </a:t>
            </a:r>
            <a:r>
              <a:rPr lang="hu-HU" u="sng" dirty="0">
                <a:hlinkClick r:id="rId3"/>
              </a:rPr>
              <a:t>https://</a:t>
            </a:r>
            <a:r>
              <a:rPr lang="hu-HU" u="sng" dirty="0" smtClean="0">
                <a:hlinkClick r:id="rId3"/>
              </a:rPr>
              <a:t>www.initiativeforequality.org/images/wtbh_first_half.pdf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Málovics </a:t>
            </a:r>
            <a:r>
              <a:rPr lang="hu-HU" dirty="0" err="1"/>
              <a:t>Gy</a:t>
            </a:r>
            <a:r>
              <a:rPr lang="hu-HU" dirty="0"/>
              <a:t>. – Mihók B. – Szentistványi I. – Balázs B. – Pataki </a:t>
            </a:r>
            <a:r>
              <a:rPr lang="hu-HU" dirty="0" err="1"/>
              <a:t>Gy</a:t>
            </a:r>
            <a:r>
              <a:rPr lang="hu-HU" dirty="0"/>
              <a:t>. (2012): Participatory Action Research for Local Human </a:t>
            </a:r>
            <a:r>
              <a:rPr lang="hu-HU" dirty="0" err="1"/>
              <a:t>Rights</a:t>
            </a:r>
            <a:r>
              <a:rPr lang="hu-HU" dirty="0"/>
              <a:t>: The </a:t>
            </a:r>
            <a:r>
              <a:rPr lang="hu-HU" dirty="0" err="1"/>
              <a:t>Case</a:t>
            </a:r>
            <a:r>
              <a:rPr lang="hu-HU" dirty="0"/>
              <a:t> of Roma </a:t>
            </a:r>
            <a:r>
              <a:rPr lang="hu-HU" dirty="0" err="1"/>
              <a:t>Minority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Szeged, South-Hungary. </a:t>
            </a:r>
            <a:r>
              <a:rPr lang="hu-HU" dirty="0" err="1"/>
              <a:t>In</a:t>
            </a:r>
            <a:r>
              <a:rPr lang="hu-HU" dirty="0"/>
              <a:t>. </a:t>
            </a:r>
            <a:r>
              <a:rPr lang="hu-HU" dirty="0" err="1"/>
              <a:t>Renn</a:t>
            </a:r>
            <a:r>
              <a:rPr lang="hu-HU" dirty="0"/>
              <a:t>, </a:t>
            </a:r>
            <a:r>
              <a:rPr lang="hu-HU" dirty="0" err="1"/>
              <a:t>Ortwin</a:t>
            </a:r>
            <a:r>
              <a:rPr lang="hu-HU" dirty="0"/>
              <a:t>; </a:t>
            </a:r>
            <a:r>
              <a:rPr lang="hu-HU" dirty="0" err="1"/>
              <a:t>Reichel</a:t>
            </a:r>
            <a:r>
              <a:rPr lang="hu-HU" dirty="0"/>
              <a:t>, A.; Bauer, J. (</a:t>
            </a:r>
            <a:r>
              <a:rPr lang="hu-HU" dirty="0" err="1"/>
              <a:t>eds</a:t>
            </a:r>
            <a:r>
              <a:rPr lang="hu-HU" dirty="0"/>
              <a:t>): </a:t>
            </a:r>
            <a:r>
              <a:rPr lang="hu-HU" i="1" dirty="0"/>
              <a:t>Civil Society for Sustainability – A </a:t>
            </a:r>
            <a:r>
              <a:rPr lang="hu-HU" i="1" dirty="0" err="1"/>
              <a:t>Guidebook</a:t>
            </a:r>
            <a:r>
              <a:rPr lang="hu-HU" i="1" dirty="0"/>
              <a:t> for </a:t>
            </a:r>
            <a:r>
              <a:rPr lang="hu-HU" i="1" dirty="0" err="1"/>
              <a:t>Connecting</a:t>
            </a:r>
            <a:r>
              <a:rPr lang="hu-HU" i="1" dirty="0"/>
              <a:t> Science and Society. </a:t>
            </a:r>
            <a:r>
              <a:rPr lang="hu-HU" dirty="0" err="1"/>
              <a:t>Europäischer</a:t>
            </a:r>
            <a:r>
              <a:rPr lang="hu-HU" dirty="0"/>
              <a:t> </a:t>
            </a:r>
            <a:r>
              <a:rPr lang="hu-HU" dirty="0" err="1"/>
              <a:t>Hochschulverlag</a:t>
            </a:r>
            <a:r>
              <a:rPr lang="hu-HU" dirty="0"/>
              <a:t>, </a:t>
            </a:r>
            <a:r>
              <a:rPr lang="hu-HU" dirty="0" err="1"/>
              <a:t>Bremen</a:t>
            </a:r>
            <a:r>
              <a:rPr lang="hu-HU" dirty="0"/>
              <a:t>. pp. </a:t>
            </a:r>
            <a:r>
              <a:rPr lang="hu-HU" dirty="0" smtClean="0"/>
              <a:t>149-170.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Málovics </a:t>
            </a:r>
            <a:r>
              <a:rPr lang="hu-HU" dirty="0" err="1"/>
              <a:t>Gy</a:t>
            </a:r>
            <a:r>
              <a:rPr lang="hu-HU" dirty="0"/>
              <a:t>. – Mihók B. – Szentistványi I. – Balázs B. (2011): Kirekesztett társadalmi csoportok és helyi emberi jogok: egy szegedi részvételi akciókutatás előzetes tanulságai. </a:t>
            </a:r>
            <a:r>
              <a:rPr lang="hu-HU" dirty="0" err="1"/>
              <a:t>In</a:t>
            </a:r>
            <a:r>
              <a:rPr lang="hu-HU" dirty="0"/>
              <a:t>. Pataki </a:t>
            </a:r>
            <a:r>
              <a:rPr lang="hu-HU" dirty="0" err="1"/>
              <a:t>Gy</a:t>
            </a:r>
            <a:r>
              <a:rPr lang="hu-HU" dirty="0"/>
              <a:t>. – Vári A. (szerk.): </a:t>
            </a:r>
            <a:r>
              <a:rPr lang="hu-HU" i="1" dirty="0"/>
              <a:t>Részvétel – akció – kutatás. Magyarországi tapasztalatok a részvételi-, akció és kooperatív kutatásokból.</a:t>
            </a:r>
            <a:r>
              <a:rPr lang="hu-HU" dirty="0"/>
              <a:t> MTA Szociológiai Kutatóintézet, Budapest, pp. </a:t>
            </a:r>
            <a:r>
              <a:rPr lang="hu-HU" dirty="0" smtClean="0"/>
              <a:t>84-119.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Málovics </a:t>
            </a:r>
            <a:r>
              <a:rPr lang="hu-HU" dirty="0" err="1"/>
              <a:t>Gy</a:t>
            </a:r>
            <a:r>
              <a:rPr lang="hu-HU" dirty="0"/>
              <a:t>. – Barbara M. – Szentistványi I. – Pataki </a:t>
            </a:r>
            <a:r>
              <a:rPr lang="hu-HU" dirty="0" err="1"/>
              <a:t>Gy</a:t>
            </a:r>
            <a:r>
              <a:rPr lang="hu-HU" dirty="0"/>
              <a:t>. – Balázs B. (2012): Participatory </a:t>
            </a:r>
            <a:r>
              <a:rPr lang="hu-HU" dirty="0" err="1"/>
              <a:t>action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 and </a:t>
            </a:r>
            <a:r>
              <a:rPr lang="hu-HU" dirty="0" err="1"/>
              <a:t>urban</a:t>
            </a:r>
            <a:r>
              <a:rPr lang="hu-HU" dirty="0"/>
              <a:t> sustainability – a </a:t>
            </a: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Szeged, Hungary. </a:t>
            </a:r>
            <a:r>
              <a:rPr lang="hu-HU" i="1" dirty="0"/>
              <a:t>ISEE </a:t>
            </a:r>
            <a:r>
              <a:rPr lang="hu-HU" i="1" dirty="0" err="1"/>
              <a:t>Conference</a:t>
            </a:r>
            <a:r>
              <a:rPr lang="hu-HU" i="1" dirty="0"/>
              <a:t>: </a:t>
            </a:r>
            <a:r>
              <a:rPr lang="hu-HU" i="1" dirty="0" err="1"/>
              <a:t>Ecological</a:t>
            </a:r>
            <a:r>
              <a:rPr lang="hu-HU" i="1" dirty="0"/>
              <a:t> </a:t>
            </a:r>
            <a:r>
              <a:rPr lang="hu-HU" i="1" dirty="0" err="1"/>
              <a:t>Economics</a:t>
            </a:r>
            <a:r>
              <a:rPr lang="hu-HU" i="1" dirty="0"/>
              <a:t> and Rio+20: </a:t>
            </a:r>
            <a:r>
              <a:rPr lang="hu-HU" i="1" dirty="0" err="1"/>
              <a:t>Challanges</a:t>
            </a:r>
            <a:r>
              <a:rPr lang="hu-HU" i="1" dirty="0"/>
              <a:t> and </a:t>
            </a:r>
            <a:r>
              <a:rPr lang="hu-HU" i="1" dirty="0" err="1"/>
              <a:t>Contributions</a:t>
            </a:r>
            <a:r>
              <a:rPr lang="hu-HU" i="1" dirty="0"/>
              <a:t> for a Green </a:t>
            </a:r>
            <a:r>
              <a:rPr lang="hu-HU" i="1" dirty="0" err="1"/>
              <a:t>Economy</a:t>
            </a:r>
            <a:r>
              <a:rPr lang="hu-HU" dirty="0"/>
              <a:t>, Rio de Janeiro, Brazil, 16-19 </a:t>
            </a:r>
            <a:r>
              <a:rPr lang="hu-HU" dirty="0" err="1"/>
              <a:t>June</a:t>
            </a:r>
            <a:r>
              <a:rPr lang="hu-HU" dirty="0"/>
              <a:t> 2012. </a:t>
            </a:r>
            <a:r>
              <a:rPr lang="hu-HU" dirty="0" err="1"/>
              <a:t>poster</a:t>
            </a:r>
            <a:r>
              <a:rPr lang="hu-HU" dirty="0"/>
              <a:t> </a:t>
            </a:r>
            <a:r>
              <a:rPr lang="hu-HU" dirty="0" err="1"/>
              <a:t>presentation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Felépítés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3917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Elmélet - részvételi akciókutatás (PAR)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Esettanulmány - PAR Szegeden a szegedi </a:t>
            </a:r>
            <a:r>
              <a:rPr lang="hu-HU" dirty="0" err="1" smtClean="0"/>
              <a:t>szegregátumokban</a:t>
            </a:r>
            <a:r>
              <a:rPr lang="hu-HU" dirty="0" smtClean="0"/>
              <a:t> élők társadalmi integrációja érdekében</a:t>
            </a:r>
          </a:p>
          <a:p>
            <a:pPr lvl="1"/>
            <a:r>
              <a:rPr lang="hu-HU" dirty="0" smtClean="0"/>
              <a:t>Folyamat</a:t>
            </a:r>
            <a:endParaRPr lang="hu-HU" dirty="0"/>
          </a:p>
          <a:p>
            <a:pPr lvl="1"/>
            <a:r>
              <a:rPr lang="hu-HU" dirty="0" smtClean="0"/>
              <a:t>Eredmények</a:t>
            </a:r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/>
              <a:t>Reflexiók – PAR, társadalmi kirekesztés elleni küzdelem, </a:t>
            </a:r>
            <a:r>
              <a:rPr lang="hu-HU" dirty="0" smtClean="0"/>
              <a:t>társadalomkutatás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8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Elmélet - részvételi akciókutatás (PAR)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Kutatók </a:t>
            </a:r>
            <a:r>
              <a:rPr lang="hu-HU" dirty="0"/>
              <a:t>és résztvevők együtt dolgoznak valamely problematikus helyzet vagy tevékenység megvizsgálása, és annak jobbra fordítása </a:t>
            </a:r>
            <a:r>
              <a:rPr lang="hu-HU" dirty="0" smtClean="0"/>
              <a:t>érdekében </a:t>
            </a:r>
            <a:r>
              <a:rPr lang="hu-HU" dirty="0"/>
              <a:t>(</a:t>
            </a:r>
            <a:r>
              <a:rPr lang="hu-HU" dirty="0" err="1"/>
              <a:t>Kindon</a:t>
            </a:r>
            <a:r>
              <a:rPr lang="hu-HU" dirty="0"/>
              <a:t> et al. </a:t>
            </a:r>
            <a:r>
              <a:rPr lang="hu-HU" dirty="0" smtClean="0"/>
              <a:t>2007</a:t>
            </a:r>
            <a:r>
              <a:rPr lang="hu-HU" dirty="0" smtClean="0"/>
              <a:t>).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O</a:t>
            </a:r>
            <a:r>
              <a:rPr lang="hu-HU" dirty="0" smtClean="0"/>
              <a:t>lyan </a:t>
            </a:r>
            <a:r>
              <a:rPr lang="hu-HU" dirty="0"/>
              <a:t>társadalomkutatás, amit kifejezetten a társadalmi változások előidézése érdekében folyik (</a:t>
            </a:r>
            <a:r>
              <a:rPr lang="hu-HU" dirty="0" err="1"/>
              <a:t>Bodorkós</a:t>
            </a:r>
            <a:r>
              <a:rPr lang="hu-HU" dirty="0"/>
              <a:t> 2010, Pataki et </a:t>
            </a:r>
            <a:r>
              <a:rPr lang="hu-HU" dirty="0" err="1"/>
              <a:t>al</a:t>
            </a:r>
            <a:r>
              <a:rPr lang="hu-HU" dirty="0"/>
              <a:t>. 2011).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Elmélet - részvételi akciókutatás (PAR)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PAR „alapvonásai”</a:t>
            </a:r>
          </a:p>
          <a:p>
            <a:endParaRPr lang="en-US" dirty="0"/>
          </a:p>
          <a:p>
            <a:pPr lvl="1"/>
            <a:r>
              <a:rPr lang="hu-HU" dirty="0" smtClean="0"/>
              <a:t>A résztvevők </a:t>
            </a:r>
            <a:r>
              <a:rPr lang="hu-HU" dirty="0"/>
              <a:t>tudatosan </a:t>
            </a:r>
            <a:r>
              <a:rPr lang="hu-HU" dirty="0" smtClean="0"/>
              <a:t>alkalmazzák </a:t>
            </a:r>
            <a:r>
              <a:rPr lang="hu-HU" dirty="0"/>
              <a:t>a tudományos megismerés </a:t>
            </a:r>
            <a:r>
              <a:rPr lang="hu-HU" dirty="0" smtClean="0"/>
              <a:t>szabályait, eszközeit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Együttműködő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/>
              <a:t>kutatók </a:t>
            </a:r>
            <a:r>
              <a:rPr lang="hu-HU" dirty="0"/>
              <a:t>és érintettek folyamatos, rendszeres </a:t>
            </a:r>
            <a:r>
              <a:rPr lang="hu-HU" dirty="0" smtClean="0"/>
              <a:t>együttműködésén </a:t>
            </a:r>
            <a:r>
              <a:rPr lang="hu-HU" dirty="0" smtClean="0"/>
              <a:t>alapul, a </a:t>
            </a:r>
            <a:r>
              <a:rPr lang="hu-HU" dirty="0"/>
              <a:t>tervezéstől az eredmények </a:t>
            </a:r>
            <a:r>
              <a:rPr lang="hu-HU" dirty="0" smtClean="0"/>
              <a:t>felhasználásáig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Lényegi </a:t>
            </a:r>
            <a:r>
              <a:rPr lang="hu-HU" dirty="0"/>
              <a:t>eleme </a:t>
            </a:r>
            <a:r>
              <a:rPr lang="hu-HU" dirty="0" smtClean="0"/>
              <a:t>(fő célja?) az </a:t>
            </a:r>
            <a:r>
              <a:rPr lang="hu-HU" dirty="0"/>
              <a:t>akció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7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399061" cy="56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259632" y="188640"/>
            <a:ext cx="6201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PAR és konvencionális kutatás – „leegyszerűsítő”</a:t>
            </a:r>
          </a:p>
          <a:p>
            <a:pPr algn="ctr"/>
            <a:r>
              <a:rPr lang="hu-HU" sz="2400" dirty="0" smtClean="0"/>
              <a:t>összevetés néhány fontosabb </a:t>
            </a:r>
            <a:r>
              <a:rPr lang="hu-HU" sz="2400" dirty="0" smtClean="0"/>
              <a:t> jellemző mentén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5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Esettanulmány - PAR Szegeden a szegedi </a:t>
            </a:r>
            <a:r>
              <a:rPr lang="hu-HU" sz="3200" dirty="0" err="1" smtClean="0"/>
              <a:t>szegregátumokban</a:t>
            </a:r>
            <a:r>
              <a:rPr lang="hu-HU" sz="3200" dirty="0" smtClean="0"/>
              <a:t> élők társadalmi integrációja érdekében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04256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kutatási kontextus – PERARES projekt</a:t>
            </a:r>
          </a:p>
          <a:p>
            <a:pPr lvl="1"/>
            <a:r>
              <a:rPr lang="hu-HU" dirty="0" err="1" smtClean="0"/>
              <a:t>Forgotten</a:t>
            </a:r>
            <a:r>
              <a:rPr lang="hu-HU" dirty="0" smtClean="0"/>
              <a:t> </a:t>
            </a:r>
            <a:r>
              <a:rPr lang="hu-HU" dirty="0" err="1" smtClean="0"/>
              <a:t>citizens</a:t>
            </a:r>
            <a:r>
              <a:rPr lang="hu-HU" dirty="0" smtClean="0"/>
              <a:t> of Europe</a:t>
            </a:r>
          </a:p>
          <a:p>
            <a:pPr lvl="1"/>
            <a:r>
              <a:rPr lang="hu-HU" dirty="0" smtClean="0"/>
              <a:t>Local human </a:t>
            </a:r>
            <a:r>
              <a:rPr lang="hu-HU" dirty="0" err="1" smtClean="0"/>
              <a:t>rights</a:t>
            </a:r>
            <a:endParaRPr lang="hu-HU" dirty="0"/>
          </a:p>
          <a:p>
            <a:pPr lvl="1"/>
            <a:r>
              <a:rPr lang="hu-HU" dirty="0" smtClean="0"/>
              <a:t>PAR</a:t>
            </a:r>
          </a:p>
          <a:p>
            <a:pPr lvl="1"/>
            <a:endParaRPr lang="hu-HU" dirty="0"/>
          </a:p>
          <a:p>
            <a:r>
              <a:rPr lang="hu-HU" dirty="0" smtClean="0"/>
              <a:t>Résztvevők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683569" y="4293096"/>
            <a:ext cx="2160612" cy="865188"/>
          </a:xfrm>
          <a:prstGeom prst="rect">
            <a:avLst/>
          </a:prstGeom>
          <a:solidFill>
            <a:schemeClr val="tx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smtClean="0">
                <a:solidFill>
                  <a:schemeClr val="tx1"/>
                </a:solidFill>
              </a:rPr>
              <a:t>ESSRG</a:t>
            </a:r>
          </a:p>
          <a:p>
            <a:pPr algn="ctr">
              <a:defRPr/>
            </a:pPr>
            <a:r>
              <a:rPr lang="hu-HU" dirty="0" smtClean="0">
                <a:solidFill>
                  <a:schemeClr val="tx1"/>
                </a:solidFill>
              </a:rPr>
              <a:t>Környezeti társadalomkutatók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91880" y="4293096"/>
            <a:ext cx="1512888" cy="865188"/>
          </a:xfrm>
          <a:prstGeom prst="rect">
            <a:avLst/>
          </a:prstGeom>
          <a:solidFill>
            <a:schemeClr val="tx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smtClean="0">
                <a:solidFill>
                  <a:schemeClr val="tx1"/>
                </a:solidFill>
              </a:rPr>
              <a:t>Védegylet szegedi csoportja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676280" y="4293096"/>
            <a:ext cx="2208088" cy="865188"/>
          </a:xfrm>
          <a:prstGeom prst="rect">
            <a:avLst/>
          </a:prstGeom>
          <a:solidFill>
            <a:schemeClr val="tx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smtClean="0">
                <a:solidFill>
                  <a:schemeClr val="tx1"/>
                </a:solidFill>
              </a:rPr>
              <a:t>Érintettek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844180" y="4724896"/>
            <a:ext cx="6477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5004768" y="4718546"/>
            <a:ext cx="6477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églalap 40"/>
          <p:cNvSpPr/>
          <p:nvPr/>
        </p:nvSpPr>
        <p:spPr>
          <a:xfrm>
            <a:off x="179513" y="908720"/>
            <a:ext cx="3312368" cy="5904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</a:rPr>
              <a:t>1. Fázis: </a:t>
            </a:r>
            <a:r>
              <a:rPr lang="hu-HU" dirty="0" smtClean="0">
                <a:solidFill>
                  <a:schemeClr val="tx1"/>
                </a:solidFill>
              </a:rPr>
              <a:t>PERARES projekt (2011 február-2012 február)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Fő fókusz: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  <a:cs typeface="Times New Roman" pitchFamily="18" charset="0"/>
              </a:rPr>
              <a:t>A helyi cigányság helyzetének, problémáinak megértése, „kitörési lehetőségek” közös azonosítása</a:t>
            </a:r>
          </a:p>
          <a:p>
            <a:endParaRPr lang="hu-HU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hu-HU" b="1" dirty="0" smtClean="0">
                <a:solidFill>
                  <a:schemeClr val="tx1"/>
                </a:solidFill>
                <a:cs typeface="Times New Roman" pitchFamily="18" charset="0"/>
              </a:rPr>
              <a:t>Módszerek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(1) </a:t>
            </a:r>
            <a:r>
              <a:rPr lang="hu-HU" dirty="0" smtClean="0">
                <a:solidFill>
                  <a:schemeClr val="tx1"/>
                </a:solidFill>
              </a:rPr>
              <a:t>Szakirodalom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(2) </a:t>
            </a:r>
            <a:r>
              <a:rPr lang="hu-HU" dirty="0" smtClean="0">
                <a:solidFill>
                  <a:schemeClr val="tx1"/>
                </a:solidFill>
              </a:rPr>
              <a:t>Félig strukturált szakértői-elit interjúk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(3) </a:t>
            </a:r>
            <a:r>
              <a:rPr lang="hu-HU" dirty="0" smtClean="0">
                <a:solidFill>
                  <a:schemeClr val="tx1"/>
                </a:solidFill>
              </a:rPr>
              <a:t>Csoportos beszélgetések (szakértői-elit és </a:t>
            </a:r>
            <a:r>
              <a:rPr lang="hu-HU" dirty="0" err="1" smtClean="0">
                <a:solidFill>
                  <a:schemeClr val="tx1"/>
                </a:solidFill>
              </a:rPr>
              <a:t>érintetti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hu-HU" b="1" dirty="0" smtClean="0">
                <a:solidFill>
                  <a:schemeClr val="tx1"/>
                </a:solidFill>
                <a:cs typeface="Times New Roman" pitchFamily="18" charset="0"/>
              </a:rPr>
              <a:t>Eredmények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(1) </a:t>
            </a:r>
            <a:r>
              <a:rPr lang="hu-HU" dirty="0" smtClean="0">
                <a:solidFill>
                  <a:schemeClr val="tx1"/>
                </a:solidFill>
              </a:rPr>
              <a:t>Közösen kiválasztott projekt (tanoda) és ezzel kapcsolatos </a:t>
            </a:r>
            <a:r>
              <a:rPr lang="hu-HU" dirty="0" err="1" smtClean="0">
                <a:solidFill>
                  <a:schemeClr val="tx1"/>
                </a:solidFill>
              </a:rPr>
              <a:t>érintetti</a:t>
            </a:r>
            <a:r>
              <a:rPr lang="hu-HU" dirty="0" smtClean="0">
                <a:solidFill>
                  <a:schemeClr val="tx1"/>
                </a:solidFill>
              </a:rPr>
              <a:t> igényfelmérés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(2)</a:t>
            </a:r>
            <a:r>
              <a:rPr lang="hu-HU" dirty="0" smtClean="0">
                <a:solidFill>
                  <a:schemeClr val="tx1"/>
                </a:solidFill>
              </a:rPr>
              <a:t> Bizalmi viszony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(3)</a:t>
            </a:r>
            <a:r>
              <a:rPr lang="hu-HU" dirty="0" smtClean="0">
                <a:solidFill>
                  <a:schemeClr val="tx1"/>
                </a:solidFill>
              </a:rPr>
              <a:t> Tudományos eredmények</a:t>
            </a:r>
          </a:p>
        </p:txBody>
      </p:sp>
      <p:sp>
        <p:nvSpPr>
          <p:cNvPr id="42" name="Téglalap 41"/>
          <p:cNvSpPr/>
          <p:nvPr/>
        </p:nvSpPr>
        <p:spPr>
          <a:xfrm>
            <a:off x="5220072" y="908720"/>
            <a:ext cx="3312368" cy="30963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</a:rPr>
              <a:t>Folyamatos, projektektől, finanszírozástól független együttműködés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„Önkormányzati ügyek” </a:t>
            </a: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 helyi </a:t>
            </a:r>
            <a:r>
              <a:rPr lang="hu-HU" dirty="0" err="1" smtClean="0">
                <a:solidFill>
                  <a:schemeClr val="tx1"/>
                </a:solidFill>
                <a:sym typeface="Wingdings" pitchFamily="2" charset="2"/>
              </a:rPr>
              <a:t>antiszegregációs</a:t>
            </a: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 terv felülvizsgálata</a:t>
            </a:r>
            <a:endParaRPr lang="hu-HU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Tanoda beindítása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Hídképzés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Újabb projektek generálása (társadalmi, akciókutatási projektek)</a:t>
            </a:r>
          </a:p>
        </p:txBody>
      </p:sp>
      <p:sp>
        <p:nvSpPr>
          <p:cNvPr id="43" name="Téglalap 42"/>
          <p:cNvSpPr/>
          <p:nvPr/>
        </p:nvSpPr>
        <p:spPr>
          <a:xfrm>
            <a:off x="5220072" y="4221088"/>
            <a:ext cx="3312368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</a:rPr>
              <a:t>Finanszírozott PAR együttműködés</a:t>
            </a:r>
          </a:p>
          <a:p>
            <a:endParaRPr lang="hu-HU" b="1" dirty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Módszer: </a:t>
            </a:r>
            <a:r>
              <a:rPr lang="hu-HU" dirty="0" err="1" smtClean="0">
                <a:solidFill>
                  <a:schemeClr val="tx1"/>
                </a:solidFill>
              </a:rPr>
              <a:t>photovoice</a:t>
            </a:r>
            <a:r>
              <a:rPr lang="hu-HU" dirty="0">
                <a:solidFill>
                  <a:schemeClr val="tx1"/>
                </a:solidFill>
              </a:rPr>
              <a:t>,</a:t>
            </a:r>
            <a:r>
              <a:rPr lang="hu-HU" dirty="0" smtClean="0">
                <a:solidFill>
                  <a:schemeClr val="tx1"/>
                </a:solidFill>
              </a:rPr>
              <a:t> a szegedi </a:t>
            </a:r>
            <a:r>
              <a:rPr lang="hu-HU" dirty="0" err="1" smtClean="0">
                <a:solidFill>
                  <a:schemeClr val="tx1"/>
                </a:solidFill>
              </a:rPr>
              <a:t>antiszegregációs</a:t>
            </a:r>
            <a:r>
              <a:rPr lang="hu-HU" dirty="0" smtClean="0">
                <a:solidFill>
                  <a:schemeClr val="tx1"/>
                </a:solidFill>
              </a:rPr>
              <a:t> terv felülvizsgálatához kapcsolódóan</a:t>
            </a:r>
          </a:p>
        </p:txBody>
      </p:sp>
      <p:sp>
        <p:nvSpPr>
          <p:cNvPr id="44" name="Téglalap 43"/>
          <p:cNvSpPr/>
          <p:nvPr/>
        </p:nvSpPr>
        <p:spPr>
          <a:xfrm>
            <a:off x="5255948" y="6309319"/>
            <a:ext cx="331236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</a:rPr>
              <a:t>…</a:t>
            </a:r>
            <a:endParaRPr lang="hu-HU" dirty="0" smtClean="0">
              <a:solidFill>
                <a:schemeClr val="tx1"/>
              </a:solidFill>
            </a:endParaRPr>
          </a:p>
        </p:txBody>
      </p:sp>
      <p:cxnSp>
        <p:nvCxnSpPr>
          <p:cNvPr id="46" name="Egyenes összekötő nyíllal 45"/>
          <p:cNvCxnSpPr>
            <a:stCxn id="41" idx="3"/>
            <a:endCxn id="42" idx="1"/>
          </p:cNvCxnSpPr>
          <p:nvPr/>
        </p:nvCxnSpPr>
        <p:spPr>
          <a:xfrm flipV="1">
            <a:off x="3491881" y="2456892"/>
            <a:ext cx="1728191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>
            <a:stCxn id="41" idx="3"/>
            <a:endCxn id="43" idx="1"/>
          </p:cNvCxnSpPr>
          <p:nvPr/>
        </p:nvCxnSpPr>
        <p:spPr>
          <a:xfrm>
            <a:off x="3491881" y="3861048"/>
            <a:ext cx="1728191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stCxn id="41" idx="3"/>
            <a:endCxn id="44" idx="1"/>
          </p:cNvCxnSpPr>
          <p:nvPr/>
        </p:nvCxnSpPr>
        <p:spPr>
          <a:xfrm>
            <a:off x="3491881" y="3861048"/>
            <a:ext cx="1764067" cy="2700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kutatási (?) folyamat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1"/>
            <a:ext cx="9144000" cy="686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ZTE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328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Eredmények</a:t>
            </a:r>
            <a:endParaRPr lang="en-US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9308"/>
            <a:ext cx="3395162" cy="25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333777" cy="2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6" y="2201324"/>
            <a:ext cx="4060365" cy="30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528</Words>
  <Application>Microsoft Office PowerPoint</Application>
  <PresentationFormat>Diavetítés a képernyőre (4:3 oldalarány)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 részvételi akciókutatás szerepe a helyi szintű társadalmi kirekesztés elleni küzdelemben – egy szegedi esettanulmány tanulságai</vt:lpstr>
      <vt:lpstr>Felépítés</vt:lpstr>
      <vt:lpstr>Elmélet - részvételi akciókutatás (PAR)</vt:lpstr>
      <vt:lpstr>Elmélet - részvételi akciókutatás (PAR)</vt:lpstr>
      <vt:lpstr>PowerPoint bemutató</vt:lpstr>
      <vt:lpstr>Esettanulmány - PAR Szegeden a szegedi szegregátumokban élők társadalmi integrációja érdekében</vt:lpstr>
      <vt:lpstr>A kutatási (?) folyamat</vt:lpstr>
      <vt:lpstr>PowerPoint bemutató</vt:lpstr>
      <vt:lpstr>Eredmények</vt:lpstr>
      <vt:lpstr>Eredmények</vt:lpstr>
      <vt:lpstr>Reflexiók – PAR, társadalmi kirekesztés elleni küzdelem, társadalomkutatás</vt:lpstr>
      <vt:lpstr>Reflexiók – PAR, társadalmi kirekesztés elleni küzdelem, társadalomkutatás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részvételi akciókutatás szerepe a helyi szintű társadalmi kirekesztés elleni küzdelemben – egy szegedi esettanulmány tanulságai</dc:title>
  <dc:creator>malovics</dc:creator>
  <cp:lastModifiedBy>malovics</cp:lastModifiedBy>
  <cp:revision>24</cp:revision>
  <cp:lastPrinted>2012-11-21T13:15:25Z</cp:lastPrinted>
  <dcterms:created xsi:type="dcterms:W3CDTF">2012-11-21T07:08:29Z</dcterms:created>
  <dcterms:modified xsi:type="dcterms:W3CDTF">2012-11-23T07:33:21Z</dcterms:modified>
</cp:coreProperties>
</file>