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7" r:id="rId4"/>
    <p:sldId id="258" r:id="rId5"/>
    <p:sldId id="260" r:id="rId6"/>
    <p:sldId id="280" r:id="rId7"/>
    <p:sldId id="275" r:id="rId8"/>
    <p:sldId id="276" r:id="rId9"/>
    <p:sldId id="277" r:id="rId10"/>
    <p:sldId id="278" r:id="rId11"/>
    <p:sldId id="263" r:id="rId12"/>
    <p:sldId id="269" r:id="rId13"/>
    <p:sldId id="264" r:id="rId14"/>
    <p:sldId id="268" r:id="rId15"/>
    <p:sldId id="266" r:id="rId16"/>
    <p:sldId id="267" r:id="rId17"/>
    <p:sldId id="270" r:id="rId18"/>
    <p:sldId id="271" r:id="rId19"/>
    <p:sldId id="272" r:id="rId20"/>
    <p:sldId id="273" r:id="rId21"/>
    <p:sldId id="282" r:id="rId22"/>
    <p:sldId id="274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69B749B-C537-4001-83A1-6AE3847986EE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54F998A-3481-460E-89A9-99A639B09D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AF2222-6A29-4FD4-8C7F-60BBA16DFDFD}" type="slidenum">
              <a:rPr lang="hu-HU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AE9E-BF22-455B-83FD-ABA48C0428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07D7-4DA5-42D3-82A7-9248801BF6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CFE4-44F9-4A41-81A3-8710D995EB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562F-00EE-4C7D-9E8C-2BE865559D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CC3-7E9A-4C17-A589-5B56E9475F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803C-172B-4D53-A5C4-607D41BFD9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5CC5-BEEE-45EF-AFF7-D9FEFF03F1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ADC0-49E8-4888-8125-E2555F9065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58DF-FE3B-43CE-BEF7-FA51E765EC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CE4B-CF50-4F08-B629-D51436D631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B882-56EF-420B-9F8E-41A61D237D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53D8-47C0-43BE-9E99-00FEDBC718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977C81-ADE9-4D7B-8D90-E853CF9D7C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sztivalkalauz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500188"/>
            <a:ext cx="8101012" cy="2500312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5"/>
                </a:solidFill>
              </a:rPr>
              <a:t>A fesztiválok szerepe a Balaton-parti kisvárosok kulturális gazdaságának fejlesztésében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786313"/>
            <a:ext cx="7786688" cy="685800"/>
          </a:xfrm>
        </p:spPr>
        <p:txBody>
          <a:bodyPr/>
          <a:lstStyle/>
          <a:p>
            <a:pPr>
              <a:defRPr/>
            </a:pPr>
            <a:r>
              <a:rPr lang="hu-HU" b="1" dirty="0" err="1" smtClean="0">
                <a:solidFill>
                  <a:schemeClr val="accent5"/>
                </a:solidFill>
              </a:rPr>
              <a:t>Enyedi-Tiner</a:t>
            </a:r>
            <a:r>
              <a:rPr lang="hu-HU" b="1" dirty="0" smtClean="0">
                <a:solidFill>
                  <a:schemeClr val="accent5"/>
                </a:solidFill>
              </a:rPr>
              <a:t> Klára</a:t>
            </a:r>
            <a:endParaRPr lang="hu-HU" sz="2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hu-HU" sz="2400" dirty="0" smtClean="0">
                <a:solidFill>
                  <a:schemeClr val="accent5"/>
                </a:solidFill>
              </a:rPr>
              <a:t>„Generációk diskurzusa a regionális tudományról” konferencia Győr, 2012. nov.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Tematikai megoszlás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1"/>
          </p:nvPr>
        </p:nvGraphicFramePr>
        <p:xfrm>
          <a:off x="255588" y="1000125"/>
          <a:ext cx="8578850" cy="5287963"/>
        </p:xfrm>
        <a:graphic>
          <a:graphicData uri="http://schemas.openxmlformats.org/presentationml/2006/ole">
            <p:oleObj spid="_x0000_s4098" name="Diagram" r:id="rId3" imgW="4905366" imgH="2819456" progId="Excel.Chart.8">
              <p:embed/>
            </p:oleObj>
          </a:graphicData>
        </a:graphic>
      </p:graphicFrame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643188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Forrás: www.fesztivalkalauz.hu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OleChart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53425" cy="79216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Következtetések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64235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A balatoni településeken: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- a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fesztivál-rendezési aktivitás 2009-2012 között élénkült meg - a 33-ből 15-öt ekkor rendeznek meg először.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	Válasz a vendégforgalom visszaesésének mérséklésére!</a:t>
            </a: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- a rendezvények 2/3 része 1-3 napos, hosszabbak tartására csak a fesztivál-városok vállalkoznak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	Kivétel: Zamárdi,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</a:rPr>
              <a:t>B.földvár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, Alsóörs (4 naposak) </a:t>
            </a: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- a fesztiválok felét a nyári szezonban rendezik, de gyarapodik az őszi-kora téli fesztiválok száma is.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- a hagyományos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</a:rPr>
              <a:t>gasztro-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 és zenei fesztiválok egyre inkább átadják a helyüket a komplex kínálatúaknak</a:t>
            </a: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bs_plakat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863" y="0"/>
            <a:ext cx="474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Heineken Balaton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</a:rPr>
              <a:t>Sound</a:t>
            </a: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 fesztivál (HBS)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A tópart legnagyobb vendégforgalmat vonzó rendezvénye (2012: 108 ezer látogató!)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2007 óta évente rendezik Zamárdi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</a:rPr>
              <a:t>szabadstrandján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július elején, 4 napig tart.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28 szponzor (italgyártók, médiák, sajtó stb.)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Kiterjedt marketing révén széles hazai és nemzetközi ismertség  -  a külföldi látogatók (A, HR, SK, D) aránya 10-12%.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Folyamatosan emelkedő jegy- és bérletárak ellenére növekvő részvétel jellemzi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A HBS látogatóinak területi megoszlása, 2008</a:t>
            </a:r>
            <a:r>
              <a:rPr lang="hu-H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92263"/>
            <a:ext cx="8208963" cy="4881562"/>
          </a:xfrm>
          <a:noFill/>
        </p:spPr>
      </p:pic>
      <p:sp>
        <p:nvSpPr>
          <p:cNvPr id="4" name="Szövegdoboz 3"/>
          <p:cNvSpPr txBox="1"/>
          <p:nvPr/>
        </p:nvSpPr>
        <p:spPr>
          <a:xfrm>
            <a:off x="3000375" y="6488113"/>
            <a:ext cx="2774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Forrás:Sziget iroda,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8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570037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HBS jegy- és bérletárai 2007-2012,</a:t>
            </a:r>
            <a:b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1000 Ft-ban</a:t>
            </a:r>
          </a:p>
        </p:txBody>
      </p:sp>
      <p:graphicFrame>
        <p:nvGraphicFramePr>
          <p:cNvPr id="17558" name="Group 150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62950" cy="3910331"/>
        </p:xfrm>
        <a:graphic>
          <a:graphicData uri="http://schemas.openxmlformats.org/drawingml/2006/table">
            <a:tbl>
              <a:tblPr/>
              <a:tblGrid>
                <a:gridCol w="1985963"/>
                <a:gridCol w="1049337"/>
                <a:gridCol w="1150938"/>
                <a:gridCol w="1017587"/>
                <a:gridCol w="998538"/>
                <a:gridCol w="1046162"/>
                <a:gridCol w="1114425"/>
              </a:tblGrid>
              <a:tr h="153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Belépő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fajta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hu-H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Napijegy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  <a:r>
                        <a:rPr kumimoji="0" lang="hu-H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Négy napos bérlet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000250" y="6429375"/>
            <a:ext cx="4108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Forrás: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www.heinekenbalatonsound.hu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29688" cy="88265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HBS látogatottsága  és gazdasági vonzata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341438"/>
            <a:ext cx="2378075" cy="4516437"/>
          </a:xfrm>
          <a:solidFill>
            <a:schemeClr val="accent2">
              <a:lumMod val="40000"/>
              <a:lumOff val="60000"/>
              <a:alpha val="24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Látogató-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szám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(ezer fő)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2007: 72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2008:  88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2009:  94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2010:  98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2011: 101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2012: 108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412875"/>
            <a:ext cx="5832475" cy="5111750"/>
          </a:xfrm>
          <a:solidFill>
            <a:schemeClr val="accent2">
              <a:lumMod val="40000"/>
              <a:lumOff val="60000"/>
              <a:alpha val="1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Összes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költésük (millió Ft):</a:t>
            </a: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2008: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1600           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2012: 4300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HBS-ból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származó teljes adóbevétel (millió Ft):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2008: 340               2012: 920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u="sng" dirty="0" smtClean="0">
                <a:solidFill>
                  <a:schemeClr val="accent2">
                    <a:lumMod val="75000"/>
                  </a:schemeClr>
                </a:solidFill>
              </a:rPr>
              <a:t>Zamárdi önkormányzat: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- helyi adó bevétele a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HBS-ből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   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2008: 18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mFt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  2012: 45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mFt</a:t>
            </a:r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- bérleti díjakból bevétele: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	    2008: 6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mFt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    2012: 10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mFt</a:t>
            </a:r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animBg="1"/>
      <p:bldP spid="1843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922337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Zamárdi és a környező parti települések felkészülése a </a:t>
            </a:r>
            <a:r>
              <a:rPr lang="hu-HU" sz="3200" b="1" dirty="0" err="1" smtClean="0">
                <a:solidFill>
                  <a:schemeClr val="accent2">
                    <a:lumMod val="75000"/>
                  </a:schemeClr>
                </a:solidFill>
              </a:rPr>
              <a:t>HBS-re</a:t>
            </a:r>
            <a:endParaRPr lang="hu-H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5184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Vizsgálandó mutatók:</a:t>
            </a: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- Szállásférőhelyek alakulása</a:t>
            </a: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- Vendégszám változása</a:t>
            </a: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- Vendégéjszakák számának alakulása</a:t>
            </a:r>
          </a:p>
          <a:p>
            <a:pPr eaLnBrk="1" hangingPunct="1">
              <a:buFontTx/>
              <a:buNone/>
              <a:defRPr/>
            </a:pP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Megjegyzés: A szállásköltségek a HBS</a:t>
            </a: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	 látogatóinak teljes kiadásában csak</a:t>
            </a:r>
          </a:p>
          <a:p>
            <a:pPr eaLnBrk="1" hangingPunct="1">
              <a:buFontTx/>
              <a:buNone/>
              <a:defRPr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		 8-9%-kal részesednek!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szállásférőhelyek alakulása, 2005-2010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14313" y="857250"/>
          <a:ext cx="8715375" cy="5429250"/>
        </p:xfrm>
        <a:graphic>
          <a:graphicData uri="http://schemas.openxmlformats.org/presentationml/2006/ole">
            <p:oleObj spid="_x0000_s5122" name="Diagram" r:id="rId3" imgW="5229295" imgH="3962355" progId="Excel.Chart.8">
              <p:embed/>
            </p:oleObj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2865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Forrás: Somogy megye statisztikai évkönyvei, 2005-2010. KSH, Budapest alapján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OleChart spid="5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Zamárdi fő idegenforgalmi mutatói,</a:t>
            </a:r>
            <a:b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 2005-2010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74650" y="1506538"/>
          <a:ext cx="8466138" cy="4849812"/>
        </p:xfrm>
        <a:graphic>
          <a:graphicData uri="http://schemas.openxmlformats.org/presentationml/2006/ole">
            <p:oleObj spid="_x0000_s6146" name="Diagram" r:id="rId3" imgW="6324715" imgH="3610092" progId="Excel.Chart.8">
              <p:embed/>
            </p:oleObj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62865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Forrás: Somogy megye statisztikai évkönyvei, 2005-2010. KSH, Budapest alapján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OleChart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631951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Fesztivál fogalma</a:t>
            </a:r>
            <a:endParaRPr lang="hu-H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algn="just"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fesztivál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fogalma alatt ünnepi játékokat, időszakos kulturális ünnepeket, művészeti bemutatókat, seregszemléket értünk. Tágabb értelmezésben a fesztivál azonos időpontban rendezett különböző rendezvények összessége.</a:t>
            </a:r>
          </a:p>
          <a:p>
            <a:pPr algn="just"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A fesztiválok mint nagyrendezvények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turisztikai látnivalóként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rendkívül fontosak. A fesztiválok szerepelnek legtöbbször a turisztikai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eseménynaptárakban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és programfüzetekben a nagyrendezvények sorában, mint a külföldiek számára ajánlott rangos programok</a:t>
            </a:r>
            <a:endParaRPr lang="hu-H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HBS vizsgálati eredményei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5256212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HBS fesztivál pozitív gazdasági hatásai döntően Zamárdiban érvényesülnek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HBS 4 napja adta a turizmusból származó teljes júliusi bevétel közel 40%-át (2012).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2008-2010 között a szállásférőhely-kapacitás 2,5-szeresére bővült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Megtörtént a vendéglátóhelyek és kiskereskedelmi egységek többségének felújítása</a:t>
            </a:r>
          </a:p>
          <a:p>
            <a:pPr eaLnBrk="1" hangingPunct="1"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hu-HU" sz="2400" b="1" dirty="0" err="1" smtClean="0">
                <a:solidFill>
                  <a:schemeClr val="accent2">
                    <a:lumMod val="75000"/>
                  </a:schemeClr>
                </a:solidFill>
              </a:rPr>
              <a:t>HBS-nek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 kulcsszerepe van (és a jövőben is kulcsszerepe lesz) a gazdasági recesszió miatt visszaeső önkormányzati bevételek növelésében és Zamárdi gazdasági helyzetének stabilizálásában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További vizsgálatok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2013-2016 között, hogyan alakul a fesztiválok száma a Balaton-parti településeken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-van-e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még kapacitás  növekedésre vagy csökken a számuk?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-változik-e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a tematikus összetételük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EU-s támogatások 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Új települések csatlakoznak-e, vagy a fesztiválvárosokban még több rendezvény lesz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Európai tavaknál szervezett fesztiválok összehasonlítása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9001125" cy="1131888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fesztiválok mint kiemelkedő kulturális rendezvények sajátosságai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Kulturális fogyasztási igényeket elégítenek ki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Konkrét településhez kötődnek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Nagy számú látogatót vonzanak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Különböző ideig tartanak (1-11 nap)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Általában szezonálisak és periodikusak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Tematikus jellegűek</a:t>
            </a:r>
          </a:p>
          <a:p>
            <a:pPr lvl="1"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(zenei, gasztronómiai, művészeti, sport- stb. fesztivál)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Sajátos arculatuk,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imázsuk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van</a:t>
            </a:r>
          </a:p>
          <a:p>
            <a:pPr lvl="1"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ezzel elősegítik a helyszíntelepülés turisztikai értékének  és ismertségének növekedését, hagyományt teremtenek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515350" cy="1143000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fesztiválok közvetlen gazdasági hatásai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Elősegítik a helyi kiskereskedelem és szolgáltatások bevételeinek növekedését.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A szálláshelyek megemelkedő vendégforgalma növeli az idegenforgalmi bevételeket.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A rendezvények előkészítése, lebonyolítása kedvezően hat a helyi foglalkoztatásra.</a:t>
            </a: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Hozzájárulnak a helyi önkormányzat adóbevételeinek növekedéséhez.</a:t>
            </a: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Emelik a bérleti díjakból eredő önkormányzati és helyi vállalkozói bevételeket.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Balaton-part mint „fesztivál-térség”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Települései kiemelten alkalmasak fesztiválok rendezésére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Okok:- sok táji érték és turisztikai vonzótényező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-fejlett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idegenforgalmi infrastruktúra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-magas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szintű vendéglátó kultúra 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-kedvező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elérhetőség</a:t>
            </a:r>
          </a:p>
          <a:p>
            <a:pPr>
              <a:buFontTx/>
              <a:buNone/>
              <a:defRPr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2012: 18 Balaton-parti településben 33 fesztivál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      (forrás: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www.fesztivalkalauz.hu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Balaton-part mint „fesztivál-térség”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Északi part: 16, déli part: 13,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nyugaton 4 (Keszthely és Hévíz)</a:t>
            </a:r>
          </a:p>
          <a:p>
            <a:pPr>
              <a:buFontTx/>
              <a:buNone/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5 város koncentrálta a fesztiválok 61%-át!</a:t>
            </a:r>
          </a:p>
          <a:p>
            <a:pPr>
              <a:defRPr/>
            </a:pPr>
            <a:endParaRPr lang="hu-H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Balatoni „fesztivál-városok”, 2012: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-Balatonfüred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(7), 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-Siófok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(4), </a:t>
            </a:r>
          </a:p>
          <a:p>
            <a:pPr>
              <a:buFontTx/>
              <a:buNone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</a:rPr>
              <a:t>-Keszthely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, Fonyód, Balatonboglár (3-3-3</a:t>
            </a:r>
            <a:r>
              <a:rPr lang="hu-HU" sz="2800" dirty="0" smtClean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A fesztiválok kezdő év szerinti megoszlása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000108"/>
          <a:ext cx="8813800" cy="5503863"/>
        </p:xfrm>
        <a:graphic>
          <a:graphicData uri="http://schemas.openxmlformats.org/presentationml/2006/ole">
            <p:oleObj spid="_x0000_s1026" name="Diagram" r:id="rId3" imgW="3676595" imgH="2295515" progId="Excel.Chart.8">
              <p:embed/>
            </p:oleObj>
          </a:graphicData>
        </a:graphic>
      </p:graphicFrame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643188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Forrás: www.fesztivalkalauz.hu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OleChart spid="10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A fesztiválok száma időtartam szerint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285720" y="1071546"/>
          <a:ext cx="8558213" cy="5308600"/>
        </p:xfrm>
        <a:graphic>
          <a:graphicData uri="http://schemas.openxmlformats.org/presentationml/2006/ole">
            <p:oleObj spid="_x0000_s2050" name="Diagram" r:id="rId3" imgW="4038585" imgH="2504984" progId="Excel.Chart.8">
              <p:embed/>
            </p:oleObj>
          </a:graphicData>
        </a:graphic>
      </p:graphicFrame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643188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Forrás: www.fesztivalkalauz.hu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OleChart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Hónapok szerinti eloszlásuk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352425" y="884238"/>
          <a:ext cx="8502650" cy="5307012"/>
        </p:xfrm>
        <a:graphic>
          <a:graphicData uri="http://schemas.openxmlformats.org/presentationml/2006/ole">
            <p:oleObj spid="_x0000_s3074" name="Diagram" r:id="rId3" imgW="4105261" imgH="2562210" progId="Excel.Chart.8">
              <p:embed/>
            </p:oleObj>
          </a:graphicData>
        </a:graphic>
      </p:graphicFrame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643188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rgbClr val="002060"/>
                </a:solidFill>
              </a:rPr>
              <a:t>Forrás: www.fesztivalkalauz.hu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OleChart spid="3074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671</Words>
  <Application>Microsoft Office PowerPoint</Application>
  <PresentationFormat>Diavetítés a képernyőre (4:3 oldalarány)</PresentationFormat>
  <Paragraphs>151</Paragraphs>
  <Slides>22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Alapértelmezett terv</vt:lpstr>
      <vt:lpstr>Microsoft Office Excel diagram</vt:lpstr>
      <vt:lpstr>A fesztiválok szerepe a Balaton-parti kisvárosok kulturális gazdaságának fejlesztésében</vt:lpstr>
      <vt:lpstr>Fesztivál fogalma</vt:lpstr>
      <vt:lpstr>A fesztiválok mint kiemelkedő kulturális rendezvények sajátosságai</vt:lpstr>
      <vt:lpstr>A fesztiválok közvetlen gazdasági hatásai</vt:lpstr>
      <vt:lpstr>A Balaton-part mint „fesztivál-térség”</vt:lpstr>
      <vt:lpstr>A Balaton-part mint „fesztivál-térség”</vt:lpstr>
      <vt:lpstr>A fesztiválok kezdő év szerinti megoszlása</vt:lpstr>
      <vt:lpstr>A fesztiválok száma időtartam szerint</vt:lpstr>
      <vt:lpstr>Hónapok szerinti eloszlásuk</vt:lpstr>
      <vt:lpstr>Tematikai megoszlás</vt:lpstr>
      <vt:lpstr>Következtetések</vt:lpstr>
      <vt:lpstr>12. dia</vt:lpstr>
      <vt:lpstr>A Heineken Balaton Sound fesztivál (HBS)</vt:lpstr>
      <vt:lpstr> A HBS látogatóinak területi megoszlása, 2008 </vt:lpstr>
      <vt:lpstr>A HBS jegy- és bérletárai 2007-2012, 1000 Ft-ban</vt:lpstr>
      <vt:lpstr>A HBS látogatottsága  és gazdasági vonzata</vt:lpstr>
      <vt:lpstr>Zamárdi és a környező parti települések felkészülése a HBS-re</vt:lpstr>
      <vt:lpstr>A szállásférőhelyek alakulása, 2005-2010</vt:lpstr>
      <vt:lpstr>Zamárdi fő idegenforgalmi mutatói,  2005-2010</vt:lpstr>
      <vt:lpstr>A HBS vizsgálati eredményei</vt:lpstr>
      <vt:lpstr>További vizsgálatok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fesztiválok szerepe a Balaton-parti kisvárosok kulturális gazdaságának fejlesztésében</dc:title>
  <dc:creator>Enyedi-Tiner Klára</dc:creator>
  <cp:lastModifiedBy>Klári</cp:lastModifiedBy>
  <cp:revision>88</cp:revision>
  <dcterms:created xsi:type="dcterms:W3CDTF">2012-11-19T13:43:12Z</dcterms:created>
  <dcterms:modified xsi:type="dcterms:W3CDTF">2012-11-22T13:35:15Z</dcterms:modified>
</cp:coreProperties>
</file>