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2" r:id="rId10"/>
  </p:sldIdLst>
  <p:sldSz cx="9144000" cy="6858000" type="screen4x3"/>
  <p:notesSz cx="6807200" cy="9939338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entury Gothic" pitchFamily="34" charset="0"/>
      <p:regular r:id="rId17"/>
      <p:bold r:id="rId18"/>
      <p:italic r:id="rId19"/>
      <p:boldItalic r:id="rId20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lapértelmezett szakasz" id="{F16E93BA-98CF-47F6-B2BA-A43DB962C79C}">
          <p14:sldIdLst>
            <p14:sldId id="256"/>
          </p14:sldIdLst>
        </p14:section>
        <p14:section name="Első szakasz" id="{7764CC52-B2D4-49D7-A9DF-A26AC28AE9C0}">
          <p14:sldIdLst>
            <p14:sldId id="257"/>
            <p14:sldId id="262"/>
            <p14:sldId id="261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709" autoAdjust="0"/>
  </p:normalViewPr>
  <p:slideViewPr>
    <p:cSldViewPr>
      <p:cViewPr varScale="1">
        <p:scale>
          <a:sx n="58" d="100"/>
          <a:sy n="58" d="100"/>
        </p:scale>
        <p:origin x="-7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318" y="-108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9FF86-44D8-4CF3-AFAD-48B6CD88C56C}" type="doc">
      <dgm:prSet loTypeId="urn:microsoft.com/office/officeart/2005/8/layout/venn2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hu-HU"/>
        </a:p>
      </dgm:t>
    </dgm:pt>
    <dgm:pt modelId="{21E3C0B6-C1B6-4721-B244-6E3FF9197E5B}">
      <dgm:prSet phldrT="[Szöveg]" custT="1"/>
      <dgm:spPr/>
      <dgm:t>
        <a:bodyPr/>
        <a:lstStyle/>
        <a:p>
          <a:r>
            <a:rPr lang="hu-HU" sz="1700" b="1" dirty="0" err="1" smtClean="0">
              <a:latin typeface="Century Gothic" pitchFamily="34" charset="0"/>
            </a:rPr>
            <a:t>Exo-Regionalkultur</a:t>
          </a:r>
          <a:endParaRPr lang="hu-HU" sz="1700" b="1" dirty="0">
            <a:latin typeface="Century Gothic" pitchFamily="34" charset="0"/>
          </a:endParaRPr>
        </a:p>
      </dgm:t>
    </dgm:pt>
    <dgm:pt modelId="{BE85C599-6410-43B5-AEDD-F82B8032EE32}" type="parTrans" cxnId="{83FEFF66-116D-4B8A-81E4-7007CE7F8E88}">
      <dgm:prSet/>
      <dgm:spPr/>
      <dgm:t>
        <a:bodyPr/>
        <a:lstStyle/>
        <a:p>
          <a:endParaRPr lang="hu-HU"/>
        </a:p>
      </dgm:t>
    </dgm:pt>
    <dgm:pt modelId="{B234C13C-05F7-48EB-B836-DEE6EBCF3AD9}" type="sibTrans" cxnId="{83FEFF66-116D-4B8A-81E4-7007CE7F8E88}">
      <dgm:prSet/>
      <dgm:spPr/>
      <dgm:t>
        <a:bodyPr/>
        <a:lstStyle/>
        <a:p>
          <a:endParaRPr lang="hu-HU"/>
        </a:p>
      </dgm:t>
    </dgm:pt>
    <dgm:pt modelId="{0901876C-1F47-4647-96DA-82EDBBE6F977}">
      <dgm:prSet phldrT="[Szöveg]" custT="1"/>
      <dgm:spPr/>
      <dgm:t>
        <a:bodyPr/>
        <a:lstStyle/>
        <a:p>
          <a:r>
            <a:rPr lang="hu-HU" sz="2300" b="1" dirty="0" err="1" smtClean="0">
              <a:latin typeface="Century Gothic" pitchFamily="34" charset="0"/>
            </a:rPr>
            <a:t>Endokultur</a:t>
          </a:r>
          <a:endParaRPr lang="hu-HU" sz="2300" b="1" dirty="0">
            <a:latin typeface="Century Gothic" pitchFamily="34" charset="0"/>
          </a:endParaRPr>
        </a:p>
      </dgm:t>
    </dgm:pt>
    <dgm:pt modelId="{152A9C8C-0A80-4869-8AA7-AE4D2B21C918}" type="parTrans" cxnId="{4715C435-A6FD-4425-9A81-A0BBA6B187C0}">
      <dgm:prSet/>
      <dgm:spPr/>
      <dgm:t>
        <a:bodyPr/>
        <a:lstStyle/>
        <a:p>
          <a:endParaRPr lang="hu-HU"/>
        </a:p>
      </dgm:t>
    </dgm:pt>
    <dgm:pt modelId="{CFD0D573-1547-4CA5-9F51-0278551C34F8}" type="sibTrans" cxnId="{4715C435-A6FD-4425-9A81-A0BBA6B187C0}">
      <dgm:prSet/>
      <dgm:spPr/>
      <dgm:t>
        <a:bodyPr/>
        <a:lstStyle/>
        <a:p>
          <a:endParaRPr lang="hu-HU"/>
        </a:p>
      </dgm:t>
    </dgm:pt>
    <dgm:pt modelId="{2590333E-28BB-48BA-BCFF-A85449E5B07E}" type="pres">
      <dgm:prSet presAssocID="{B5B9FF86-44D8-4CF3-AFAD-48B6CD88C56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E02B46A-6E45-4B90-8022-F1A96CDC8820}" type="pres">
      <dgm:prSet presAssocID="{B5B9FF86-44D8-4CF3-AFAD-48B6CD88C56C}" presName="comp1" presStyleCnt="0"/>
      <dgm:spPr/>
      <dgm:t>
        <a:bodyPr/>
        <a:lstStyle/>
        <a:p>
          <a:endParaRPr lang="hu-HU"/>
        </a:p>
      </dgm:t>
    </dgm:pt>
    <dgm:pt modelId="{15C85717-B491-4B15-99AF-A025178E7274}" type="pres">
      <dgm:prSet presAssocID="{B5B9FF86-44D8-4CF3-AFAD-48B6CD88C56C}" presName="circle1" presStyleLbl="node1" presStyleIdx="0" presStyleCnt="2"/>
      <dgm:spPr/>
      <dgm:t>
        <a:bodyPr/>
        <a:lstStyle/>
        <a:p>
          <a:endParaRPr lang="hu-HU"/>
        </a:p>
      </dgm:t>
    </dgm:pt>
    <dgm:pt modelId="{097AC0CF-4F42-414A-AC1B-3C9B87AA9B94}" type="pres">
      <dgm:prSet presAssocID="{B5B9FF86-44D8-4CF3-AFAD-48B6CD88C56C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C2363C0-36DB-471A-AC00-542979410E55}" type="pres">
      <dgm:prSet presAssocID="{B5B9FF86-44D8-4CF3-AFAD-48B6CD88C56C}" presName="comp2" presStyleCnt="0"/>
      <dgm:spPr/>
      <dgm:t>
        <a:bodyPr/>
        <a:lstStyle/>
        <a:p>
          <a:endParaRPr lang="hu-HU"/>
        </a:p>
      </dgm:t>
    </dgm:pt>
    <dgm:pt modelId="{8377EEB0-C6C9-4637-9F5F-E7AAB8436C2A}" type="pres">
      <dgm:prSet presAssocID="{B5B9FF86-44D8-4CF3-AFAD-48B6CD88C56C}" presName="circle2" presStyleLbl="node1" presStyleIdx="1" presStyleCnt="2"/>
      <dgm:spPr/>
      <dgm:t>
        <a:bodyPr/>
        <a:lstStyle/>
        <a:p>
          <a:endParaRPr lang="hu-HU"/>
        </a:p>
      </dgm:t>
    </dgm:pt>
    <dgm:pt modelId="{96F54A93-0155-411C-879E-4B4922ABDA7E}" type="pres">
      <dgm:prSet presAssocID="{B5B9FF86-44D8-4CF3-AFAD-48B6CD88C56C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579644C-AEA0-4C2F-AE36-D5D848A87154}" type="presOf" srcId="{21E3C0B6-C1B6-4721-B244-6E3FF9197E5B}" destId="{15C85717-B491-4B15-99AF-A025178E7274}" srcOrd="0" destOrd="0" presId="urn:microsoft.com/office/officeart/2005/8/layout/venn2"/>
    <dgm:cxn modelId="{05D441B8-E673-479C-BE02-28DF5915C7EE}" type="presOf" srcId="{0901876C-1F47-4647-96DA-82EDBBE6F977}" destId="{96F54A93-0155-411C-879E-4B4922ABDA7E}" srcOrd="1" destOrd="0" presId="urn:microsoft.com/office/officeart/2005/8/layout/venn2"/>
    <dgm:cxn modelId="{8DD8FC50-2D47-4E04-A25E-C3E45C710061}" type="presOf" srcId="{21E3C0B6-C1B6-4721-B244-6E3FF9197E5B}" destId="{097AC0CF-4F42-414A-AC1B-3C9B87AA9B94}" srcOrd="1" destOrd="0" presId="urn:microsoft.com/office/officeart/2005/8/layout/venn2"/>
    <dgm:cxn modelId="{4715C435-A6FD-4425-9A81-A0BBA6B187C0}" srcId="{B5B9FF86-44D8-4CF3-AFAD-48B6CD88C56C}" destId="{0901876C-1F47-4647-96DA-82EDBBE6F977}" srcOrd="1" destOrd="0" parTransId="{152A9C8C-0A80-4869-8AA7-AE4D2B21C918}" sibTransId="{CFD0D573-1547-4CA5-9F51-0278551C34F8}"/>
    <dgm:cxn modelId="{D807D6D4-107B-4AD9-B8E2-C859588F65AC}" type="presOf" srcId="{B5B9FF86-44D8-4CF3-AFAD-48B6CD88C56C}" destId="{2590333E-28BB-48BA-BCFF-A85449E5B07E}" srcOrd="0" destOrd="0" presId="urn:microsoft.com/office/officeart/2005/8/layout/venn2"/>
    <dgm:cxn modelId="{AF9289BF-5472-49C8-85FB-27345ABB72EC}" type="presOf" srcId="{0901876C-1F47-4647-96DA-82EDBBE6F977}" destId="{8377EEB0-C6C9-4637-9F5F-E7AAB8436C2A}" srcOrd="0" destOrd="0" presId="urn:microsoft.com/office/officeart/2005/8/layout/venn2"/>
    <dgm:cxn modelId="{83FEFF66-116D-4B8A-81E4-7007CE7F8E88}" srcId="{B5B9FF86-44D8-4CF3-AFAD-48B6CD88C56C}" destId="{21E3C0B6-C1B6-4721-B244-6E3FF9197E5B}" srcOrd="0" destOrd="0" parTransId="{BE85C599-6410-43B5-AEDD-F82B8032EE32}" sibTransId="{B234C13C-05F7-48EB-B836-DEE6EBCF3AD9}"/>
    <dgm:cxn modelId="{1D4BF2FF-278D-42F4-BA3E-2B5B3E0021D7}" type="presParOf" srcId="{2590333E-28BB-48BA-BCFF-A85449E5B07E}" destId="{2E02B46A-6E45-4B90-8022-F1A96CDC8820}" srcOrd="0" destOrd="0" presId="urn:microsoft.com/office/officeart/2005/8/layout/venn2"/>
    <dgm:cxn modelId="{8F298F12-66CF-4F93-9EB0-A4DF319FF5F3}" type="presParOf" srcId="{2E02B46A-6E45-4B90-8022-F1A96CDC8820}" destId="{15C85717-B491-4B15-99AF-A025178E7274}" srcOrd="0" destOrd="0" presId="urn:microsoft.com/office/officeart/2005/8/layout/venn2"/>
    <dgm:cxn modelId="{8137659C-B956-45EB-BCAA-17BBF7CE5E31}" type="presParOf" srcId="{2E02B46A-6E45-4B90-8022-F1A96CDC8820}" destId="{097AC0CF-4F42-414A-AC1B-3C9B87AA9B94}" srcOrd="1" destOrd="0" presId="urn:microsoft.com/office/officeart/2005/8/layout/venn2"/>
    <dgm:cxn modelId="{2ABF148D-A27B-4853-A846-42609623B2EC}" type="presParOf" srcId="{2590333E-28BB-48BA-BCFF-A85449E5B07E}" destId="{8C2363C0-36DB-471A-AC00-542979410E55}" srcOrd="1" destOrd="0" presId="urn:microsoft.com/office/officeart/2005/8/layout/venn2"/>
    <dgm:cxn modelId="{B5891311-8CDA-4863-A568-1C31E9E6A043}" type="presParOf" srcId="{8C2363C0-36DB-471A-AC00-542979410E55}" destId="{8377EEB0-C6C9-4637-9F5F-E7AAB8436C2A}" srcOrd="0" destOrd="0" presId="urn:microsoft.com/office/officeart/2005/8/layout/venn2"/>
    <dgm:cxn modelId="{845D1B9A-1957-4368-828F-5DE8C092A24B}" type="presParOf" srcId="{8C2363C0-36DB-471A-AC00-542979410E55}" destId="{96F54A93-0155-411C-879E-4B4922ABDA7E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2012.11.21.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2012.11.21.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2012.11.21.</a:t>
            </a:fld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2012.11.21.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3F78F8-BEAF-45E7-B3EC-F297756398CF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 egyetemi docens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regionalis_es_gazdasagtudomanyi_doktori_iskola_b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95536" y="26064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„Generációk diskurzusa a regionális tudományról”</a:t>
            </a:r>
          </a:p>
          <a:p>
            <a:pPr algn="l">
              <a:defRPr/>
            </a:pPr>
            <a:r>
              <a:rPr lang="hu-HU" sz="1400" kern="0" dirty="0" smtClean="0">
                <a:solidFill>
                  <a:schemeClr val="bg1"/>
                </a:solidFill>
                <a:latin typeface="Century Gothic" pitchFamily="34" charset="0"/>
              </a:rPr>
              <a:t>Győr, 2012. november 23.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0"/>
            <a:ext cx="5143535" cy="151216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A helyi kultúra lehetőségei a vidékfejlesztésben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9" name="Kép 8" descr="regionalis_es_gazdasagtudomanyi_doktori_iskola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013" y="188728"/>
            <a:ext cx="2095771" cy="7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mivel?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35696" y="4437112"/>
            <a:ext cx="2303463" cy="43021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b="1" dirty="0">
                <a:latin typeface="Arial" charset="0"/>
              </a:rPr>
              <a:t>Lokális kultúra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283968" y="2708920"/>
            <a:ext cx="2447925" cy="4318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200" b="1" dirty="0">
                <a:latin typeface="Arial" charset="0"/>
              </a:rPr>
              <a:t>Vidék</a:t>
            </a:r>
          </a:p>
        </p:txBody>
      </p:sp>
      <p:sp>
        <p:nvSpPr>
          <p:cNvPr id="9" name="Háromszög 8"/>
          <p:cNvSpPr/>
          <p:nvPr/>
        </p:nvSpPr>
        <p:spPr>
          <a:xfrm rot="8340097">
            <a:off x="1016953" y="2141501"/>
            <a:ext cx="2289760" cy="2530999"/>
          </a:xfrm>
          <a:prstGeom prst="triangle">
            <a:avLst>
              <a:gd name="adj" fmla="val 504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hu-HU" b="1" dirty="0">
                <a:solidFill>
                  <a:schemeClr val="tx1"/>
                </a:solidFill>
              </a:rPr>
              <a:t>Kulturális </a:t>
            </a:r>
            <a:r>
              <a:rPr lang="hu-HU" b="1" dirty="0" err="1">
                <a:solidFill>
                  <a:schemeClr val="tx1"/>
                </a:solidFill>
              </a:rPr>
              <a:t>antro-pológia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Háromszög 9"/>
          <p:cNvSpPr/>
          <p:nvPr/>
        </p:nvSpPr>
        <p:spPr>
          <a:xfrm rot="19268399">
            <a:off x="5186342" y="2930806"/>
            <a:ext cx="2290762" cy="2536825"/>
          </a:xfrm>
          <a:prstGeom prst="triangle">
            <a:avLst>
              <a:gd name="adj" fmla="val 504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" anchor="ctr"/>
          <a:lstStyle/>
          <a:p>
            <a:pPr>
              <a:defRPr/>
            </a:pPr>
            <a:r>
              <a:rPr lang="hu-HU" b="1" dirty="0">
                <a:solidFill>
                  <a:schemeClr val="tx1"/>
                </a:solidFill>
              </a:rPr>
              <a:t>Regionális tudomány</a:t>
            </a:r>
          </a:p>
        </p:txBody>
      </p:sp>
      <p:cxnSp>
        <p:nvCxnSpPr>
          <p:cNvPr id="11" name="Görbe összekötő 10"/>
          <p:cNvCxnSpPr/>
          <p:nvPr/>
        </p:nvCxnSpPr>
        <p:spPr>
          <a:xfrm rot="5400000" flipH="1" flipV="1">
            <a:off x="3527946" y="3248918"/>
            <a:ext cx="1295400" cy="1079500"/>
          </a:xfrm>
          <a:prstGeom prst="curvedConnector3">
            <a:avLst>
              <a:gd name="adj1" fmla="val 50000"/>
            </a:avLst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r>
              <a:rPr lang="hu-HU" sz="3500" dirty="0" smtClean="0"/>
              <a:t>a drasztikusan átalakult térszerkezetből eredő változások</a:t>
            </a:r>
          </a:p>
          <a:p>
            <a:r>
              <a:rPr lang="hu-HU" sz="3500" dirty="0" smtClean="0"/>
              <a:t>demográfiai erózió: negatív </a:t>
            </a:r>
            <a:r>
              <a:rPr lang="hu-HU" sz="3500" b="1" dirty="0" smtClean="0"/>
              <a:t>vándorlás</a:t>
            </a:r>
            <a:r>
              <a:rPr lang="hu-HU" sz="3500" dirty="0" smtClean="0"/>
              <a:t>i különbözet és </a:t>
            </a:r>
            <a:r>
              <a:rPr lang="hu-HU" sz="3500" b="1" dirty="0" smtClean="0"/>
              <a:t>elöregedés</a:t>
            </a:r>
            <a:r>
              <a:rPr lang="hu-HU" sz="3500" dirty="0" smtClean="0"/>
              <a:t>;</a:t>
            </a:r>
          </a:p>
          <a:p>
            <a:r>
              <a:rPr lang="hu-HU" sz="3500" i="1" dirty="0" smtClean="0"/>
              <a:t>[a (nagy)városok vonzáskörzetében lévő településeken a betelepülők megjelenése];</a:t>
            </a:r>
          </a:p>
          <a:p>
            <a:r>
              <a:rPr lang="hu-HU" sz="3500" dirty="0" smtClean="0"/>
              <a:t>a </a:t>
            </a:r>
            <a:r>
              <a:rPr lang="hu-HU" sz="3500" b="1" dirty="0" smtClean="0"/>
              <a:t>jövedelemegyenlőtlenségek</a:t>
            </a:r>
            <a:r>
              <a:rPr lang="hu-HU" sz="3500" dirty="0" smtClean="0"/>
              <a:t> és gazdasági kilátások differenciája (szegénység);</a:t>
            </a:r>
          </a:p>
          <a:p>
            <a:r>
              <a:rPr lang="hu-HU" sz="3500" dirty="0" smtClean="0"/>
              <a:t>az </a:t>
            </a:r>
            <a:r>
              <a:rPr lang="hu-HU" sz="3500" b="1" dirty="0" smtClean="0"/>
              <a:t>életminőség</a:t>
            </a:r>
            <a:r>
              <a:rPr lang="hu-HU" sz="3500" dirty="0" smtClean="0"/>
              <a:t> romlása a szolgáltatások elérhetőségét illetően;</a:t>
            </a:r>
          </a:p>
          <a:p>
            <a:r>
              <a:rPr lang="hu-HU" sz="3500" dirty="0" smtClean="0"/>
              <a:t>a helyi döntéshozók és a központi kormányzat közötti </a:t>
            </a:r>
            <a:r>
              <a:rPr lang="hu-HU" sz="3500" b="1" dirty="0" smtClean="0"/>
              <a:t>együttműködés alacsony foka</a:t>
            </a:r>
            <a:r>
              <a:rPr lang="hu-HU" sz="3500" dirty="0" smtClean="0"/>
              <a:t> vagy hiánya;</a:t>
            </a:r>
          </a:p>
          <a:p>
            <a:r>
              <a:rPr lang="hu-HU" sz="3500" dirty="0" smtClean="0"/>
              <a:t>a fejlesztési ötletek, </a:t>
            </a:r>
            <a:r>
              <a:rPr lang="hu-HU" sz="3500" b="1" dirty="0" smtClean="0"/>
              <a:t>jövőképek</a:t>
            </a:r>
            <a:r>
              <a:rPr lang="hu-HU" sz="3500" dirty="0" smtClean="0"/>
              <a:t> egymástól lényegesen </a:t>
            </a:r>
            <a:r>
              <a:rPr lang="hu-HU" sz="3500" b="1" dirty="0" smtClean="0"/>
              <a:t>eltérő változatai</a:t>
            </a:r>
            <a:r>
              <a:rPr lang="hu-HU" sz="3500" dirty="0" smtClean="0"/>
              <a:t>;</a:t>
            </a:r>
          </a:p>
          <a:p>
            <a:r>
              <a:rPr lang="hu-HU" sz="3500" dirty="0" smtClean="0"/>
              <a:t>az etnikai alapú </a:t>
            </a:r>
            <a:r>
              <a:rPr lang="hu-HU" sz="3500" b="1" dirty="0" smtClean="0"/>
              <a:t>társadalmi konfliktusok</a:t>
            </a:r>
            <a:r>
              <a:rPr lang="hu-HU" sz="3500" dirty="0" smtClean="0"/>
              <a:t>;</a:t>
            </a:r>
          </a:p>
          <a:p>
            <a:r>
              <a:rPr lang="hu-HU" sz="3500" dirty="0" smtClean="0"/>
              <a:t>az átalakult és </a:t>
            </a:r>
            <a:r>
              <a:rPr lang="hu-HU" sz="3500" b="1" dirty="0" smtClean="0"/>
              <a:t>teret vesztett mezőgazdasági termelés</a:t>
            </a:r>
            <a:r>
              <a:rPr lang="hu-HU" sz="3500" dirty="0" smtClean="0"/>
              <a:t>;</a:t>
            </a:r>
          </a:p>
          <a:p>
            <a:r>
              <a:rPr lang="hu-HU" sz="3500" b="1" dirty="0" smtClean="0"/>
              <a:t>környezeti problémák</a:t>
            </a:r>
            <a:r>
              <a:rPr lang="hu-HU" sz="3500" dirty="0" smtClean="0"/>
              <a:t>;</a:t>
            </a:r>
          </a:p>
          <a:p>
            <a:r>
              <a:rPr lang="hu-HU" sz="3500" dirty="0" smtClean="0"/>
              <a:t>erőteljes </a:t>
            </a:r>
            <a:r>
              <a:rPr lang="hu-HU" sz="3500" b="1" dirty="0" smtClean="0"/>
              <a:t>uniformizálódás</a:t>
            </a:r>
            <a:r>
              <a:rPr lang="hu-HU" sz="3500" dirty="0" smtClean="0"/>
              <a:t> (globalizáció): a </a:t>
            </a:r>
            <a:r>
              <a:rPr lang="hu-HU" sz="3500" dirty="0" err="1" smtClean="0"/>
              <a:t>biodiverzitás</a:t>
            </a:r>
            <a:r>
              <a:rPr lang="hu-HU" sz="3500" dirty="0" smtClean="0"/>
              <a:t> és a hagyományok elsorvadása</a:t>
            </a:r>
          </a:p>
          <a:p>
            <a:pPr algn="r">
              <a:buFontTx/>
              <a:buNone/>
            </a:pPr>
            <a:r>
              <a:rPr lang="hu-HU" sz="2400" i="1" dirty="0" smtClean="0"/>
              <a:t>(Kovács T. 2012; </a:t>
            </a:r>
            <a:r>
              <a:rPr lang="hu-HU" sz="2400" i="1" dirty="0" err="1" smtClean="0"/>
              <a:t>Printsmann</a:t>
            </a:r>
            <a:r>
              <a:rPr lang="hu-HU" sz="2400" i="1" dirty="0" smtClean="0"/>
              <a:t>, A. </a:t>
            </a:r>
            <a:r>
              <a:rPr lang="hu-HU" sz="2400" i="1" dirty="0" smtClean="0"/>
              <a:t>et </a:t>
            </a:r>
            <a:r>
              <a:rPr lang="hu-HU" sz="2400" i="1" dirty="0" err="1" smtClean="0"/>
              <a:t>al</a:t>
            </a:r>
            <a:r>
              <a:rPr lang="hu-HU" sz="2400" i="1" dirty="0" smtClean="0"/>
              <a:t>. 2012; Szabó Sz. 2011</a:t>
            </a:r>
            <a:r>
              <a:rPr lang="hu-HU" sz="2400" i="1" dirty="0" smtClean="0"/>
              <a:t>)</a:t>
            </a:r>
            <a:endParaRPr lang="hu-HU" sz="2400" i="1" dirty="0" smtClean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Miért?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kern="0" dirty="0" err="1" smtClean="0"/>
              <a:t>Hívószó</a:t>
            </a:r>
            <a:r>
              <a:rPr lang="hu-HU" kern="0" dirty="0" smtClean="0"/>
              <a:t>: kultúra </a:t>
            </a:r>
            <a:r>
              <a:rPr lang="hu-HU" i="1" kern="0" dirty="0" smtClean="0"/>
              <a:t>(</a:t>
            </a:r>
            <a:r>
              <a:rPr lang="hu-HU" i="1" kern="0" dirty="0" smtClean="0">
                <a:latin typeface="Calibri"/>
              </a:rPr>
              <a:t>←</a:t>
            </a:r>
            <a:r>
              <a:rPr lang="hu-HU" i="1" kern="0" dirty="0" err="1" smtClean="0"/>
              <a:t>colere</a:t>
            </a:r>
            <a:r>
              <a:rPr lang="hu-HU" i="1" kern="0" dirty="0" smtClean="0"/>
              <a:t>)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  <p:graphicFrame>
        <p:nvGraphicFramePr>
          <p:cNvPr id="7" name="Tartalom helye 5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075240" cy="382061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42792"/>
                <a:gridCol w="4032448"/>
              </a:tblGrid>
              <a:tr h="392239">
                <a:tc gridSpan="2">
                  <a:txBody>
                    <a:bodyPr/>
                    <a:lstStyle/>
                    <a:p>
                      <a:pPr algn="ctr"/>
                      <a:r>
                        <a:rPr lang="hu-HU" sz="1600" dirty="0" smtClean="0">
                          <a:latin typeface="Century Gothic" pitchFamily="34" charset="0"/>
                        </a:rPr>
                        <a:t>Williams, R. 2003</a:t>
                      </a:r>
                      <a:endParaRPr lang="hu-HU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436048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Meghatározás</a:t>
                      </a:r>
                      <a:r>
                        <a:rPr lang="hu-HU" sz="1600" b="1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típusai</a:t>
                      </a:r>
                      <a:endParaRPr lang="hu-HU" sz="16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Szintjei</a:t>
                      </a:r>
                      <a:endParaRPr lang="hu-HU" sz="16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6006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eszményi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”: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az emberi tökéletesedés állapota és folyamata</a:t>
                      </a:r>
                      <a:endParaRPr lang="hu-H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1.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az adott helyen és korban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átélt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kultúra („</a:t>
                      </a:r>
                      <a:r>
                        <a:rPr lang="hu-HU" sz="16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hic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et </a:t>
                      </a:r>
                      <a:r>
                        <a:rPr lang="hu-HU" sz="16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nunc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”)</a:t>
                      </a:r>
                      <a:endParaRPr lang="hu-H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46594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2.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az értelem/képzelet által létrehozott alkotások összessége: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az emberi gondolatokat és tapasztalatokat rögzíti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dokumentál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ja)</a:t>
                      </a:r>
                      <a:endParaRPr lang="hu-H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2. </a:t>
                      </a:r>
                      <a:r>
                        <a:rPr lang="hu-HU" sz="1600" kern="1200" dirty="0" err="1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objektivizálódott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tárgyiasult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, megőrzött kultúra: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egy-egy korszakot jellemez</a:t>
                      </a:r>
                      <a:endParaRPr lang="hu-H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99726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</a:t>
                      </a:r>
                      <a:r>
                        <a:rPr lang="hu-HU" sz="16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sajátos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életmód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hagyomány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és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társadalom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művészeti és tudományos alkotások</a:t>
                      </a:r>
                      <a:r>
                        <a:rPr lang="hu-HU" sz="160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+ </a:t>
                      </a:r>
                      <a:r>
                        <a:rPr lang="hu-HU" sz="16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intézmények, mindennapi valóság</a:t>
                      </a:r>
                      <a:endParaRPr lang="hu-HU" sz="16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b="0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3.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szeletív tradíció</a:t>
                      </a:r>
                      <a:r>
                        <a:rPr lang="hu-HU" sz="16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: az átélt kultúrát és az elmúlt korok kultúráját összekötő tényező</a:t>
                      </a:r>
                      <a:endParaRPr lang="hu-HU" sz="16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Szövegdoboz 6"/>
          <p:cNvSpPr txBox="1">
            <a:spLocks noChangeArrowheads="1"/>
          </p:cNvSpPr>
          <p:nvPr/>
        </p:nvSpPr>
        <p:spPr bwMode="auto">
          <a:xfrm>
            <a:off x="2411760" y="4221088"/>
            <a:ext cx="4176713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latin typeface="Century Gothic" pitchFamily="34" charset="0"/>
              </a:rPr>
              <a:t>3. </a:t>
            </a:r>
            <a:r>
              <a:rPr lang="hu-HU" b="1" dirty="0">
                <a:latin typeface="Century Gothic" pitchFamily="34" charset="0"/>
              </a:rPr>
              <a:t>szeletív tradíció</a:t>
            </a:r>
            <a:r>
              <a:rPr lang="hu-HU" dirty="0">
                <a:latin typeface="Century Gothic" pitchFamily="34" charset="0"/>
              </a:rPr>
              <a:t>: az átélt kultúrát és az elmúlt korok kultúráját összekötő </a:t>
            </a:r>
            <a:r>
              <a:rPr lang="hu-HU" dirty="0" smtClean="0">
                <a:latin typeface="Century Gothic" pitchFamily="34" charset="0"/>
              </a:rPr>
              <a:t>tényező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rot="10800000" flipV="1">
            <a:off x="2915816" y="5157192"/>
            <a:ext cx="1008063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5400000">
            <a:off x="4176936" y="5480248"/>
            <a:ext cx="6477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5076056" y="5157192"/>
            <a:ext cx="1223963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9"/>
          <p:cNvSpPr txBox="1">
            <a:spLocks noChangeArrowheads="1"/>
          </p:cNvSpPr>
          <p:nvPr/>
        </p:nvSpPr>
        <p:spPr bwMode="auto">
          <a:xfrm>
            <a:off x="756568" y="5588819"/>
            <a:ext cx="22320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általános emberi kultúra teremtése</a:t>
            </a:r>
          </a:p>
        </p:txBody>
      </p:sp>
      <p:sp>
        <p:nvSpPr>
          <p:cNvPr id="13" name="Szövegdoboz 20"/>
          <p:cNvSpPr txBox="1">
            <a:spLocks noChangeArrowheads="1"/>
          </p:cNvSpPr>
          <p:nvPr/>
        </p:nvSpPr>
        <p:spPr bwMode="auto">
          <a:xfrm>
            <a:off x="3204493" y="5804719"/>
            <a:ext cx="223202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egy </a:t>
            </a:r>
            <a:r>
              <a:rPr lang="hu-HU" i="1"/>
              <a:t>Gesellschaft</a:t>
            </a:r>
            <a:r>
              <a:rPr lang="hu-HU"/>
              <a:t> történelme</a:t>
            </a:r>
          </a:p>
        </p:txBody>
      </p:sp>
      <p:sp>
        <p:nvSpPr>
          <p:cNvPr id="14" name="Szövegdoboz 21"/>
          <p:cNvSpPr txBox="1">
            <a:spLocks noChangeArrowheads="1"/>
          </p:cNvSpPr>
          <p:nvPr/>
        </p:nvSpPr>
        <p:spPr bwMode="auto">
          <a:xfrm>
            <a:off x="5580981" y="5588819"/>
            <a:ext cx="2374900" cy="648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b="1" dirty="0"/>
              <a:t>korábbi kultúra egy részének elutasítása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24" descr="muzeu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5589240"/>
            <a:ext cx="1047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>
              <a:defRPr/>
            </a:pPr>
            <a:r>
              <a:rPr lang="hu-HU" kern="0" dirty="0" smtClean="0"/>
              <a:t>Kultúra, örökség, identitás</a:t>
            </a:r>
            <a:endParaRPr lang="hu-HU" i="1" kern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99792" y="1844824"/>
            <a:ext cx="6119812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700" dirty="0">
                <a:latin typeface="Century Gothic" pitchFamily="34" charset="0"/>
              </a:rPr>
              <a:t>A kultúrát (fejlesztés)politikai tartalomhoz juttató </a:t>
            </a:r>
            <a:r>
              <a:rPr lang="hu-HU" sz="1700" b="1" dirty="0">
                <a:latin typeface="Century Gothic" pitchFamily="34" charset="0"/>
              </a:rPr>
              <a:t>előfeltételek</a:t>
            </a:r>
            <a:r>
              <a:rPr lang="hu-HU" sz="1700" dirty="0">
                <a:latin typeface="Century Gothic" pitchFamily="34" charset="0"/>
              </a:rPr>
              <a:t> az alábbiak </a:t>
            </a:r>
            <a:r>
              <a:rPr lang="hu-HU" sz="1700" b="1" dirty="0">
                <a:latin typeface="Century Gothic" pitchFamily="34" charset="0"/>
              </a:rPr>
              <a:t>tudatos felismerése</a:t>
            </a:r>
            <a:r>
              <a:rPr lang="hu-HU" sz="1700" dirty="0">
                <a:latin typeface="Century Gothic" pitchFamily="34" charset="0"/>
              </a:rPr>
              <a:t>:</a:t>
            </a:r>
          </a:p>
          <a:p>
            <a:pPr marL="342900" indent="-342900">
              <a:buFontTx/>
              <a:buAutoNum type="romanLcParenBoth"/>
              <a:defRPr/>
            </a:pPr>
            <a:r>
              <a:rPr lang="hu-HU" sz="1700" dirty="0">
                <a:latin typeface="Century Gothic" pitchFamily="34" charset="0"/>
              </a:rPr>
              <a:t>ha mások figyelmen kívül hagyják a saját kultúrát, az a hátrányunkra válhat</a:t>
            </a:r>
          </a:p>
          <a:p>
            <a:pPr marL="342900" indent="-342900">
              <a:buFontTx/>
              <a:buAutoNum type="romanLcParenBoth"/>
              <a:defRPr/>
            </a:pPr>
            <a:r>
              <a:rPr lang="hu-HU" sz="1700" dirty="0">
                <a:latin typeface="Century Gothic" pitchFamily="34" charset="0"/>
              </a:rPr>
              <a:t>a közösség kultúrájának marginalizálódása</a:t>
            </a:r>
          </a:p>
          <a:p>
            <a:pPr marL="342900" indent="-342900">
              <a:buFontTx/>
              <a:buAutoNum type="romanLcParenBoth"/>
              <a:defRPr/>
            </a:pPr>
            <a:r>
              <a:rPr lang="hu-HU" sz="1700" dirty="0">
                <a:latin typeface="Century Gothic" pitchFamily="34" charset="0"/>
              </a:rPr>
              <a:t>tehetetlenség érzete előbbiekkel </a:t>
            </a:r>
            <a:r>
              <a:rPr lang="hu-HU" sz="1700" dirty="0" smtClean="0">
                <a:latin typeface="Century Gothic" pitchFamily="34" charset="0"/>
              </a:rPr>
              <a:t>szemben</a:t>
            </a:r>
          </a:p>
          <a:p>
            <a:pPr marL="342900" indent="-342900" algn="r">
              <a:defRPr/>
            </a:pPr>
            <a:r>
              <a:rPr lang="hu-HU" sz="1300" i="1" dirty="0" smtClean="0">
                <a:latin typeface="Century Gothic" pitchFamily="34" charset="0"/>
              </a:rPr>
              <a:t>(Cohen</a:t>
            </a:r>
            <a:r>
              <a:rPr lang="hu-HU" sz="1300" i="1" dirty="0">
                <a:latin typeface="Century Gothic" pitchFamily="34" charset="0"/>
              </a:rPr>
              <a:t>, A. </a:t>
            </a:r>
            <a:r>
              <a:rPr lang="hu-HU" sz="1300" i="1" dirty="0">
                <a:latin typeface="Century Gothic" pitchFamily="34" charset="0"/>
              </a:rPr>
              <a:t>1997)</a:t>
            </a:r>
          </a:p>
        </p:txBody>
      </p:sp>
      <p:sp>
        <p:nvSpPr>
          <p:cNvPr id="13" name="Felhő 12"/>
          <p:cNvSpPr/>
          <p:nvPr/>
        </p:nvSpPr>
        <p:spPr>
          <a:xfrm>
            <a:off x="6156325" y="1196752"/>
            <a:ext cx="2987675" cy="720725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  <a:latin typeface="Century Gothic" pitchFamily="34" charset="0"/>
              </a:rPr>
              <a:t>„</a:t>
            </a:r>
            <a:r>
              <a:rPr lang="hu-HU" b="1" dirty="0" err="1">
                <a:solidFill>
                  <a:schemeClr val="tx1"/>
                </a:solidFill>
                <a:latin typeface="Century Gothic" pitchFamily="34" charset="0"/>
              </a:rPr>
              <a:t>kulturalizmus</a:t>
            </a:r>
            <a:r>
              <a:rPr lang="hu-HU" b="1" dirty="0">
                <a:solidFill>
                  <a:schemeClr val="tx1"/>
                </a:solidFill>
                <a:latin typeface="Century Gothic" pitchFamily="34" charset="0"/>
              </a:rPr>
              <a:t>”</a:t>
            </a:r>
          </a:p>
        </p:txBody>
      </p:sp>
      <p:sp>
        <p:nvSpPr>
          <p:cNvPr id="14" name="Szövegdoboz 18"/>
          <p:cNvSpPr txBox="1">
            <a:spLocks noChangeArrowheads="1"/>
          </p:cNvSpPr>
          <p:nvPr/>
        </p:nvSpPr>
        <p:spPr bwMode="auto">
          <a:xfrm>
            <a:off x="1187624" y="3861048"/>
            <a:ext cx="4897437" cy="10926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700" b="1" dirty="0">
                <a:latin typeface="Century Gothic" pitchFamily="34" charset="0"/>
              </a:rPr>
              <a:t>Kulturális örökség</a:t>
            </a:r>
            <a:r>
              <a:rPr lang="hu-HU" sz="1700" dirty="0">
                <a:latin typeface="Century Gothic" pitchFamily="34" charset="0"/>
              </a:rPr>
              <a:t>: térséghez folyamatosan hozzánövő kulturális, társadalmi és gazdasági jelenségek komplex </a:t>
            </a:r>
            <a:r>
              <a:rPr lang="hu-HU" sz="1700" dirty="0" smtClean="0">
                <a:latin typeface="Century Gothic" pitchFamily="34" charset="0"/>
              </a:rPr>
              <a:t>együttese</a:t>
            </a:r>
          </a:p>
          <a:p>
            <a:pPr algn="r"/>
            <a:r>
              <a:rPr lang="hu-HU" sz="1400" i="1" dirty="0" smtClean="0">
                <a:latin typeface="Century Gothic" pitchFamily="34" charset="0"/>
              </a:rPr>
              <a:t>(</a:t>
            </a:r>
            <a:r>
              <a:rPr lang="hu-HU" sz="1300" i="1" dirty="0" smtClean="0">
                <a:latin typeface="Century Gothic" pitchFamily="34" charset="0"/>
              </a:rPr>
              <a:t>Czene </a:t>
            </a:r>
            <a:r>
              <a:rPr lang="hu-HU" sz="1300" i="1" dirty="0" err="1">
                <a:latin typeface="Century Gothic" pitchFamily="34" charset="0"/>
              </a:rPr>
              <a:t>Zs</a:t>
            </a:r>
            <a:r>
              <a:rPr lang="hu-HU" sz="1300" i="1" dirty="0">
                <a:latin typeface="Century Gothic" pitchFamily="34" charset="0"/>
              </a:rPr>
              <a:t>. 2002)</a:t>
            </a:r>
          </a:p>
        </p:txBody>
      </p:sp>
      <p:sp>
        <p:nvSpPr>
          <p:cNvPr id="15" name="Szövegdoboz 22"/>
          <p:cNvSpPr txBox="1">
            <a:spLocks noChangeArrowheads="1"/>
          </p:cNvSpPr>
          <p:nvPr/>
        </p:nvSpPr>
        <p:spPr bwMode="auto">
          <a:xfrm>
            <a:off x="1907704" y="5085184"/>
            <a:ext cx="6335713" cy="1400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700" dirty="0" err="1">
                <a:latin typeface="Century Gothic" pitchFamily="34" charset="0"/>
              </a:rPr>
              <a:t>Patrimonalisation</a:t>
            </a:r>
            <a:r>
              <a:rPr lang="hu-HU" sz="1700" dirty="0">
                <a:latin typeface="Century Gothic" pitchFamily="34" charset="0"/>
              </a:rPr>
              <a:t> – </a:t>
            </a:r>
            <a:r>
              <a:rPr lang="hu-HU" sz="1700" b="1" dirty="0">
                <a:latin typeface="Century Gothic" pitchFamily="34" charset="0"/>
              </a:rPr>
              <a:t>totális </a:t>
            </a:r>
            <a:r>
              <a:rPr lang="hu-HU" sz="1700" b="1" dirty="0" err="1">
                <a:latin typeface="Century Gothic" pitchFamily="34" charset="0"/>
              </a:rPr>
              <a:t>muzealizáció</a:t>
            </a:r>
            <a:r>
              <a:rPr lang="hu-HU" sz="1700" b="1" dirty="0">
                <a:latin typeface="Century Gothic" pitchFamily="34" charset="0"/>
              </a:rPr>
              <a:t> </a:t>
            </a:r>
            <a:r>
              <a:rPr lang="hu-HU" sz="1700" dirty="0">
                <a:latin typeface="Century Gothic" pitchFamily="34" charset="0"/>
              </a:rPr>
              <a:t>Európában:</a:t>
            </a:r>
          </a:p>
          <a:p>
            <a:r>
              <a:rPr lang="hu-HU" sz="1700" i="1" dirty="0">
                <a:latin typeface="Century Gothic" pitchFamily="34" charset="0"/>
              </a:rPr>
              <a:t>„»múzeumi« tekintettel szemléljük a környezetünket. Végső soron már ma a holnap múzeumát szeretnénk létrehozni. (…) Saját korunkat </a:t>
            </a:r>
            <a:r>
              <a:rPr lang="hu-HU" sz="1700" i="1" dirty="0" err="1">
                <a:latin typeface="Century Gothic" pitchFamily="34" charset="0"/>
              </a:rPr>
              <a:t>muzeifikáljuk</a:t>
            </a:r>
            <a:r>
              <a:rPr lang="hu-HU" sz="1700" i="1" dirty="0">
                <a:latin typeface="Century Gothic" pitchFamily="34" charset="0"/>
              </a:rPr>
              <a:t>, jóformán saját magunkat is múzeumba tesszük, s aztán nézegetjük” </a:t>
            </a:r>
            <a:r>
              <a:rPr lang="hu-HU" sz="1300" i="1" dirty="0">
                <a:latin typeface="Century Gothic" pitchFamily="34" charset="0"/>
              </a:rPr>
              <a:t>(</a:t>
            </a:r>
            <a:r>
              <a:rPr lang="hu-HU" sz="1300" i="1" dirty="0" err="1">
                <a:latin typeface="Century Gothic" pitchFamily="34" charset="0"/>
              </a:rPr>
              <a:t>Hartog</a:t>
            </a:r>
            <a:r>
              <a:rPr lang="hu-HU" sz="1300" i="1" dirty="0">
                <a:latin typeface="Century Gothic" pitchFamily="34" charset="0"/>
              </a:rPr>
              <a:t>, </a:t>
            </a:r>
            <a:r>
              <a:rPr lang="hu-HU" sz="1300" i="1" dirty="0" err="1">
                <a:latin typeface="Century Gothic" pitchFamily="34" charset="0"/>
              </a:rPr>
              <a:t>Fr</a:t>
            </a:r>
            <a:r>
              <a:rPr lang="hu-HU" sz="1300" i="1" dirty="0">
                <a:latin typeface="Century Gothic" pitchFamily="34" charset="0"/>
              </a:rPr>
              <a:t>. 2000)</a:t>
            </a:r>
          </a:p>
        </p:txBody>
      </p:sp>
      <p:sp>
        <p:nvSpPr>
          <p:cNvPr id="16" name="Kör 15"/>
          <p:cNvSpPr/>
          <p:nvPr/>
        </p:nvSpPr>
        <p:spPr>
          <a:xfrm rot="5400000">
            <a:off x="17748" y="2691172"/>
            <a:ext cx="2160240" cy="2195736"/>
          </a:xfrm>
          <a:prstGeom prst="pi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hu-HU" sz="1600" b="1" i="1" dirty="0">
                <a:solidFill>
                  <a:schemeClr val="tx1"/>
                </a:solidFill>
                <a:latin typeface="Century Gothic" pitchFamily="34" charset="0"/>
              </a:rPr>
              <a:t>térség fejlődésre való képessége</a:t>
            </a:r>
          </a:p>
          <a:p>
            <a:pPr>
              <a:defRPr/>
            </a:pPr>
            <a:endParaRPr lang="hu-HU" sz="1600" b="1" i="1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sz="1200" dirty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defRPr/>
            </a:pPr>
            <a:endParaRPr lang="hu-HU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lokalitás lehetőségei/veszélyei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  <p:sp>
        <p:nvSpPr>
          <p:cNvPr id="12" name="Szövegdoboz 4"/>
          <p:cNvSpPr txBox="1">
            <a:spLocks noChangeArrowheads="1"/>
          </p:cNvSpPr>
          <p:nvPr/>
        </p:nvSpPr>
        <p:spPr bwMode="auto">
          <a:xfrm>
            <a:off x="1476375" y="1628775"/>
            <a:ext cx="69119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entury Gothic" pitchFamily="34" charset="0"/>
              </a:rPr>
              <a:t>vezetői akarat/jogi-igazgatási eszközökkel nem lehet fenntartani kollektív mentális tartalmakat </a:t>
            </a:r>
            <a:r>
              <a:rPr lang="hu-HU" sz="1300" i="1" dirty="0">
                <a:latin typeface="Century Gothic" pitchFamily="34" charset="0"/>
              </a:rPr>
              <a:t>(Palkó K. 2009)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 rot="10800000" flipV="1">
            <a:off x="2627313" y="2276475"/>
            <a:ext cx="1368425" cy="5048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5580063" y="2276475"/>
            <a:ext cx="1439862" cy="50482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9"/>
          <p:cNvSpPr txBox="1">
            <a:spLocks noChangeArrowheads="1"/>
          </p:cNvSpPr>
          <p:nvPr/>
        </p:nvSpPr>
        <p:spPr bwMode="auto">
          <a:xfrm>
            <a:off x="6084888" y="2781300"/>
            <a:ext cx="24475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 dirty="0">
                <a:latin typeface="Century Gothic" pitchFamily="34" charset="0"/>
              </a:rPr>
              <a:t>külső erőforrásokból</a:t>
            </a:r>
          </a:p>
        </p:txBody>
      </p:sp>
      <p:sp>
        <p:nvSpPr>
          <p:cNvPr id="16" name="Szövegdoboz 10"/>
          <p:cNvSpPr txBox="1">
            <a:spLocks noChangeArrowheads="1"/>
          </p:cNvSpPr>
          <p:nvPr/>
        </p:nvSpPr>
        <p:spPr bwMode="auto">
          <a:xfrm>
            <a:off x="1259632" y="2781300"/>
            <a:ext cx="244083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latin typeface="Century Gothic" pitchFamily="34" charset="0"/>
              </a:rPr>
              <a:t>belső erőforrásokból</a:t>
            </a:r>
          </a:p>
        </p:txBody>
      </p:sp>
      <p:graphicFrame>
        <p:nvGraphicFramePr>
          <p:cNvPr id="17" name="Diagram 16"/>
          <p:cNvGraphicFramePr/>
          <p:nvPr/>
        </p:nvGraphicFramePr>
        <p:xfrm>
          <a:off x="2555776" y="3140968"/>
          <a:ext cx="4392488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Szövegdoboz 17"/>
          <p:cNvSpPr txBox="1">
            <a:spLocks noChangeArrowheads="1"/>
          </p:cNvSpPr>
          <p:nvPr/>
        </p:nvSpPr>
        <p:spPr bwMode="auto">
          <a:xfrm>
            <a:off x="6012160" y="6093296"/>
            <a:ext cx="14398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300" i="1"/>
              <a:t>Köstlin, K. 1996</a:t>
            </a:r>
          </a:p>
        </p:txBody>
      </p:sp>
      <p:sp>
        <p:nvSpPr>
          <p:cNvPr id="19" name="Szövegdoboz 18"/>
          <p:cNvSpPr txBox="1">
            <a:spLocks noChangeArrowheads="1"/>
          </p:cNvSpPr>
          <p:nvPr/>
        </p:nvSpPr>
        <p:spPr bwMode="auto">
          <a:xfrm>
            <a:off x="395536" y="3789040"/>
            <a:ext cx="338455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dirty="0">
                <a:latin typeface="Century Gothic" pitchFamily="34" charset="0"/>
              </a:rPr>
              <a:t>áttekinthetetlen modernség ↔ regionális (vidéki) kultúra újszerű reneszánsza</a:t>
            </a:r>
          </a:p>
        </p:txBody>
      </p:sp>
      <p:sp>
        <p:nvSpPr>
          <p:cNvPr id="20" name="Szövegdoboz 19"/>
          <p:cNvSpPr txBox="1">
            <a:spLocks noChangeArrowheads="1"/>
          </p:cNvSpPr>
          <p:nvPr/>
        </p:nvSpPr>
        <p:spPr bwMode="auto">
          <a:xfrm>
            <a:off x="1042988" y="5732463"/>
            <a:ext cx="3600450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entury Gothic" pitchFamily="34" charset="0"/>
              </a:rPr>
              <a:t>(</a:t>
            </a:r>
            <a:r>
              <a:rPr lang="hu-HU" dirty="0" err="1">
                <a:latin typeface="Century Gothic" pitchFamily="34" charset="0"/>
              </a:rPr>
              <a:t>spirtiuális</a:t>
            </a:r>
            <a:r>
              <a:rPr lang="hu-HU" dirty="0">
                <a:latin typeface="Century Gothic" pitchFamily="34" charset="0"/>
              </a:rPr>
              <a:t>) utazás – menedék – „ellenvilág”</a:t>
            </a:r>
            <a:r>
              <a:rPr lang="hu-HU" sz="1300" i="1" dirty="0">
                <a:latin typeface="Century Gothic" pitchFamily="34" charset="0"/>
              </a:rPr>
              <a:t>(Szijártó </a:t>
            </a:r>
            <a:r>
              <a:rPr lang="hu-HU" sz="1300" i="1" dirty="0" err="1">
                <a:latin typeface="Century Gothic" pitchFamily="34" charset="0"/>
              </a:rPr>
              <a:t>Zs</a:t>
            </a:r>
            <a:r>
              <a:rPr lang="hu-HU" sz="1300" i="1" dirty="0">
                <a:latin typeface="Century Gothic" pitchFamily="34" charset="0"/>
              </a:rPr>
              <a:t>. 2000)</a:t>
            </a:r>
          </a:p>
        </p:txBody>
      </p:sp>
      <p:sp>
        <p:nvSpPr>
          <p:cNvPr id="21" name="Szövegdoboz 20"/>
          <p:cNvSpPr txBox="1">
            <a:spLocks noChangeArrowheads="1"/>
          </p:cNvSpPr>
          <p:nvPr/>
        </p:nvSpPr>
        <p:spPr bwMode="auto">
          <a:xfrm>
            <a:off x="6588224" y="4293096"/>
            <a:ext cx="1584325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200" b="1"/>
              <a:t>Innovátor!</a:t>
            </a:r>
            <a:endParaRPr lang="hu-HU" sz="2200" b="1" i="1"/>
          </a:p>
        </p:txBody>
      </p:sp>
      <p:sp>
        <p:nvSpPr>
          <p:cNvPr id="22" name="Kanyar felfelé 21"/>
          <p:cNvSpPr/>
          <p:nvPr/>
        </p:nvSpPr>
        <p:spPr>
          <a:xfrm>
            <a:off x="5580112" y="4725144"/>
            <a:ext cx="1655763" cy="865188"/>
          </a:xfrm>
          <a:prstGeom prst="bentUpArrow">
            <a:avLst>
              <a:gd name="adj1" fmla="val 29960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3" name="Kanyar felfelé 22"/>
          <p:cNvSpPr/>
          <p:nvPr/>
        </p:nvSpPr>
        <p:spPr>
          <a:xfrm rot="14598193">
            <a:off x="5655743" y="3389892"/>
            <a:ext cx="1327150" cy="987427"/>
          </a:xfrm>
          <a:prstGeom prst="bentUpArrow">
            <a:avLst>
              <a:gd name="adj1" fmla="val 25703"/>
              <a:gd name="adj2" fmla="val 2573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Graphic spid="17" grpId="0">
        <p:bldAsOne/>
      </p:bldGraphic>
      <p:bldP spid="18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kern="0" dirty="0" smtClean="0"/>
              <a:t>A lokalitás lehetőségei/veszélyei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  <p:sp>
        <p:nvSpPr>
          <p:cNvPr id="12" name="Szövegdoboz 7"/>
          <p:cNvSpPr txBox="1">
            <a:spLocks noChangeArrowheads="1"/>
          </p:cNvSpPr>
          <p:nvPr/>
        </p:nvSpPr>
        <p:spPr bwMode="auto">
          <a:xfrm>
            <a:off x="971600" y="1412776"/>
            <a:ext cx="712787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entury Gothic" pitchFamily="34" charset="0"/>
              </a:rPr>
              <a:t>A </a:t>
            </a:r>
            <a:r>
              <a:rPr lang="hu-HU" b="1" dirty="0">
                <a:latin typeface="Century Gothic" pitchFamily="34" charset="0"/>
              </a:rPr>
              <a:t>vidéki lét tragikuma </a:t>
            </a:r>
            <a:r>
              <a:rPr lang="hu-HU" dirty="0">
                <a:latin typeface="Century Gothic" pitchFamily="34" charset="0"/>
              </a:rPr>
              <a:t>a floridai időkben </a:t>
            </a:r>
            <a:r>
              <a:rPr lang="hu-HU" sz="1300" i="1" dirty="0">
                <a:latin typeface="Century Gothic" pitchFamily="34" charset="0"/>
              </a:rPr>
              <a:t>(A. Gergely </a:t>
            </a:r>
            <a:r>
              <a:rPr lang="hu-HU" sz="1300" i="1" dirty="0" smtClean="0">
                <a:latin typeface="Century Gothic" pitchFamily="34" charset="0"/>
              </a:rPr>
              <a:t>A. 2006</a:t>
            </a:r>
            <a:r>
              <a:rPr lang="hu-HU" sz="1300" i="1" dirty="0">
                <a:latin typeface="Century Gothic" pitchFamily="34" charset="0"/>
              </a:rPr>
              <a:t>)</a:t>
            </a:r>
            <a:r>
              <a:rPr lang="hu-HU" dirty="0">
                <a:latin typeface="Century Gothic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latin typeface="Century Gothic" pitchFamily="34" charset="0"/>
              </a:rPr>
              <a:t> lokalitás jelentőségének fokozódó csökkenése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latin typeface="Century Gothic" pitchFamily="34" charset="0"/>
              </a:rPr>
              <a:t> társadalmi szereplők és résztvevők körének gyökértelenné válása</a:t>
            </a:r>
          </a:p>
        </p:txBody>
      </p:sp>
      <p:sp>
        <p:nvSpPr>
          <p:cNvPr id="13" name="Szövegdoboz 9"/>
          <p:cNvSpPr txBox="1">
            <a:spLocks noChangeArrowheads="1"/>
          </p:cNvSpPr>
          <p:nvPr/>
        </p:nvSpPr>
        <p:spPr bwMode="auto">
          <a:xfrm>
            <a:off x="251520" y="3140968"/>
            <a:ext cx="3240088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u-HU" dirty="0">
                <a:latin typeface="Century Gothic" pitchFamily="34" charset="0"/>
              </a:rPr>
              <a:t> a hátrahagyott viszonyok iránti közömbösség</a:t>
            </a:r>
          </a:p>
          <a:p>
            <a:pPr>
              <a:buFont typeface="Wingdings" pitchFamily="2" charset="2"/>
              <a:buChar char="§"/>
            </a:pPr>
            <a:r>
              <a:rPr lang="hu-HU" dirty="0">
                <a:latin typeface="Century Gothic" pitchFamily="34" charset="0"/>
              </a:rPr>
              <a:t> a mások által elhagyott életterek iránti esélytelenség</a:t>
            </a:r>
          </a:p>
        </p:txBody>
      </p:sp>
      <p:sp>
        <p:nvSpPr>
          <p:cNvPr id="14" name="Lefelé nyíl 13"/>
          <p:cNvSpPr/>
          <p:nvPr/>
        </p:nvSpPr>
        <p:spPr>
          <a:xfrm>
            <a:off x="1763688" y="2348880"/>
            <a:ext cx="576263" cy="86518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Szövegdoboz 10"/>
          <p:cNvSpPr txBox="1">
            <a:spLocks noChangeArrowheads="1"/>
          </p:cNvSpPr>
          <p:nvPr/>
        </p:nvSpPr>
        <p:spPr bwMode="auto">
          <a:xfrm>
            <a:off x="4572000" y="2780928"/>
            <a:ext cx="432117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entury Gothic" pitchFamily="34" charset="0"/>
              </a:rPr>
              <a:t>a múlt idejű függetlenedésből a jövő idejű függőség-elutasítás is származik</a:t>
            </a:r>
          </a:p>
        </p:txBody>
      </p:sp>
      <p:sp>
        <p:nvSpPr>
          <p:cNvPr id="16" name="Szövegdoboz 11"/>
          <p:cNvSpPr txBox="1">
            <a:spLocks noChangeArrowheads="1"/>
          </p:cNvSpPr>
          <p:nvPr/>
        </p:nvSpPr>
        <p:spPr bwMode="auto">
          <a:xfrm>
            <a:off x="4211960" y="3717032"/>
            <a:ext cx="388778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entury Gothic" pitchFamily="34" charset="0"/>
              </a:rPr>
              <a:t>az egyén a maga norma- és értékrendjét követve a körülményektől függetlenné próbál válni, s így a függő tényezők rabságába kerül</a:t>
            </a:r>
          </a:p>
        </p:txBody>
      </p:sp>
      <p:sp>
        <p:nvSpPr>
          <p:cNvPr id="17" name="Lefelé nyíl 16"/>
          <p:cNvSpPr/>
          <p:nvPr/>
        </p:nvSpPr>
        <p:spPr>
          <a:xfrm>
            <a:off x="7524328" y="3356992"/>
            <a:ext cx="576262" cy="865187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8" name="Szövegdoboz 13"/>
          <p:cNvSpPr txBox="1">
            <a:spLocks noChangeArrowheads="1"/>
          </p:cNvSpPr>
          <p:nvPr/>
        </p:nvSpPr>
        <p:spPr bwMode="auto">
          <a:xfrm>
            <a:off x="827584" y="5301208"/>
            <a:ext cx="7561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Century Gothic" pitchFamily="34" charset="0"/>
              </a:rPr>
              <a:t>DE! a „</a:t>
            </a:r>
            <a:r>
              <a:rPr lang="hu-HU" b="1" dirty="0">
                <a:latin typeface="Century Gothic" pitchFamily="34" charset="0"/>
              </a:rPr>
              <a:t>szimbolikus küzdelmek</a:t>
            </a:r>
            <a:r>
              <a:rPr lang="hu-HU" dirty="0">
                <a:latin typeface="Century Gothic" pitchFamily="34" charset="0"/>
              </a:rPr>
              <a:t>nek nagyon is valóságos megalapozásuk és hatásuk van (a szűkebb értelemben vett) gazdaságban” </a:t>
            </a:r>
            <a:r>
              <a:rPr lang="hu-HU" sz="1300" i="1" dirty="0">
                <a:latin typeface="Century Gothic" pitchFamily="34" charset="0"/>
              </a:rPr>
              <a:t>(</a:t>
            </a:r>
            <a:r>
              <a:rPr lang="hu-HU" sz="1300" i="1" dirty="0" err="1" smtClean="0">
                <a:latin typeface="Century Gothic" pitchFamily="34" charset="0"/>
              </a:rPr>
              <a:t>Bourdieu</a:t>
            </a:r>
            <a:r>
              <a:rPr lang="hu-HU" sz="1300" i="1" dirty="0" smtClean="0">
                <a:latin typeface="Century Gothic" pitchFamily="34" charset="0"/>
              </a:rPr>
              <a:t>, P. 1985)</a:t>
            </a:r>
            <a:endParaRPr lang="hu-HU" sz="1300" i="1" dirty="0">
              <a:latin typeface="Century Gothic" pitchFamily="34" charset="0"/>
            </a:endParaRPr>
          </a:p>
          <a:p>
            <a:pPr algn="r"/>
            <a:r>
              <a:rPr lang="hu-HU" b="1" dirty="0">
                <a:latin typeface="Century Gothic" pitchFamily="34" charset="0"/>
              </a:rPr>
              <a:t>„</a:t>
            </a:r>
            <a:r>
              <a:rPr lang="hu-HU" b="1" dirty="0" err="1">
                <a:latin typeface="Century Gothic" pitchFamily="34" charset="0"/>
              </a:rPr>
              <a:t>intergenerációs</a:t>
            </a:r>
            <a:r>
              <a:rPr lang="hu-HU" b="1" dirty="0">
                <a:latin typeface="Century Gothic" pitchFamily="34" charset="0"/>
              </a:rPr>
              <a:t> kommunikáció”</a:t>
            </a:r>
            <a:endParaRPr lang="hu-H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772400" cy="714003"/>
          </a:xfrm>
        </p:spPr>
        <p:txBody>
          <a:bodyPr/>
          <a:lstStyle/>
          <a:p>
            <a:pPr algn="ctr"/>
            <a:r>
              <a:rPr lang="hu-HU" cap="none" dirty="0" smtClean="0"/>
              <a:t>Köszönöm kitüntető figyelmüket!</a:t>
            </a:r>
            <a:endParaRPr lang="hu-HU" cap="none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564083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chemeClr val="tx1"/>
                </a:solidFill>
              </a:rPr>
              <a:t>mail@</a:t>
            </a:r>
            <a:r>
              <a:rPr lang="hu-HU" dirty="0" err="1" smtClean="0">
                <a:solidFill>
                  <a:schemeClr val="tx1"/>
                </a:solidFill>
              </a:rPr>
              <a:t>muranyipeter.eu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</a:t>
            </a:r>
            <a:r>
              <a:rPr lang="hu-HU" smtClean="0"/>
              <a:t> </a:t>
            </a:r>
            <a:fld id="{9F6A132C-C511-42AE-A26A-D34803715E69}" type="datetime1">
              <a:rPr lang="hu-HU" smtClean="0"/>
              <a:pPr/>
              <a:t>2012.11.21.</a:t>
            </a:fld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</a:t>
            </a:r>
            <a:r>
              <a:rPr lang="hu-HU" dirty="0" smtClean="0"/>
              <a:t>Murányi Péter PhD hallgató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175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814</TotalTime>
  <Words>636</Words>
  <Application>Microsoft Office PowerPoint</Application>
  <PresentationFormat>Diavetítés a képernyőre (4:3 oldalarány)</PresentationFormat>
  <Paragraphs>93</Paragraphs>
  <Slides>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Főcím</vt:lpstr>
      <vt:lpstr>Egyéni tervezés</vt:lpstr>
      <vt:lpstr>1. dia</vt:lpstr>
      <vt:lpstr>Mit mivel?</vt:lpstr>
      <vt:lpstr>Miért?</vt:lpstr>
      <vt:lpstr>Hívószó: kultúra (←colere)</vt:lpstr>
      <vt:lpstr>Kultúra, örökség, identitás</vt:lpstr>
      <vt:lpstr>A lokalitás lehetőségei/veszélyei</vt:lpstr>
      <vt:lpstr>A lokalitás lehetőségei/veszélyei</vt:lpstr>
      <vt:lpstr>Köszönöm kitüntető figyelmüket!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muranyip</cp:lastModifiedBy>
  <cp:revision>55</cp:revision>
  <dcterms:created xsi:type="dcterms:W3CDTF">2012-03-05T15:57:55Z</dcterms:created>
  <dcterms:modified xsi:type="dcterms:W3CDTF">2012-11-21T18:02:07Z</dcterms:modified>
</cp:coreProperties>
</file>