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19"/>
  </p:handoutMasterIdLst>
  <p:sldIdLst>
    <p:sldId id="257" r:id="rId2"/>
    <p:sldId id="258" r:id="rId3"/>
    <p:sldId id="261" r:id="rId4"/>
    <p:sldId id="263" r:id="rId5"/>
    <p:sldId id="264" r:id="rId6"/>
    <p:sldId id="262" r:id="rId7"/>
    <p:sldId id="259" r:id="rId8"/>
    <p:sldId id="260" r:id="rId9"/>
    <p:sldId id="266" r:id="rId10"/>
    <p:sldId id="270" r:id="rId11"/>
    <p:sldId id="276" r:id="rId12"/>
    <p:sldId id="269" r:id="rId13"/>
    <p:sldId id="268" r:id="rId14"/>
    <p:sldId id="272" r:id="rId15"/>
    <p:sldId id="267" r:id="rId16"/>
    <p:sldId id="273" r:id="rId17"/>
    <p:sldId id="277" r:id="rId18"/>
  </p:sldIdLst>
  <p:sldSz cx="9144000" cy="6858000" type="screen4x3"/>
  <p:notesSz cx="6761163" cy="9942513"/>
  <p:defaultTextStyle>
    <a:defPPr>
      <a:defRPr lang="hu-H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incs stílus, csak rác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00155AD0-A290-437F-89A1-7141732EFBCB}" type="datetimeFigureOut">
              <a:rPr lang="hu-HU" smtClean="0"/>
              <a:pPr/>
              <a:t>2012.11.23.</a:t>
            </a:fld>
            <a:endParaRPr lang="hu-HU"/>
          </a:p>
        </p:txBody>
      </p:sp>
      <p:sp>
        <p:nvSpPr>
          <p:cNvPr id="4" name="Élőláb helye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A7104C85-4082-4D3F-86FB-5C6EF059EC21}" type="slidenum">
              <a:rPr lang="hu-HU" smtClean="0"/>
              <a:pPr/>
              <a:t>‹#›</a:t>
            </a:fld>
            <a:endParaRPr lang="hu-H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grpSp>
        <p:nvGrpSpPr>
          <p:cNvPr id="9218" name="Group 2"/>
          <p:cNvGrpSpPr>
            <a:grpSpLocks/>
          </p:cNvGrpSpPr>
          <p:nvPr/>
        </p:nvGrpSpPr>
        <p:grpSpPr bwMode="auto">
          <a:xfrm>
            <a:off x="0" y="2438400"/>
            <a:ext cx="9009063" cy="1052513"/>
            <a:chOff x="0" y="1536"/>
            <a:chExt cx="5675" cy="663"/>
          </a:xfrm>
        </p:grpSpPr>
        <p:grpSp>
          <p:nvGrpSpPr>
            <p:cNvPr id="9219" name="Group 3"/>
            <p:cNvGrpSpPr>
              <a:grpSpLocks/>
            </p:cNvGrpSpPr>
            <p:nvPr/>
          </p:nvGrpSpPr>
          <p:grpSpPr bwMode="auto">
            <a:xfrm>
              <a:off x="183" y="1604"/>
              <a:ext cx="448" cy="299"/>
              <a:chOff x="720" y="336"/>
              <a:chExt cx="624" cy="432"/>
            </a:xfrm>
          </p:grpSpPr>
          <p:sp>
            <p:nvSpPr>
              <p:cNvPr id="9220"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hu-HU"/>
              </a:p>
            </p:txBody>
          </p:sp>
          <p:sp>
            <p:nvSpPr>
              <p:cNvPr id="9221"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hu-HU"/>
              </a:p>
            </p:txBody>
          </p:sp>
        </p:grpSp>
        <p:grpSp>
          <p:nvGrpSpPr>
            <p:cNvPr id="9222" name="Group 6"/>
            <p:cNvGrpSpPr>
              <a:grpSpLocks/>
            </p:cNvGrpSpPr>
            <p:nvPr/>
          </p:nvGrpSpPr>
          <p:grpSpPr bwMode="auto">
            <a:xfrm>
              <a:off x="261" y="1870"/>
              <a:ext cx="465" cy="299"/>
              <a:chOff x="912" y="2640"/>
              <a:chExt cx="672" cy="432"/>
            </a:xfrm>
          </p:grpSpPr>
          <p:sp>
            <p:nvSpPr>
              <p:cNvPr id="9223"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hu-HU"/>
              </a:p>
            </p:txBody>
          </p:sp>
          <p:sp>
            <p:nvSpPr>
              <p:cNvPr id="9224"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hu-HU"/>
              </a:p>
            </p:txBody>
          </p:sp>
        </p:grpSp>
        <p:sp>
          <p:nvSpPr>
            <p:cNvPr id="9225"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hu-HU"/>
            </a:p>
          </p:txBody>
        </p:sp>
        <p:sp>
          <p:nvSpPr>
            <p:cNvPr id="9226"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hu-HU"/>
            </a:p>
          </p:txBody>
        </p:sp>
        <p:sp>
          <p:nvSpPr>
            <p:cNvPr id="9227"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hu-HU"/>
            </a:p>
          </p:txBody>
        </p:sp>
      </p:grpSp>
      <p:sp>
        <p:nvSpPr>
          <p:cNvPr id="9228" name="Rectangle 12"/>
          <p:cNvSpPr>
            <a:spLocks noGrp="1" noChangeArrowheads="1"/>
          </p:cNvSpPr>
          <p:nvPr>
            <p:ph type="ctrTitle"/>
          </p:nvPr>
        </p:nvSpPr>
        <p:spPr>
          <a:xfrm>
            <a:off x="990600" y="1676400"/>
            <a:ext cx="7772400" cy="1462088"/>
          </a:xfrm>
        </p:spPr>
        <p:txBody>
          <a:bodyPr/>
          <a:lstStyle>
            <a:lvl1pPr>
              <a:defRPr/>
            </a:lvl1pPr>
          </a:lstStyle>
          <a:p>
            <a:r>
              <a:rPr lang="hu-HU"/>
              <a:t>Mintacím szerkesztése</a:t>
            </a:r>
          </a:p>
        </p:txBody>
      </p:sp>
      <p:sp>
        <p:nvSpPr>
          <p:cNvPr id="922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hu-HU"/>
              <a:t>Alcím mintájának szerkesztése</a:t>
            </a:r>
          </a:p>
        </p:txBody>
      </p:sp>
      <p:sp>
        <p:nvSpPr>
          <p:cNvPr id="9230"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hu-HU"/>
          </a:p>
        </p:txBody>
      </p:sp>
      <p:sp>
        <p:nvSpPr>
          <p:cNvPr id="9231"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hu-HU"/>
          </a:p>
        </p:txBody>
      </p:sp>
      <p:sp>
        <p:nvSpPr>
          <p:cNvPr id="9232"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E9AA4778-7B9A-43F6-A6C0-AA697D143492}" type="slidenum">
              <a:rPr lang="hu-HU"/>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endParaRPr lang="hu-HU"/>
          </a:p>
        </p:txBody>
      </p:sp>
      <p:sp>
        <p:nvSpPr>
          <p:cNvPr id="5" name="Élőláb helye 4"/>
          <p:cNvSpPr>
            <a:spLocks noGrp="1"/>
          </p:cNvSpPr>
          <p:nvPr>
            <p:ph type="ftr" sz="quarter" idx="11"/>
          </p:nvPr>
        </p:nvSpPr>
        <p:spPr/>
        <p:txBody>
          <a:bodyPr/>
          <a:lstStyle>
            <a:lvl1pPr>
              <a:defRPr/>
            </a:lvl1pPr>
          </a:lstStyle>
          <a:p>
            <a:endParaRPr lang="hu-HU"/>
          </a:p>
        </p:txBody>
      </p:sp>
      <p:sp>
        <p:nvSpPr>
          <p:cNvPr id="6" name="Dia számának helye 5"/>
          <p:cNvSpPr>
            <a:spLocks noGrp="1"/>
          </p:cNvSpPr>
          <p:nvPr>
            <p:ph type="sldNum" sz="quarter" idx="12"/>
          </p:nvPr>
        </p:nvSpPr>
        <p:spPr/>
        <p:txBody>
          <a:bodyPr/>
          <a:lstStyle>
            <a:lvl1pPr>
              <a:defRPr/>
            </a:lvl1pPr>
          </a:lstStyle>
          <a:p>
            <a:fld id="{DF04DA6C-EE11-46B8-8385-754B5D2FD8E9}" type="slidenum">
              <a:rPr lang="hu-HU"/>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7004050" y="214313"/>
            <a:ext cx="1951038" cy="5918200"/>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1150938" y="214313"/>
            <a:ext cx="5700712" cy="5918200"/>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endParaRPr lang="hu-HU"/>
          </a:p>
        </p:txBody>
      </p:sp>
      <p:sp>
        <p:nvSpPr>
          <p:cNvPr id="5" name="Élőláb helye 4"/>
          <p:cNvSpPr>
            <a:spLocks noGrp="1"/>
          </p:cNvSpPr>
          <p:nvPr>
            <p:ph type="ftr" sz="quarter" idx="11"/>
          </p:nvPr>
        </p:nvSpPr>
        <p:spPr/>
        <p:txBody>
          <a:bodyPr/>
          <a:lstStyle>
            <a:lvl1pPr>
              <a:defRPr/>
            </a:lvl1pPr>
          </a:lstStyle>
          <a:p>
            <a:endParaRPr lang="hu-HU"/>
          </a:p>
        </p:txBody>
      </p:sp>
      <p:sp>
        <p:nvSpPr>
          <p:cNvPr id="6" name="Dia számának helye 5"/>
          <p:cNvSpPr>
            <a:spLocks noGrp="1"/>
          </p:cNvSpPr>
          <p:nvPr>
            <p:ph type="sldNum" sz="quarter" idx="12"/>
          </p:nvPr>
        </p:nvSpPr>
        <p:spPr/>
        <p:txBody>
          <a:bodyPr/>
          <a:lstStyle>
            <a:lvl1pPr>
              <a:defRPr/>
            </a:lvl1pPr>
          </a:lstStyle>
          <a:p>
            <a:fld id="{B01A7EF7-F939-4C15-9771-AFCBD045E59C}" type="slidenum">
              <a:rPr lang="hu-HU"/>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endParaRPr lang="hu-HU"/>
          </a:p>
        </p:txBody>
      </p:sp>
      <p:sp>
        <p:nvSpPr>
          <p:cNvPr id="5" name="Élőláb helye 4"/>
          <p:cNvSpPr>
            <a:spLocks noGrp="1"/>
          </p:cNvSpPr>
          <p:nvPr>
            <p:ph type="ftr" sz="quarter" idx="11"/>
          </p:nvPr>
        </p:nvSpPr>
        <p:spPr/>
        <p:txBody>
          <a:bodyPr/>
          <a:lstStyle>
            <a:lvl1pPr>
              <a:defRPr/>
            </a:lvl1pPr>
          </a:lstStyle>
          <a:p>
            <a:endParaRPr lang="hu-HU"/>
          </a:p>
        </p:txBody>
      </p:sp>
      <p:sp>
        <p:nvSpPr>
          <p:cNvPr id="6" name="Dia számának helye 5"/>
          <p:cNvSpPr>
            <a:spLocks noGrp="1"/>
          </p:cNvSpPr>
          <p:nvPr>
            <p:ph type="sldNum" sz="quarter" idx="12"/>
          </p:nvPr>
        </p:nvSpPr>
        <p:spPr/>
        <p:txBody>
          <a:bodyPr/>
          <a:lstStyle>
            <a:lvl1pPr>
              <a:defRPr/>
            </a:lvl1pPr>
          </a:lstStyle>
          <a:p>
            <a:fld id="{70F2FC2F-2041-45C3-90AE-E1413E7CFA9B}" type="slidenum">
              <a:rPr lang="hu-HU"/>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endParaRPr lang="hu-HU"/>
          </a:p>
        </p:txBody>
      </p:sp>
      <p:sp>
        <p:nvSpPr>
          <p:cNvPr id="5" name="Élőláb helye 4"/>
          <p:cNvSpPr>
            <a:spLocks noGrp="1"/>
          </p:cNvSpPr>
          <p:nvPr>
            <p:ph type="ftr" sz="quarter" idx="11"/>
          </p:nvPr>
        </p:nvSpPr>
        <p:spPr/>
        <p:txBody>
          <a:bodyPr/>
          <a:lstStyle>
            <a:lvl1pPr>
              <a:defRPr/>
            </a:lvl1pPr>
          </a:lstStyle>
          <a:p>
            <a:endParaRPr lang="hu-HU"/>
          </a:p>
        </p:txBody>
      </p:sp>
      <p:sp>
        <p:nvSpPr>
          <p:cNvPr id="6" name="Dia számának helye 5"/>
          <p:cNvSpPr>
            <a:spLocks noGrp="1"/>
          </p:cNvSpPr>
          <p:nvPr>
            <p:ph type="sldNum" sz="quarter" idx="12"/>
          </p:nvPr>
        </p:nvSpPr>
        <p:spPr/>
        <p:txBody>
          <a:bodyPr/>
          <a:lstStyle>
            <a:lvl1pPr>
              <a:defRPr/>
            </a:lvl1pPr>
          </a:lstStyle>
          <a:p>
            <a:fld id="{B616642B-C583-4A16-942D-4956DDC2C809}" type="slidenum">
              <a:rPr lang="hu-HU"/>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lvl1pPr>
              <a:defRPr/>
            </a:lvl1pPr>
          </a:lstStyle>
          <a:p>
            <a:endParaRPr lang="hu-HU"/>
          </a:p>
        </p:txBody>
      </p:sp>
      <p:sp>
        <p:nvSpPr>
          <p:cNvPr id="6" name="Élőláb helye 5"/>
          <p:cNvSpPr>
            <a:spLocks noGrp="1"/>
          </p:cNvSpPr>
          <p:nvPr>
            <p:ph type="ftr" sz="quarter" idx="11"/>
          </p:nvPr>
        </p:nvSpPr>
        <p:spPr/>
        <p:txBody>
          <a:bodyPr/>
          <a:lstStyle>
            <a:lvl1pPr>
              <a:defRPr/>
            </a:lvl1pPr>
          </a:lstStyle>
          <a:p>
            <a:endParaRPr lang="hu-HU"/>
          </a:p>
        </p:txBody>
      </p:sp>
      <p:sp>
        <p:nvSpPr>
          <p:cNvPr id="7" name="Dia számának helye 6"/>
          <p:cNvSpPr>
            <a:spLocks noGrp="1"/>
          </p:cNvSpPr>
          <p:nvPr>
            <p:ph type="sldNum" sz="quarter" idx="12"/>
          </p:nvPr>
        </p:nvSpPr>
        <p:spPr/>
        <p:txBody>
          <a:bodyPr/>
          <a:lstStyle>
            <a:lvl1pPr>
              <a:defRPr/>
            </a:lvl1pPr>
          </a:lstStyle>
          <a:p>
            <a:fld id="{7B82603D-7695-4C3F-BFAA-977BB898297B}" type="slidenum">
              <a:rPr lang="hu-HU"/>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lvl1pPr>
              <a:defRPr/>
            </a:lvl1pPr>
          </a:lstStyle>
          <a:p>
            <a:endParaRPr lang="hu-HU"/>
          </a:p>
        </p:txBody>
      </p:sp>
      <p:sp>
        <p:nvSpPr>
          <p:cNvPr id="8" name="Élőláb helye 7"/>
          <p:cNvSpPr>
            <a:spLocks noGrp="1"/>
          </p:cNvSpPr>
          <p:nvPr>
            <p:ph type="ftr" sz="quarter" idx="11"/>
          </p:nvPr>
        </p:nvSpPr>
        <p:spPr/>
        <p:txBody>
          <a:bodyPr/>
          <a:lstStyle>
            <a:lvl1pPr>
              <a:defRPr/>
            </a:lvl1pPr>
          </a:lstStyle>
          <a:p>
            <a:endParaRPr lang="hu-HU"/>
          </a:p>
        </p:txBody>
      </p:sp>
      <p:sp>
        <p:nvSpPr>
          <p:cNvPr id="9" name="Dia számának helye 8"/>
          <p:cNvSpPr>
            <a:spLocks noGrp="1"/>
          </p:cNvSpPr>
          <p:nvPr>
            <p:ph type="sldNum" sz="quarter" idx="12"/>
          </p:nvPr>
        </p:nvSpPr>
        <p:spPr/>
        <p:txBody>
          <a:bodyPr/>
          <a:lstStyle>
            <a:lvl1pPr>
              <a:defRPr/>
            </a:lvl1pPr>
          </a:lstStyle>
          <a:p>
            <a:fld id="{A1B055D0-EE03-41BF-963D-1009BE60E9EE}" type="slidenum">
              <a:rPr lang="hu-HU"/>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lvl1pPr>
              <a:defRPr/>
            </a:lvl1pPr>
          </a:lstStyle>
          <a:p>
            <a:endParaRPr lang="hu-HU"/>
          </a:p>
        </p:txBody>
      </p:sp>
      <p:sp>
        <p:nvSpPr>
          <p:cNvPr id="4" name="Élőláb helye 3"/>
          <p:cNvSpPr>
            <a:spLocks noGrp="1"/>
          </p:cNvSpPr>
          <p:nvPr>
            <p:ph type="ftr" sz="quarter" idx="11"/>
          </p:nvPr>
        </p:nvSpPr>
        <p:spPr/>
        <p:txBody>
          <a:bodyPr/>
          <a:lstStyle>
            <a:lvl1pPr>
              <a:defRPr/>
            </a:lvl1pPr>
          </a:lstStyle>
          <a:p>
            <a:endParaRPr lang="hu-HU"/>
          </a:p>
        </p:txBody>
      </p:sp>
      <p:sp>
        <p:nvSpPr>
          <p:cNvPr id="5" name="Dia számának helye 4"/>
          <p:cNvSpPr>
            <a:spLocks noGrp="1"/>
          </p:cNvSpPr>
          <p:nvPr>
            <p:ph type="sldNum" sz="quarter" idx="12"/>
          </p:nvPr>
        </p:nvSpPr>
        <p:spPr/>
        <p:txBody>
          <a:bodyPr/>
          <a:lstStyle>
            <a:lvl1pPr>
              <a:defRPr/>
            </a:lvl1pPr>
          </a:lstStyle>
          <a:p>
            <a:fld id="{84FDCAB1-23BB-4219-A431-C52273EC28B1}" type="slidenum">
              <a:rPr lang="hu-HU"/>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lvl1pPr>
              <a:defRPr/>
            </a:lvl1pPr>
          </a:lstStyle>
          <a:p>
            <a:endParaRPr lang="hu-HU"/>
          </a:p>
        </p:txBody>
      </p:sp>
      <p:sp>
        <p:nvSpPr>
          <p:cNvPr id="3" name="Élőláb helye 2"/>
          <p:cNvSpPr>
            <a:spLocks noGrp="1"/>
          </p:cNvSpPr>
          <p:nvPr>
            <p:ph type="ftr" sz="quarter" idx="11"/>
          </p:nvPr>
        </p:nvSpPr>
        <p:spPr/>
        <p:txBody>
          <a:bodyPr/>
          <a:lstStyle>
            <a:lvl1pPr>
              <a:defRPr/>
            </a:lvl1pPr>
          </a:lstStyle>
          <a:p>
            <a:endParaRPr lang="hu-HU"/>
          </a:p>
        </p:txBody>
      </p:sp>
      <p:sp>
        <p:nvSpPr>
          <p:cNvPr id="4" name="Dia számának helye 3"/>
          <p:cNvSpPr>
            <a:spLocks noGrp="1"/>
          </p:cNvSpPr>
          <p:nvPr>
            <p:ph type="sldNum" sz="quarter" idx="12"/>
          </p:nvPr>
        </p:nvSpPr>
        <p:spPr/>
        <p:txBody>
          <a:bodyPr/>
          <a:lstStyle>
            <a:lvl1pPr>
              <a:defRPr/>
            </a:lvl1pPr>
          </a:lstStyle>
          <a:p>
            <a:fld id="{341BD9AB-BFC5-4974-9D4C-4044700CDE0B}" type="slidenum">
              <a:rPr lang="hu-HU"/>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lvl1pPr>
              <a:defRPr/>
            </a:lvl1pPr>
          </a:lstStyle>
          <a:p>
            <a:endParaRPr lang="hu-HU"/>
          </a:p>
        </p:txBody>
      </p:sp>
      <p:sp>
        <p:nvSpPr>
          <p:cNvPr id="6" name="Élőláb helye 5"/>
          <p:cNvSpPr>
            <a:spLocks noGrp="1"/>
          </p:cNvSpPr>
          <p:nvPr>
            <p:ph type="ftr" sz="quarter" idx="11"/>
          </p:nvPr>
        </p:nvSpPr>
        <p:spPr/>
        <p:txBody>
          <a:bodyPr/>
          <a:lstStyle>
            <a:lvl1pPr>
              <a:defRPr/>
            </a:lvl1pPr>
          </a:lstStyle>
          <a:p>
            <a:endParaRPr lang="hu-HU"/>
          </a:p>
        </p:txBody>
      </p:sp>
      <p:sp>
        <p:nvSpPr>
          <p:cNvPr id="7" name="Dia számának helye 6"/>
          <p:cNvSpPr>
            <a:spLocks noGrp="1"/>
          </p:cNvSpPr>
          <p:nvPr>
            <p:ph type="sldNum" sz="quarter" idx="12"/>
          </p:nvPr>
        </p:nvSpPr>
        <p:spPr/>
        <p:txBody>
          <a:bodyPr/>
          <a:lstStyle>
            <a:lvl1pPr>
              <a:defRPr/>
            </a:lvl1pPr>
          </a:lstStyle>
          <a:p>
            <a:fld id="{F9916677-F482-4F6D-9881-C881B7F22290}" type="slidenum">
              <a:rPr lang="hu-HU"/>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lvl1pPr>
              <a:defRPr/>
            </a:lvl1pPr>
          </a:lstStyle>
          <a:p>
            <a:endParaRPr lang="hu-HU"/>
          </a:p>
        </p:txBody>
      </p:sp>
      <p:sp>
        <p:nvSpPr>
          <p:cNvPr id="6" name="Élőláb helye 5"/>
          <p:cNvSpPr>
            <a:spLocks noGrp="1"/>
          </p:cNvSpPr>
          <p:nvPr>
            <p:ph type="ftr" sz="quarter" idx="11"/>
          </p:nvPr>
        </p:nvSpPr>
        <p:spPr/>
        <p:txBody>
          <a:bodyPr/>
          <a:lstStyle>
            <a:lvl1pPr>
              <a:defRPr/>
            </a:lvl1pPr>
          </a:lstStyle>
          <a:p>
            <a:endParaRPr lang="hu-HU"/>
          </a:p>
        </p:txBody>
      </p:sp>
      <p:sp>
        <p:nvSpPr>
          <p:cNvPr id="7" name="Dia számának helye 6"/>
          <p:cNvSpPr>
            <a:spLocks noGrp="1"/>
          </p:cNvSpPr>
          <p:nvPr>
            <p:ph type="sldNum" sz="quarter" idx="12"/>
          </p:nvPr>
        </p:nvSpPr>
        <p:spPr/>
        <p:txBody>
          <a:bodyPr/>
          <a:lstStyle>
            <a:lvl1pPr>
              <a:defRPr/>
            </a:lvl1pPr>
          </a:lstStyle>
          <a:p>
            <a:fld id="{519D074D-96CB-4E29-9E2C-FE09763E23C0}" type="slidenum">
              <a:rPr lang="hu-HU"/>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hu-HU" sz="2400"/>
          </a:p>
        </p:txBody>
      </p:sp>
      <p:sp>
        <p:nvSpPr>
          <p:cNvPr id="819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hu-HU" sz="2400"/>
          </a:p>
        </p:txBody>
      </p:sp>
      <p:sp>
        <p:nvSpPr>
          <p:cNvPr id="819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hu-HU" sz="2400"/>
          </a:p>
        </p:txBody>
      </p:sp>
      <p:sp>
        <p:nvSpPr>
          <p:cNvPr id="819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hu-HU" sz="2400"/>
          </a:p>
        </p:txBody>
      </p:sp>
      <p:sp>
        <p:nvSpPr>
          <p:cNvPr id="819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hu-HU" sz="2400"/>
          </a:p>
        </p:txBody>
      </p:sp>
      <p:sp>
        <p:nvSpPr>
          <p:cNvPr id="819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hu-HU" sz="2400"/>
          </a:p>
        </p:txBody>
      </p:sp>
      <p:sp>
        <p:nvSpPr>
          <p:cNvPr id="820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hu-HU" sz="2400"/>
          </a:p>
        </p:txBody>
      </p:sp>
      <p:sp>
        <p:nvSpPr>
          <p:cNvPr id="8201"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hu-HU" smtClean="0"/>
              <a:t>Mintacím szerkesztése</a:t>
            </a:r>
          </a:p>
        </p:txBody>
      </p:sp>
      <p:sp>
        <p:nvSpPr>
          <p:cNvPr id="8202"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820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hu-HU"/>
          </a:p>
        </p:txBody>
      </p:sp>
      <p:sp>
        <p:nvSpPr>
          <p:cNvPr id="820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hu-HU"/>
          </a:p>
        </p:txBody>
      </p:sp>
      <p:sp>
        <p:nvSpPr>
          <p:cNvPr id="820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7725F4AA-C6B9-442F-8DA0-30576199CB1E}" type="slidenum">
              <a:rPr lang="hu-HU"/>
              <a:pPr/>
              <a:t>‹#›</a:t>
            </a:fld>
            <a:endParaRPr lang="hu-HU"/>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187624" y="404664"/>
            <a:ext cx="7128793" cy="1440160"/>
          </a:xfrm>
        </p:spPr>
        <p:txBody>
          <a:bodyPr/>
          <a:lstStyle/>
          <a:p>
            <a:pPr algn="ctr"/>
            <a:r>
              <a:rPr lang="hu-HU" dirty="0" smtClean="0">
                <a:latin typeface="Times New Roman" pitchFamily="18" charset="0"/>
                <a:cs typeface="Times New Roman" pitchFamily="18" charset="0"/>
              </a:rPr>
              <a:t/>
            </a:r>
            <a:br>
              <a:rPr lang="hu-HU" dirty="0" smtClean="0">
                <a:latin typeface="Times New Roman" pitchFamily="18" charset="0"/>
                <a:cs typeface="Times New Roman" pitchFamily="18" charset="0"/>
              </a:rPr>
            </a:br>
            <a:r>
              <a:rPr lang="hu-HU" dirty="0">
                <a:latin typeface="Times New Roman" pitchFamily="18" charset="0"/>
                <a:cs typeface="Times New Roman" pitchFamily="18" charset="0"/>
              </a:rPr>
              <a:t/>
            </a:r>
            <a:br>
              <a:rPr lang="hu-HU" dirty="0">
                <a:latin typeface="Times New Roman" pitchFamily="18" charset="0"/>
                <a:cs typeface="Times New Roman" pitchFamily="18" charset="0"/>
              </a:rPr>
            </a:br>
            <a:r>
              <a:rPr lang="hu-HU" dirty="0" smtClean="0">
                <a:latin typeface="Times New Roman" pitchFamily="18" charset="0"/>
                <a:cs typeface="Times New Roman" pitchFamily="18" charset="0"/>
              </a:rPr>
              <a:t/>
            </a:r>
            <a:br>
              <a:rPr lang="hu-HU" dirty="0" smtClean="0">
                <a:latin typeface="Times New Roman" pitchFamily="18" charset="0"/>
                <a:cs typeface="Times New Roman" pitchFamily="18" charset="0"/>
              </a:rPr>
            </a:br>
            <a:r>
              <a:rPr lang="hu-HU" dirty="0" smtClean="0">
                <a:latin typeface="Times New Roman" pitchFamily="18" charset="0"/>
                <a:cs typeface="Times New Roman" pitchFamily="18" charset="0"/>
              </a:rPr>
              <a:t/>
            </a:r>
            <a:br>
              <a:rPr lang="hu-HU" dirty="0" smtClean="0">
                <a:latin typeface="Times New Roman" pitchFamily="18" charset="0"/>
                <a:cs typeface="Times New Roman" pitchFamily="18" charset="0"/>
              </a:rPr>
            </a:br>
            <a:r>
              <a:rPr lang="hu-HU" dirty="0">
                <a:latin typeface="Times New Roman" pitchFamily="18" charset="0"/>
                <a:cs typeface="Times New Roman" pitchFamily="18" charset="0"/>
              </a:rPr>
              <a:t/>
            </a:r>
            <a:br>
              <a:rPr lang="hu-HU" dirty="0">
                <a:latin typeface="Times New Roman" pitchFamily="18" charset="0"/>
                <a:cs typeface="Times New Roman" pitchFamily="18" charset="0"/>
              </a:rPr>
            </a:br>
            <a:r>
              <a:rPr lang="hu-HU" dirty="0" smtClean="0">
                <a:latin typeface="Times New Roman" pitchFamily="18" charset="0"/>
                <a:cs typeface="Times New Roman" pitchFamily="18" charset="0"/>
              </a:rPr>
              <a:t/>
            </a:r>
            <a:br>
              <a:rPr lang="hu-HU" dirty="0" smtClean="0">
                <a:latin typeface="Times New Roman" pitchFamily="18" charset="0"/>
                <a:cs typeface="Times New Roman" pitchFamily="18" charset="0"/>
              </a:rPr>
            </a:br>
            <a:r>
              <a:rPr lang="hu-HU" dirty="0" smtClean="0">
                <a:latin typeface="Times New Roman" pitchFamily="18" charset="0"/>
                <a:cs typeface="Times New Roman" pitchFamily="18" charset="0"/>
              </a:rPr>
              <a:t/>
            </a:r>
            <a:br>
              <a:rPr lang="hu-HU" dirty="0" smtClean="0">
                <a:latin typeface="Times New Roman" pitchFamily="18" charset="0"/>
                <a:cs typeface="Times New Roman" pitchFamily="18" charset="0"/>
              </a:rPr>
            </a:br>
            <a:r>
              <a:rPr lang="hu-HU" dirty="0">
                <a:latin typeface="Times New Roman" pitchFamily="18" charset="0"/>
                <a:cs typeface="Times New Roman" pitchFamily="18" charset="0"/>
              </a:rPr>
              <a:t/>
            </a:r>
            <a:br>
              <a:rPr lang="hu-HU" dirty="0">
                <a:latin typeface="Times New Roman" pitchFamily="18" charset="0"/>
                <a:cs typeface="Times New Roman" pitchFamily="18" charset="0"/>
              </a:rPr>
            </a:br>
            <a:r>
              <a:rPr lang="hu-HU" dirty="0" smtClean="0">
                <a:latin typeface="Times New Roman" pitchFamily="18" charset="0"/>
                <a:cs typeface="Times New Roman" pitchFamily="18" charset="0"/>
              </a:rPr>
              <a:t/>
            </a:r>
            <a:br>
              <a:rPr lang="hu-HU" dirty="0" smtClean="0">
                <a:latin typeface="Times New Roman" pitchFamily="18" charset="0"/>
                <a:cs typeface="Times New Roman" pitchFamily="18" charset="0"/>
              </a:rPr>
            </a:br>
            <a:r>
              <a:rPr lang="hu-HU" dirty="0">
                <a:latin typeface="Times New Roman" pitchFamily="18" charset="0"/>
                <a:cs typeface="Times New Roman" pitchFamily="18" charset="0"/>
              </a:rPr>
              <a:t/>
            </a:r>
            <a:br>
              <a:rPr lang="hu-HU" dirty="0">
                <a:latin typeface="Times New Roman" pitchFamily="18" charset="0"/>
                <a:cs typeface="Times New Roman" pitchFamily="18" charset="0"/>
              </a:rPr>
            </a:br>
            <a:r>
              <a:rPr lang="hu-HU" dirty="0" smtClean="0">
                <a:latin typeface="Times New Roman" pitchFamily="18" charset="0"/>
                <a:cs typeface="Times New Roman" pitchFamily="18" charset="0"/>
              </a:rPr>
              <a:t/>
            </a:r>
            <a:br>
              <a:rPr lang="hu-HU" dirty="0" smtClean="0">
                <a:latin typeface="Times New Roman" pitchFamily="18" charset="0"/>
                <a:cs typeface="Times New Roman" pitchFamily="18" charset="0"/>
              </a:rPr>
            </a:br>
            <a:r>
              <a:rPr lang="hu-HU" dirty="0">
                <a:latin typeface="Times New Roman" pitchFamily="18" charset="0"/>
                <a:cs typeface="Times New Roman" pitchFamily="18" charset="0"/>
              </a:rPr>
              <a:t/>
            </a:r>
            <a:br>
              <a:rPr lang="hu-HU" dirty="0">
                <a:latin typeface="Times New Roman" pitchFamily="18" charset="0"/>
                <a:cs typeface="Times New Roman" pitchFamily="18" charset="0"/>
              </a:rPr>
            </a:br>
            <a:r>
              <a:rPr lang="hu-HU" dirty="0" smtClean="0">
                <a:latin typeface="Times New Roman" pitchFamily="18" charset="0"/>
                <a:cs typeface="Times New Roman" pitchFamily="18" charset="0"/>
              </a:rPr>
              <a:t/>
            </a:r>
            <a:br>
              <a:rPr lang="hu-HU" dirty="0" smtClean="0">
                <a:latin typeface="Times New Roman" pitchFamily="18" charset="0"/>
                <a:cs typeface="Times New Roman" pitchFamily="18" charset="0"/>
              </a:rPr>
            </a:br>
            <a:r>
              <a:rPr lang="hu-HU" dirty="0">
                <a:latin typeface="Times New Roman" pitchFamily="18" charset="0"/>
                <a:cs typeface="Times New Roman" pitchFamily="18" charset="0"/>
              </a:rPr>
              <a:t/>
            </a:r>
            <a:br>
              <a:rPr lang="hu-HU" dirty="0">
                <a:latin typeface="Times New Roman" pitchFamily="18" charset="0"/>
                <a:cs typeface="Times New Roman" pitchFamily="18" charset="0"/>
              </a:rPr>
            </a:br>
            <a:r>
              <a:rPr lang="hu-HU" dirty="0" smtClean="0">
                <a:latin typeface="Times New Roman" pitchFamily="18" charset="0"/>
                <a:cs typeface="Times New Roman" pitchFamily="18" charset="0"/>
              </a:rPr>
              <a:t/>
            </a:r>
            <a:br>
              <a:rPr lang="hu-HU" dirty="0" smtClean="0">
                <a:latin typeface="Times New Roman" pitchFamily="18" charset="0"/>
                <a:cs typeface="Times New Roman" pitchFamily="18" charset="0"/>
              </a:rPr>
            </a:br>
            <a:r>
              <a:rPr lang="hu-HU" dirty="0">
                <a:latin typeface="Times New Roman" pitchFamily="18" charset="0"/>
                <a:cs typeface="Times New Roman" pitchFamily="18" charset="0"/>
              </a:rPr>
              <a:t/>
            </a:r>
            <a:br>
              <a:rPr lang="hu-HU" dirty="0">
                <a:latin typeface="Times New Roman" pitchFamily="18" charset="0"/>
                <a:cs typeface="Times New Roman" pitchFamily="18" charset="0"/>
              </a:rPr>
            </a:br>
            <a:r>
              <a:rPr lang="hu-HU" dirty="0" smtClean="0">
                <a:latin typeface="Times New Roman" pitchFamily="18" charset="0"/>
                <a:cs typeface="Times New Roman" pitchFamily="18" charset="0"/>
              </a:rPr>
              <a:t/>
            </a:r>
            <a:br>
              <a:rPr lang="hu-HU" dirty="0" smtClean="0">
                <a:latin typeface="Times New Roman" pitchFamily="18" charset="0"/>
                <a:cs typeface="Times New Roman" pitchFamily="18" charset="0"/>
              </a:rPr>
            </a:br>
            <a:r>
              <a:rPr lang="hu-HU" sz="2000" dirty="0" smtClean="0">
                <a:latin typeface="Times New Roman" pitchFamily="18" charset="0"/>
                <a:cs typeface="Times New Roman" pitchFamily="18" charset="0"/>
              </a:rPr>
              <a:t> </a:t>
            </a:r>
            <a:r>
              <a:rPr lang="hu-HU" sz="1000" dirty="0">
                <a:latin typeface="Times New Roman" pitchFamily="18" charset="0"/>
                <a:cs typeface="Times New Roman" pitchFamily="18" charset="0"/>
              </a:rPr>
              <a:t/>
            </a:r>
            <a:br>
              <a:rPr lang="hu-HU" sz="1000" dirty="0">
                <a:latin typeface="Times New Roman" pitchFamily="18" charset="0"/>
                <a:cs typeface="Times New Roman" pitchFamily="18" charset="0"/>
              </a:rPr>
            </a:br>
            <a:r>
              <a:rPr lang="hu-HU" sz="1600" dirty="0" smtClean="0">
                <a:latin typeface="Times New Roman" pitchFamily="18" charset="0"/>
                <a:cs typeface="Times New Roman" pitchFamily="18" charset="0"/>
              </a:rPr>
              <a:t> </a:t>
            </a:r>
            <a:r>
              <a:rPr lang="hu-HU" sz="2400" dirty="0" smtClean="0">
                <a:latin typeface="Times New Roman" pitchFamily="18" charset="0"/>
                <a:cs typeface="Times New Roman" pitchFamily="18" charset="0"/>
              </a:rPr>
              <a:t>„Generációk diskurzusa a Regionális Tudományról” </a:t>
            </a:r>
            <a:br>
              <a:rPr lang="hu-HU" sz="2400" dirty="0" smtClean="0">
                <a:latin typeface="Times New Roman" pitchFamily="18" charset="0"/>
                <a:cs typeface="Times New Roman" pitchFamily="18" charset="0"/>
              </a:rPr>
            </a:br>
            <a:r>
              <a:rPr lang="hu-HU" sz="2400" dirty="0" smtClean="0">
                <a:latin typeface="Times New Roman" pitchFamily="18" charset="0"/>
                <a:cs typeface="Times New Roman" pitchFamily="18" charset="0"/>
              </a:rPr>
              <a:t>Győr, 2012.11.23.</a:t>
            </a:r>
            <a:br>
              <a:rPr lang="hu-HU" sz="2400" dirty="0" smtClean="0">
                <a:latin typeface="Times New Roman" pitchFamily="18" charset="0"/>
                <a:cs typeface="Times New Roman" pitchFamily="18" charset="0"/>
              </a:rPr>
            </a:br>
            <a:r>
              <a:rPr lang="hu-HU" sz="2400" dirty="0" smtClean="0">
                <a:latin typeface="Times New Roman" pitchFamily="18" charset="0"/>
                <a:cs typeface="Times New Roman" pitchFamily="18" charset="0"/>
              </a:rPr>
              <a:t>Széchenyi István Egyetem </a:t>
            </a:r>
            <a:r>
              <a:rPr lang="hu-HU" dirty="0" smtClean="0">
                <a:latin typeface="Times New Roman" pitchFamily="18" charset="0"/>
                <a:cs typeface="Times New Roman" pitchFamily="18" charset="0"/>
              </a:rPr>
              <a:t/>
            </a:r>
            <a:br>
              <a:rPr lang="hu-HU" dirty="0" smtClean="0">
                <a:latin typeface="Times New Roman" pitchFamily="18" charset="0"/>
                <a:cs typeface="Times New Roman" pitchFamily="18" charset="0"/>
              </a:rPr>
            </a:br>
            <a:endParaRPr lang="hu-HU" sz="2000" dirty="0"/>
          </a:p>
        </p:txBody>
      </p:sp>
      <p:sp>
        <p:nvSpPr>
          <p:cNvPr id="3075" name="Rectangle 3"/>
          <p:cNvSpPr>
            <a:spLocks noGrp="1" noChangeArrowheads="1"/>
          </p:cNvSpPr>
          <p:nvPr>
            <p:ph type="body" idx="1"/>
          </p:nvPr>
        </p:nvSpPr>
        <p:spPr>
          <a:xfrm>
            <a:off x="683568" y="2132856"/>
            <a:ext cx="7704856" cy="3999657"/>
          </a:xfrm>
        </p:spPr>
        <p:txBody>
          <a:bodyPr/>
          <a:lstStyle/>
          <a:p>
            <a:pPr algn="ctr">
              <a:buNone/>
            </a:pPr>
            <a:r>
              <a:rPr lang="hu-HU" dirty="0" smtClean="0">
                <a:latin typeface="Times New Roman" pitchFamily="18" charset="0"/>
                <a:cs typeface="Times New Roman" pitchFamily="18" charset="0"/>
              </a:rPr>
              <a:t>Vállalkozások helyzete a vidékfejlesztésben</a:t>
            </a:r>
          </a:p>
          <a:p>
            <a:pPr algn="ctr">
              <a:buNone/>
            </a:pPr>
            <a:endParaRPr lang="hu-HU" sz="2000" dirty="0" smtClean="0">
              <a:latin typeface="Times New Roman" pitchFamily="18" charset="0"/>
              <a:cs typeface="Times New Roman" pitchFamily="18" charset="0"/>
            </a:endParaRPr>
          </a:p>
          <a:p>
            <a:pPr algn="ctr">
              <a:buNone/>
            </a:pPr>
            <a:r>
              <a:rPr lang="hu-HU" sz="2800" dirty="0" smtClean="0">
                <a:latin typeface="Times New Roman" pitchFamily="18" charset="0"/>
                <a:cs typeface="Times New Roman" pitchFamily="18" charset="0"/>
              </a:rPr>
              <a:t>Máté Péter</a:t>
            </a:r>
          </a:p>
          <a:p>
            <a:pPr algn="ctr">
              <a:buNone/>
            </a:pPr>
            <a:r>
              <a:rPr lang="hu-HU" sz="2400" dirty="0" smtClean="0">
                <a:latin typeface="Times New Roman" pitchFamily="18" charset="0"/>
                <a:cs typeface="Times New Roman" pitchFamily="18" charset="0"/>
              </a:rPr>
              <a:t> </a:t>
            </a:r>
            <a:r>
              <a:rPr lang="hu-HU" sz="2000" dirty="0" smtClean="0">
                <a:latin typeface="Times New Roman" pitchFamily="18" charset="0"/>
                <a:cs typeface="Times New Roman" pitchFamily="18" charset="0"/>
              </a:rPr>
              <a:t>PhD hallgató</a:t>
            </a:r>
          </a:p>
          <a:p>
            <a:pPr algn="ctr">
              <a:buNone/>
            </a:pPr>
            <a:r>
              <a:rPr lang="hu-HU" sz="2000" dirty="0" smtClean="0">
                <a:latin typeface="Times New Roman" pitchFamily="18" charset="0"/>
                <a:cs typeface="Times New Roman" pitchFamily="18" charset="0"/>
              </a:rPr>
              <a:t>Szent István Egyetem, Gödöllő</a:t>
            </a:r>
          </a:p>
          <a:p>
            <a:pPr algn="ctr">
              <a:buNone/>
            </a:pPr>
            <a:r>
              <a:rPr lang="hu-HU" sz="2000" dirty="0" smtClean="0">
                <a:latin typeface="Times New Roman" pitchFamily="18" charset="0"/>
                <a:cs typeface="Times New Roman" pitchFamily="18" charset="0"/>
              </a:rPr>
              <a:t>Regionális Tudományok Doktori Iskola</a:t>
            </a:r>
          </a:p>
          <a:p>
            <a:pPr algn="ctr">
              <a:buNone/>
            </a:pPr>
            <a:r>
              <a:rPr lang="hu-HU" sz="2400" dirty="0">
                <a:latin typeface="Times New Roman" pitchFamily="18" charset="0"/>
              </a:rPr>
              <a:t>	</a:t>
            </a:r>
            <a:endParaRPr lang="hu-HU" dirty="0">
              <a:solidFill>
                <a:schemeClr val="tx2"/>
              </a:solidFill>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1" y="214313"/>
            <a:ext cx="7848872" cy="1462087"/>
          </a:xfrm>
        </p:spPr>
        <p:txBody>
          <a:bodyPr/>
          <a:lstStyle/>
          <a:p>
            <a:pPr algn="ctr"/>
            <a:r>
              <a:rPr lang="hu-HU" sz="4000" dirty="0" smtClean="0">
                <a:latin typeface="Times New Roman" pitchFamily="18" charset="0"/>
                <a:cs typeface="Times New Roman" pitchFamily="18" charset="0"/>
              </a:rPr>
              <a:t>Gazdaságfejlesztési támogatások</a:t>
            </a:r>
            <a:endParaRPr lang="hu-HU" sz="4000" dirty="0"/>
          </a:p>
        </p:txBody>
      </p:sp>
      <p:sp>
        <p:nvSpPr>
          <p:cNvPr id="8" name="Téglalap 7"/>
          <p:cNvSpPr/>
          <p:nvPr/>
        </p:nvSpPr>
        <p:spPr>
          <a:xfrm>
            <a:off x="467544" y="6309320"/>
            <a:ext cx="4464496" cy="369332"/>
          </a:xfrm>
          <a:prstGeom prst="rect">
            <a:avLst/>
          </a:prstGeom>
        </p:spPr>
        <p:txBody>
          <a:bodyPr wrap="square">
            <a:spAutoFit/>
          </a:bodyPr>
          <a:lstStyle/>
          <a:p>
            <a:r>
              <a:rPr lang="hu-HU" dirty="0" smtClean="0">
                <a:latin typeface="Times New Roman" pitchFamily="18" charset="0"/>
                <a:cs typeface="Times New Roman" pitchFamily="18" charset="0"/>
              </a:rPr>
              <a:t>forrás: Déli Napfény HACS, saját szerkesztés</a:t>
            </a:r>
          </a:p>
        </p:txBody>
      </p:sp>
      <p:sp>
        <p:nvSpPr>
          <p:cNvPr id="5" name="Tartalom helye 4"/>
          <p:cNvSpPr>
            <a:spLocks noGrp="1"/>
          </p:cNvSpPr>
          <p:nvPr>
            <p:ph idx="1"/>
          </p:nvPr>
        </p:nvSpPr>
        <p:spPr/>
        <p:txBody>
          <a:bodyPr/>
          <a:lstStyle/>
          <a:p>
            <a:endParaRPr lang="hu-HU"/>
          </a:p>
        </p:txBody>
      </p:sp>
      <p:pic>
        <p:nvPicPr>
          <p:cNvPr id="1026" name="Picture 2" descr="C:\Users\User\Desktop\Kép1.png"/>
          <p:cNvPicPr>
            <a:picLocks noChangeAspect="1" noChangeArrowheads="1"/>
          </p:cNvPicPr>
          <p:nvPr/>
        </p:nvPicPr>
        <p:blipFill>
          <a:blip r:embed="rId2" cstate="print"/>
          <a:srcRect/>
          <a:stretch>
            <a:fillRect/>
          </a:stretch>
        </p:blipFill>
        <p:spPr bwMode="auto">
          <a:xfrm>
            <a:off x="265113" y="1988840"/>
            <a:ext cx="8555359" cy="424847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755575" y="214313"/>
            <a:ext cx="7632849" cy="1462087"/>
          </a:xfrm>
        </p:spPr>
        <p:txBody>
          <a:bodyPr/>
          <a:lstStyle/>
          <a:p>
            <a:pPr algn="ctr"/>
            <a:r>
              <a:rPr lang="hu-HU" sz="4000" dirty="0" smtClean="0">
                <a:latin typeface="Times New Roman" pitchFamily="18" charset="0"/>
                <a:cs typeface="Times New Roman" pitchFamily="18" charset="0"/>
              </a:rPr>
              <a:t>Lélekszám arányos támogatás Ft/fő- gazdaságfejlesztés</a:t>
            </a:r>
            <a:endParaRPr lang="hu-HU" sz="4000" dirty="0">
              <a:latin typeface="Times New Roman" pitchFamily="18" charset="0"/>
              <a:cs typeface="Times New Roman" pitchFamily="18" charset="0"/>
            </a:endParaRPr>
          </a:p>
        </p:txBody>
      </p:sp>
      <p:sp>
        <p:nvSpPr>
          <p:cNvPr id="11" name="Téglalap 10"/>
          <p:cNvSpPr/>
          <p:nvPr/>
        </p:nvSpPr>
        <p:spPr>
          <a:xfrm>
            <a:off x="611560" y="6488668"/>
            <a:ext cx="4480714" cy="369332"/>
          </a:xfrm>
          <a:prstGeom prst="rect">
            <a:avLst/>
          </a:prstGeom>
        </p:spPr>
        <p:txBody>
          <a:bodyPr wrap="none">
            <a:spAutoFit/>
          </a:bodyPr>
          <a:lstStyle/>
          <a:p>
            <a:r>
              <a:rPr lang="hu-HU" dirty="0" smtClean="0">
                <a:latin typeface="Times New Roman" pitchFamily="18" charset="0"/>
                <a:cs typeface="Times New Roman" pitchFamily="18" charset="0"/>
              </a:rPr>
              <a:t>forrás: Déli Napfény HACS, saját szerkesztés</a:t>
            </a:r>
          </a:p>
        </p:txBody>
      </p:sp>
      <p:sp>
        <p:nvSpPr>
          <p:cNvPr id="5" name="Tartalom helye 4"/>
          <p:cNvSpPr>
            <a:spLocks noGrp="1"/>
          </p:cNvSpPr>
          <p:nvPr>
            <p:ph idx="1"/>
          </p:nvPr>
        </p:nvSpPr>
        <p:spPr/>
        <p:txBody>
          <a:bodyPr/>
          <a:lstStyle/>
          <a:p>
            <a:endParaRPr lang="hu-HU"/>
          </a:p>
        </p:txBody>
      </p:sp>
      <p:pic>
        <p:nvPicPr>
          <p:cNvPr id="1026" name="Picture 2" descr="C:\Users\Samsung\Desktop\Kép1.png"/>
          <p:cNvPicPr>
            <a:picLocks noChangeAspect="1" noChangeArrowheads="1"/>
          </p:cNvPicPr>
          <p:nvPr/>
        </p:nvPicPr>
        <p:blipFill>
          <a:blip r:embed="rId2" cstate="print"/>
          <a:srcRect/>
          <a:stretch>
            <a:fillRect/>
          </a:stretch>
        </p:blipFill>
        <p:spPr bwMode="auto">
          <a:xfrm>
            <a:off x="1043609" y="1844824"/>
            <a:ext cx="6768752" cy="468052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99592" y="404664"/>
            <a:ext cx="7344816" cy="1296144"/>
          </a:xfrm>
        </p:spPr>
        <p:txBody>
          <a:bodyPr/>
          <a:lstStyle/>
          <a:p>
            <a:pPr algn="ctr"/>
            <a:r>
              <a:rPr lang="hu-HU" sz="2400" dirty="0" smtClean="0">
                <a:latin typeface="Times New Roman" pitchFamily="18" charset="0"/>
                <a:cs typeface="Times New Roman" pitchFamily="18" charset="0"/>
              </a:rPr>
              <a:t/>
            </a:r>
            <a:br>
              <a:rPr lang="hu-HU" sz="2400" dirty="0" smtClean="0">
                <a:latin typeface="Times New Roman" pitchFamily="18" charset="0"/>
                <a:cs typeface="Times New Roman" pitchFamily="18" charset="0"/>
              </a:rPr>
            </a:br>
            <a:r>
              <a:rPr lang="hu-HU" sz="2400" dirty="0">
                <a:latin typeface="Times New Roman" pitchFamily="18" charset="0"/>
                <a:cs typeface="Times New Roman" pitchFamily="18" charset="0"/>
              </a:rPr>
              <a:t/>
            </a:r>
            <a:br>
              <a:rPr lang="hu-HU" sz="2400" dirty="0">
                <a:latin typeface="Times New Roman" pitchFamily="18" charset="0"/>
                <a:cs typeface="Times New Roman" pitchFamily="18" charset="0"/>
              </a:rPr>
            </a:br>
            <a:r>
              <a:rPr lang="hu-HU" sz="2400" dirty="0" smtClean="0">
                <a:latin typeface="Times New Roman" pitchFamily="18" charset="0"/>
                <a:cs typeface="Times New Roman" pitchFamily="18" charset="0"/>
              </a:rPr>
              <a:t/>
            </a:r>
            <a:br>
              <a:rPr lang="hu-HU" sz="2400" dirty="0" smtClean="0">
                <a:latin typeface="Times New Roman" pitchFamily="18" charset="0"/>
                <a:cs typeface="Times New Roman" pitchFamily="18" charset="0"/>
              </a:rPr>
            </a:br>
            <a:r>
              <a:rPr lang="hu-HU" sz="2400" dirty="0">
                <a:latin typeface="Times New Roman" pitchFamily="18" charset="0"/>
                <a:cs typeface="Times New Roman" pitchFamily="18" charset="0"/>
              </a:rPr>
              <a:t/>
            </a:r>
            <a:br>
              <a:rPr lang="hu-HU" sz="2400" dirty="0">
                <a:latin typeface="Times New Roman" pitchFamily="18" charset="0"/>
                <a:cs typeface="Times New Roman" pitchFamily="18" charset="0"/>
              </a:rPr>
            </a:br>
            <a:r>
              <a:rPr lang="hu-HU" sz="2400" dirty="0" smtClean="0">
                <a:latin typeface="Times New Roman" pitchFamily="18" charset="0"/>
                <a:cs typeface="Times New Roman" pitchFamily="18" charset="0"/>
              </a:rPr>
              <a:t/>
            </a:r>
            <a:br>
              <a:rPr lang="hu-HU" sz="2400" dirty="0" smtClean="0">
                <a:latin typeface="Times New Roman" pitchFamily="18" charset="0"/>
                <a:cs typeface="Times New Roman" pitchFamily="18" charset="0"/>
              </a:rPr>
            </a:br>
            <a:r>
              <a:rPr lang="hu-HU" sz="4000" dirty="0" smtClean="0">
                <a:latin typeface="Times New Roman" pitchFamily="18" charset="0"/>
                <a:cs typeface="Times New Roman" pitchFamily="18" charset="0"/>
              </a:rPr>
              <a:t>Gazdaságfejlesztési kérelmek</a:t>
            </a:r>
            <a:endParaRPr lang="hu-HU" sz="4000" dirty="0">
              <a:latin typeface="Times New Roman" pitchFamily="18" charset="0"/>
              <a:cs typeface="Times New Roman" pitchFamily="18" charset="0"/>
            </a:endParaRPr>
          </a:p>
        </p:txBody>
      </p:sp>
      <p:sp>
        <p:nvSpPr>
          <p:cNvPr id="3" name="Tartalom helye 2"/>
          <p:cNvSpPr>
            <a:spLocks noGrp="1"/>
          </p:cNvSpPr>
          <p:nvPr>
            <p:ph idx="1"/>
          </p:nvPr>
        </p:nvSpPr>
        <p:spPr>
          <a:xfrm>
            <a:off x="395536" y="2017713"/>
            <a:ext cx="8559552" cy="4114800"/>
          </a:xfrm>
        </p:spPr>
        <p:txBody>
          <a:bodyPr/>
          <a:lstStyle/>
          <a:p>
            <a:r>
              <a:rPr lang="hu-HU" sz="2400" dirty="0" smtClean="0">
                <a:latin typeface="Times New Roman" pitchFamily="18" charset="0"/>
                <a:cs typeface="Times New Roman" pitchFamily="18" charset="0"/>
              </a:rPr>
              <a:t>Átlagos támogatás 1 főre jutó értéke kb. 11 m </a:t>
            </a:r>
            <a:r>
              <a:rPr lang="hu-HU" sz="2400" dirty="0" err="1" smtClean="0">
                <a:latin typeface="Times New Roman" pitchFamily="18" charset="0"/>
                <a:cs typeface="Times New Roman" pitchFamily="18" charset="0"/>
              </a:rPr>
              <a:t>ft</a:t>
            </a:r>
            <a:endParaRPr lang="hu-HU" sz="2400" dirty="0" smtClean="0">
              <a:latin typeface="Times New Roman" pitchFamily="18" charset="0"/>
              <a:cs typeface="Times New Roman" pitchFamily="18" charset="0"/>
            </a:endParaRPr>
          </a:p>
          <a:p>
            <a:r>
              <a:rPr lang="hu-HU" sz="2400" dirty="0" smtClean="0">
                <a:latin typeface="Times New Roman" pitchFamily="18" charset="0"/>
                <a:cs typeface="Times New Roman" pitchFamily="18" charset="0"/>
              </a:rPr>
              <a:t>15% hazai forrás, 1,65 m </a:t>
            </a:r>
            <a:r>
              <a:rPr lang="hu-HU" sz="2400" dirty="0" err="1" smtClean="0">
                <a:latin typeface="Times New Roman" pitchFamily="18" charset="0"/>
                <a:cs typeface="Times New Roman" pitchFamily="18" charset="0"/>
              </a:rPr>
              <a:t>ft</a:t>
            </a:r>
            <a:r>
              <a:rPr lang="hu-HU" sz="2400" dirty="0" smtClean="0">
                <a:latin typeface="Times New Roman" pitchFamily="18" charset="0"/>
                <a:cs typeface="Times New Roman" pitchFamily="18" charset="0"/>
              </a:rPr>
              <a:t>/projekt</a:t>
            </a:r>
          </a:p>
          <a:p>
            <a:r>
              <a:rPr lang="hu-HU" sz="2400" dirty="0" smtClean="0">
                <a:latin typeface="Times New Roman" pitchFamily="18" charset="0"/>
                <a:cs typeface="Times New Roman" pitchFamily="18" charset="0"/>
              </a:rPr>
              <a:t>5 éves fenntartási időszakban adók formájában megtérül az államnak, gazdaságélénkítés</a:t>
            </a:r>
          </a:p>
          <a:p>
            <a:r>
              <a:rPr lang="hu-HU" sz="2400" dirty="0" smtClean="0">
                <a:latin typeface="Times New Roman" pitchFamily="18" charset="0"/>
                <a:cs typeface="Times New Roman" pitchFamily="18" charset="0"/>
              </a:rPr>
              <a:t>Kötelező a fejlesztési források 45%-t gazdaságfejlesztésre fordítani</a:t>
            </a:r>
          </a:p>
          <a:p>
            <a:r>
              <a:rPr lang="hu-HU" sz="2400" dirty="0" smtClean="0">
                <a:latin typeface="Times New Roman" pitchFamily="18" charset="0"/>
                <a:cs typeface="Times New Roman" pitchFamily="18" charset="0"/>
              </a:rPr>
              <a:t>Főként eszközbeszerzés, kevés létszámbővítés</a:t>
            </a:r>
          </a:p>
          <a:p>
            <a:r>
              <a:rPr lang="hu-HU" sz="2400" dirty="0" smtClean="0">
                <a:latin typeface="Times New Roman" pitchFamily="18" charset="0"/>
                <a:cs typeface="Times New Roman" pitchFamily="18" charset="0"/>
              </a:rPr>
              <a:t>Hátrányos helyzetű munkavállalók (40%)</a:t>
            </a:r>
          </a:p>
          <a:p>
            <a:endParaRPr lang="hu-HU" sz="2400" dirty="0" smtClean="0">
              <a:latin typeface="Times New Roman" pitchFamily="18" charset="0"/>
              <a:cs typeface="Times New Roman" pitchFamily="18" charset="0"/>
            </a:endParaRPr>
          </a:p>
          <a:p>
            <a:endParaRPr lang="hu-H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150939" y="214313"/>
            <a:ext cx="7525518" cy="1462087"/>
          </a:xfrm>
        </p:spPr>
        <p:txBody>
          <a:bodyPr/>
          <a:lstStyle/>
          <a:p>
            <a:pPr algn="ctr"/>
            <a:r>
              <a:rPr lang="hu-HU" sz="4000" dirty="0" smtClean="0">
                <a:latin typeface="Times New Roman" pitchFamily="18" charset="0"/>
                <a:cs typeface="Times New Roman" pitchFamily="18" charset="0"/>
              </a:rPr>
              <a:t>Következtetések</a:t>
            </a:r>
            <a:endParaRPr lang="hu-HU" sz="4000" dirty="0"/>
          </a:p>
        </p:txBody>
      </p:sp>
      <p:sp>
        <p:nvSpPr>
          <p:cNvPr id="3" name="Tartalom helye 2"/>
          <p:cNvSpPr>
            <a:spLocks noGrp="1"/>
          </p:cNvSpPr>
          <p:nvPr>
            <p:ph idx="1"/>
          </p:nvPr>
        </p:nvSpPr>
        <p:spPr>
          <a:xfrm>
            <a:off x="395536" y="2017713"/>
            <a:ext cx="8559552" cy="4114800"/>
          </a:xfrm>
        </p:spPr>
        <p:txBody>
          <a:bodyPr/>
          <a:lstStyle/>
          <a:p>
            <a:r>
              <a:rPr lang="hu-HU" sz="2400" dirty="0" smtClean="0">
                <a:latin typeface="Times New Roman" pitchFamily="18" charset="0"/>
                <a:cs typeface="Times New Roman" pitchFamily="18" charset="0"/>
              </a:rPr>
              <a:t>Nem gazdaságfejlesztési támogatások közvetlen hatása</a:t>
            </a:r>
          </a:p>
          <a:p>
            <a:r>
              <a:rPr lang="hu-HU" sz="2400" dirty="0" smtClean="0">
                <a:latin typeface="Times New Roman" pitchFamily="18" charset="0"/>
                <a:cs typeface="Times New Roman" pitchFamily="18" charset="0"/>
              </a:rPr>
              <a:t>Finanszírozási problémák  </a:t>
            </a:r>
          </a:p>
          <a:p>
            <a:r>
              <a:rPr lang="hu-HU" sz="2400" dirty="0" smtClean="0">
                <a:latin typeface="Times New Roman" pitchFamily="18" charset="0"/>
                <a:cs typeface="Times New Roman" pitchFamily="18" charset="0"/>
              </a:rPr>
              <a:t>Vállalt kötelezettségek teljesítése nehezen megy</a:t>
            </a:r>
          </a:p>
          <a:p>
            <a:r>
              <a:rPr lang="hu-HU" sz="2400" dirty="0" smtClean="0">
                <a:latin typeface="Times New Roman" pitchFamily="18" charset="0"/>
                <a:cs typeface="Times New Roman" pitchFamily="18" charset="0"/>
              </a:rPr>
              <a:t>A pályázó vállalkozások tanulási folyamaton mentek keresztül</a:t>
            </a:r>
          </a:p>
          <a:p>
            <a:r>
              <a:rPr lang="hu-HU" sz="2400" dirty="0" smtClean="0">
                <a:latin typeface="Times New Roman" pitchFamily="18" charset="0"/>
                <a:cs typeface="Times New Roman" pitchFamily="18" charset="0"/>
              </a:rPr>
              <a:t>A beruházás térségi feltételei adottak </a:t>
            </a:r>
          </a:p>
          <a:p>
            <a:pPr lvl="1"/>
            <a:r>
              <a:rPr lang="hu-HU" sz="2400" dirty="0" smtClean="0">
                <a:latin typeface="Times New Roman" pitchFamily="18" charset="0"/>
                <a:cs typeface="Times New Roman" pitchFamily="18" charset="0"/>
              </a:rPr>
              <a:t>Munkaerő, végzettség, infrastruktúra</a:t>
            </a:r>
          </a:p>
          <a:p>
            <a:endParaRPr lang="hu-H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43608" y="214313"/>
            <a:ext cx="7900367" cy="1462087"/>
          </a:xfrm>
        </p:spPr>
        <p:txBody>
          <a:bodyPr/>
          <a:lstStyle/>
          <a:p>
            <a:pPr algn="ctr"/>
            <a:r>
              <a:rPr lang="hu-HU" sz="4000" dirty="0" smtClean="0">
                <a:latin typeface="Times New Roman" pitchFamily="18" charset="0"/>
                <a:cs typeface="Times New Roman" pitchFamily="18" charset="0"/>
              </a:rPr>
              <a:t>Gyakori hibák </a:t>
            </a:r>
            <a:endParaRPr lang="hu-HU" sz="4000" dirty="0">
              <a:latin typeface="Times New Roman" pitchFamily="18" charset="0"/>
              <a:cs typeface="Times New Roman" pitchFamily="18" charset="0"/>
            </a:endParaRPr>
          </a:p>
        </p:txBody>
      </p:sp>
      <p:sp>
        <p:nvSpPr>
          <p:cNvPr id="3" name="Tartalom helye 2"/>
          <p:cNvSpPr>
            <a:spLocks noGrp="1"/>
          </p:cNvSpPr>
          <p:nvPr>
            <p:ph idx="1"/>
          </p:nvPr>
        </p:nvSpPr>
        <p:spPr>
          <a:xfrm>
            <a:off x="467544" y="2017713"/>
            <a:ext cx="8208912" cy="4114800"/>
          </a:xfrm>
        </p:spPr>
        <p:txBody>
          <a:bodyPr/>
          <a:lstStyle/>
          <a:p>
            <a:pPr>
              <a:spcBef>
                <a:spcPct val="0"/>
              </a:spcBef>
            </a:pPr>
            <a:r>
              <a:rPr lang="hu-HU" sz="2400" dirty="0" smtClean="0">
                <a:latin typeface="Times New Roman" pitchFamily="18" charset="0"/>
                <a:ea typeface="+mj-ea"/>
                <a:cs typeface="Times New Roman" pitchFamily="18" charset="0"/>
              </a:rPr>
              <a:t>Rendezetlen tulajdoni viszonyok</a:t>
            </a:r>
          </a:p>
          <a:p>
            <a:pPr>
              <a:spcBef>
                <a:spcPct val="0"/>
              </a:spcBef>
            </a:pPr>
            <a:r>
              <a:rPr lang="hu-HU" sz="2400" dirty="0" smtClean="0">
                <a:latin typeface="Times New Roman" pitchFamily="18" charset="0"/>
                <a:ea typeface="+mj-ea"/>
                <a:cs typeface="Times New Roman" pitchFamily="18" charset="0"/>
              </a:rPr>
              <a:t>Pályázat nem illeszkedik a rendelethez</a:t>
            </a:r>
          </a:p>
          <a:p>
            <a:pPr>
              <a:spcBef>
                <a:spcPct val="0"/>
              </a:spcBef>
            </a:pPr>
            <a:r>
              <a:rPr lang="hu-HU" sz="2400" dirty="0" smtClean="0">
                <a:latin typeface="Times New Roman" pitchFamily="18" charset="0"/>
                <a:ea typeface="+mj-ea"/>
                <a:cs typeface="Times New Roman" pitchFamily="18" charset="0"/>
              </a:rPr>
              <a:t>Nem támogatható tevékenység</a:t>
            </a:r>
          </a:p>
          <a:p>
            <a:pPr>
              <a:spcBef>
                <a:spcPct val="0"/>
              </a:spcBef>
            </a:pPr>
            <a:r>
              <a:rPr lang="hu-HU" sz="2400" dirty="0" smtClean="0">
                <a:latin typeface="Times New Roman" pitchFamily="18" charset="0"/>
                <a:ea typeface="+mj-ea"/>
                <a:cs typeface="Times New Roman" pitchFamily="18" charset="0"/>
              </a:rPr>
              <a:t>50%-nál nagyobb mezőgazdasági árbevétel</a:t>
            </a:r>
          </a:p>
          <a:p>
            <a:pPr>
              <a:spcBef>
                <a:spcPct val="0"/>
              </a:spcBef>
            </a:pPr>
            <a:r>
              <a:rPr lang="hu-HU" sz="2400" dirty="0" smtClean="0">
                <a:latin typeface="Times New Roman" pitchFamily="18" charset="0"/>
                <a:ea typeface="+mj-ea"/>
                <a:cs typeface="Times New Roman" pitchFamily="18" charset="0"/>
              </a:rPr>
              <a:t>Nem megfelelő adminisztráció</a:t>
            </a:r>
            <a:endParaRPr lang="hu-HU" sz="2400" dirty="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99592" y="214313"/>
            <a:ext cx="8044383" cy="1462087"/>
          </a:xfrm>
        </p:spPr>
        <p:txBody>
          <a:bodyPr/>
          <a:lstStyle/>
          <a:p>
            <a:pPr algn="ctr"/>
            <a:r>
              <a:rPr lang="hu-HU" sz="4000" dirty="0" smtClean="0">
                <a:latin typeface="Times New Roman" pitchFamily="18" charset="0"/>
                <a:cs typeface="Times New Roman" pitchFamily="18" charset="0"/>
              </a:rPr>
              <a:t>A sikeresen megvalósított Vidékfejlesztési Program hatásai </a:t>
            </a:r>
            <a:endParaRPr lang="hu-HU" sz="4000" dirty="0"/>
          </a:p>
        </p:txBody>
      </p:sp>
      <p:sp>
        <p:nvSpPr>
          <p:cNvPr id="3" name="Tartalom helye 2"/>
          <p:cNvSpPr>
            <a:spLocks noGrp="1"/>
          </p:cNvSpPr>
          <p:nvPr>
            <p:ph idx="1"/>
          </p:nvPr>
        </p:nvSpPr>
        <p:spPr>
          <a:xfrm>
            <a:off x="467544" y="2017713"/>
            <a:ext cx="8487544" cy="4114800"/>
          </a:xfrm>
        </p:spPr>
        <p:txBody>
          <a:bodyPr/>
          <a:lstStyle/>
          <a:p>
            <a:pPr algn="just"/>
            <a:r>
              <a:rPr lang="hu-HU" sz="2000" dirty="0" smtClean="0">
                <a:latin typeface="Times New Roman" pitchFamily="18" charset="0"/>
                <a:cs typeface="Times New Roman" pitchFamily="18" charset="0"/>
              </a:rPr>
              <a:t>A helyi szereplők (lakosság, vállalkozások stb.) közötti kapcsolatok és együttműködések erősödnek </a:t>
            </a:r>
          </a:p>
          <a:p>
            <a:pPr algn="just"/>
            <a:r>
              <a:rPr lang="hu-HU" sz="2000" dirty="0" smtClean="0">
                <a:latin typeface="Times New Roman" pitchFamily="18" charset="0"/>
                <a:cs typeface="Times New Roman" pitchFamily="18" charset="0"/>
              </a:rPr>
              <a:t>Gazdasági és egyéb együttműködések, hálózatok jönnek létre térségen belül és kívül </a:t>
            </a:r>
          </a:p>
          <a:p>
            <a:pPr algn="just"/>
            <a:r>
              <a:rPr lang="hu-HU" sz="2000" u="sng" dirty="0" smtClean="0">
                <a:latin typeface="Times New Roman" pitchFamily="18" charset="0"/>
                <a:cs typeface="Times New Roman" pitchFamily="18" charset="0"/>
              </a:rPr>
              <a:t>Innovatív</a:t>
            </a:r>
            <a:r>
              <a:rPr lang="hu-HU" sz="2000" dirty="0" smtClean="0">
                <a:latin typeface="Times New Roman" pitchFamily="18" charset="0"/>
                <a:cs typeface="Times New Roman" pitchFamily="18" charset="0"/>
              </a:rPr>
              <a:t> (újító), eredményes, a szükségleteknek megfelelő beruházások, fejlesztések valósulnak meg</a:t>
            </a:r>
          </a:p>
          <a:p>
            <a:pPr algn="just"/>
            <a:r>
              <a:rPr lang="hu-HU" sz="2000" dirty="0" smtClean="0">
                <a:latin typeface="Times New Roman" pitchFamily="18" charset="0"/>
                <a:cs typeface="Times New Roman" pitchFamily="18" charset="0"/>
              </a:rPr>
              <a:t>Új vállalkozások, szolgáltatások, tevékenységek jönnek létre, a munkalehetőségek bővülnek, az életminőség javul </a:t>
            </a:r>
          </a:p>
          <a:p>
            <a:pPr algn="just"/>
            <a:r>
              <a:rPr lang="hu-HU" sz="2000" dirty="0" smtClean="0">
                <a:latin typeface="Times New Roman" pitchFamily="18" charset="0"/>
                <a:cs typeface="Times New Roman" pitchFamily="18" charset="0"/>
              </a:rPr>
              <a:t>A térség erőforrásai (természeti, épített-, kulturális örökség stb.) fenntartható módon kerülnek hasznosításra, megőrzésre </a:t>
            </a:r>
          </a:p>
          <a:p>
            <a:pPr algn="just"/>
            <a:r>
              <a:rPr lang="hu-HU" sz="2000" dirty="0" smtClean="0">
                <a:latin typeface="Times New Roman" pitchFamily="18" charset="0"/>
                <a:cs typeface="Times New Roman" pitchFamily="18" charset="0"/>
              </a:rPr>
              <a:t>A Program eredményei közvetve vagy közvetlenül a térség minden vállalkozására, lakosára stb. pozitív hatással vannak </a:t>
            </a:r>
          </a:p>
          <a:p>
            <a:pPr algn="just"/>
            <a:r>
              <a:rPr lang="hu-HU" sz="2000" dirty="0" smtClean="0">
                <a:latin typeface="Times New Roman" pitchFamily="18" charset="0"/>
                <a:cs typeface="Times New Roman" pitchFamily="18" charset="0"/>
              </a:rPr>
              <a:t>A helyi társadalom szervezettsége javul </a:t>
            </a:r>
          </a:p>
          <a:p>
            <a:pPr algn="just"/>
            <a:r>
              <a:rPr lang="hu-HU" sz="2000" dirty="0" smtClean="0">
                <a:latin typeface="Times New Roman" pitchFamily="18" charset="0"/>
                <a:cs typeface="Times New Roman" pitchFamily="18" charset="0"/>
              </a:rPr>
              <a:t>Életképes vidéki közösségek alakulnak, fejlődnek ki</a:t>
            </a:r>
          </a:p>
          <a:p>
            <a:endParaRPr lang="hu-H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971600" y="214313"/>
            <a:ext cx="7972375" cy="1462087"/>
          </a:xfrm>
        </p:spPr>
        <p:txBody>
          <a:bodyPr/>
          <a:lstStyle/>
          <a:p>
            <a:pPr algn="ctr"/>
            <a:r>
              <a:rPr lang="hu-HU" sz="4000" u="sng" dirty="0" smtClean="0">
                <a:latin typeface="Times New Roman" pitchFamily="18" charset="0"/>
                <a:cs typeface="Times New Roman" pitchFamily="18" charset="0"/>
              </a:rPr>
              <a:t>Európai Számvevőszék jelentése- </a:t>
            </a:r>
            <a:r>
              <a:rPr lang="hu-HU" sz="4000" dirty="0" smtClean="0">
                <a:latin typeface="Times New Roman" pitchFamily="18" charset="0"/>
                <a:cs typeface="Times New Roman" pitchFamily="18" charset="0"/>
              </a:rPr>
              <a:t>5/2010.</a:t>
            </a:r>
            <a:endParaRPr lang="hu-HU" sz="4000" dirty="0"/>
          </a:p>
        </p:txBody>
      </p:sp>
      <p:sp>
        <p:nvSpPr>
          <p:cNvPr id="3" name="Tartalom helye 2"/>
          <p:cNvSpPr>
            <a:spLocks noGrp="1"/>
          </p:cNvSpPr>
          <p:nvPr>
            <p:ph idx="1"/>
          </p:nvPr>
        </p:nvSpPr>
        <p:spPr>
          <a:xfrm>
            <a:off x="539552" y="2017713"/>
            <a:ext cx="8415536" cy="4114800"/>
          </a:xfrm>
        </p:spPr>
        <p:txBody>
          <a:bodyPr/>
          <a:lstStyle/>
          <a:p>
            <a:pPr algn="just">
              <a:lnSpc>
                <a:spcPct val="90000"/>
              </a:lnSpc>
            </a:pPr>
            <a:r>
              <a:rPr lang="hu-HU" sz="2400" dirty="0" smtClean="0">
                <a:latin typeface="Times New Roman" pitchFamily="18" charset="0"/>
                <a:cs typeface="Times New Roman" pitchFamily="18" charset="0"/>
              </a:rPr>
              <a:t>Európai Számvevőszék kritikaként fogalmazza meg a Magyarország felé a hosszú pályázat elbírálási </a:t>
            </a:r>
            <a:r>
              <a:rPr lang="hu-HU" sz="2400" u="sng" dirty="0" smtClean="0">
                <a:latin typeface="Times New Roman" pitchFamily="18" charset="0"/>
                <a:cs typeface="Times New Roman" pitchFamily="18" charset="0"/>
              </a:rPr>
              <a:t>időt</a:t>
            </a:r>
            <a:r>
              <a:rPr lang="hu-HU" sz="2400" dirty="0" smtClean="0">
                <a:latin typeface="Times New Roman" pitchFamily="18" charset="0"/>
                <a:cs typeface="Times New Roman" pitchFamily="18" charset="0"/>
              </a:rPr>
              <a:t>, ami 12-16 hónap is lehet, illetve túl sok papír keletkezik az eljárás során, mintegy 120 oldalnyi anyag. A projekt mérete 4500 euró</a:t>
            </a:r>
          </a:p>
          <a:p>
            <a:pPr algn="just">
              <a:lnSpc>
                <a:spcPct val="90000"/>
              </a:lnSpc>
            </a:pPr>
            <a:r>
              <a:rPr lang="hu-HU" sz="2400" dirty="0" smtClean="0">
                <a:latin typeface="Times New Roman" pitchFamily="18" charset="0"/>
                <a:cs typeface="Times New Roman" pitchFamily="18" charset="0"/>
              </a:rPr>
              <a:t>Javasolt a beruházás mérete szerinti differenciált adminisztratív eljárásrendi feltételrendszer bevezetése. Támogatási és kifizetési kérelmek formanyomtatványainak egyszerűsítése</a:t>
            </a:r>
          </a:p>
          <a:p>
            <a:pPr algn="just">
              <a:lnSpc>
                <a:spcPct val="90000"/>
              </a:lnSpc>
            </a:pPr>
            <a:r>
              <a:rPr lang="hu-HU" sz="2400" dirty="0" smtClean="0">
                <a:latin typeface="Times New Roman" pitchFamily="18" charset="0"/>
                <a:cs typeface="Times New Roman" pitchFamily="18" charset="0"/>
              </a:rPr>
              <a:t>A magyar projektek kevés innovatív, újszerű ötleteket fogalmaznak meg. Magyarországon egy új szolgáltatás bevezetése már innovatív ötletnek minősül, és plusz pont jár érte. Olaszországban vagy Franciaországban az új technológiák, innovatív megközelítések kapnak csak lehetőségek a projektek elkészítésére és támogatásra</a:t>
            </a:r>
          </a:p>
          <a:p>
            <a:endParaRPr lang="hu-HU"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a:xfrm>
            <a:off x="539552" y="2017713"/>
            <a:ext cx="8208912" cy="4114800"/>
          </a:xfrm>
        </p:spPr>
        <p:txBody>
          <a:bodyPr/>
          <a:lstStyle/>
          <a:p>
            <a:pPr algn="ctr">
              <a:buNone/>
            </a:pPr>
            <a:endParaRPr lang="hu-HU" dirty="0" smtClean="0"/>
          </a:p>
          <a:p>
            <a:pPr algn="ctr">
              <a:buNone/>
            </a:pPr>
            <a:endParaRPr lang="hu-HU" dirty="0" smtClean="0"/>
          </a:p>
          <a:p>
            <a:pPr algn="ctr">
              <a:buNone/>
            </a:pPr>
            <a:r>
              <a:rPr lang="hu-HU" dirty="0" smtClean="0">
                <a:latin typeface="Times New Roman" pitchFamily="18" charset="0"/>
                <a:cs typeface="Times New Roman" pitchFamily="18" charset="0"/>
              </a:rPr>
              <a:t>Köszönöm a figyelmet!</a:t>
            </a:r>
          </a:p>
          <a:p>
            <a:pPr algn="ctr"/>
            <a:endParaRPr lang="hu-HU" dirty="0" smtClean="0">
              <a:latin typeface="Times New Roman" pitchFamily="18" charset="0"/>
              <a:cs typeface="Times New Roman" pitchFamily="18" charset="0"/>
            </a:endParaRPr>
          </a:p>
          <a:p>
            <a:pPr algn="ctr">
              <a:buNone/>
            </a:pPr>
            <a:r>
              <a:rPr lang="hu-HU" dirty="0" err="1" smtClean="0">
                <a:latin typeface="Times New Roman" pitchFamily="18" charset="0"/>
                <a:cs typeface="Times New Roman" pitchFamily="18" charset="0"/>
              </a:rPr>
              <a:t>mate.peter</a:t>
            </a:r>
            <a:r>
              <a:rPr lang="hu-HU" dirty="0" smtClean="0">
                <a:latin typeface="Times New Roman" pitchFamily="18" charset="0"/>
                <a:cs typeface="Times New Roman" pitchFamily="18" charset="0"/>
              </a:rPr>
              <a:t>@</a:t>
            </a:r>
            <a:r>
              <a:rPr lang="hu-HU" dirty="0" err="1" smtClean="0">
                <a:latin typeface="Times New Roman" pitchFamily="18" charset="0"/>
                <a:cs typeface="Times New Roman" pitchFamily="18" charset="0"/>
              </a:rPr>
              <a:t>t-online.hu</a:t>
            </a:r>
            <a:endParaRPr lang="hu-H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99593" y="214313"/>
            <a:ext cx="7920880" cy="1462087"/>
          </a:xfrm>
        </p:spPr>
        <p:txBody>
          <a:bodyPr numCol="1"/>
          <a:lstStyle/>
          <a:p>
            <a:pPr algn="ctr"/>
            <a:r>
              <a:rPr lang="hu-HU" sz="4000" dirty="0" smtClean="0">
                <a:latin typeface="Times New Roman" pitchFamily="18" charset="0"/>
                <a:cs typeface="Times New Roman" pitchFamily="18" charset="0"/>
              </a:rPr>
              <a:t>Az akciócsoportok megalakulása</a:t>
            </a:r>
            <a:endParaRPr lang="hu-HU" sz="4000" dirty="0">
              <a:latin typeface="Times New Roman" pitchFamily="18" charset="0"/>
              <a:cs typeface="Times New Roman" pitchFamily="18" charset="0"/>
            </a:endParaRPr>
          </a:p>
        </p:txBody>
      </p:sp>
      <p:sp>
        <p:nvSpPr>
          <p:cNvPr id="4099" name="Rectangle 3"/>
          <p:cNvSpPr>
            <a:spLocks noGrp="1" noChangeArrowheads="1"/>
          </p:cNvSpPr>
          <p:nvPr>
            <p:ph type="body" idx="1"/>
          </p:nvPr>
        </p:nvSpPr>
        <p:spPr>
          <a:xfrm>
            <a:off x="395536" y="2017713"/>
            <a:ext cx="8559552" cy="4114800"/>
          </a:xfrm>
        </p:spPr>
        <p:txBody>
          <a:bodyPr/>
          <a:lstStyle/>
          <a:p>
            <a:r>
              <a:rPr lang="hu-HU" sz="2400" dirty="0" smtClean="0">
                <a:latin typeface="Times New Roman" pitchFamily="18" charset="0"/>
                <a:cs typeface="Times New Roman" pitchFamily="18" charset="0"/>
              </a:rPr>
              <a:t>93/2007. (VIII.29.) FVM rendelet</a:t>
            </a:r>
          </a:p>
          <a:p>
            <a:r>
              <a:rPr lang="hu-HU" sz="2400" dirty="0" smtClean="0">
                <a:latin typeface="Times New Roman" pitchFamily="18" charset="0"/>
                <a:cs typeface="Times New Roman" pitchFamily="18" charset="0"/>
              </a:rPr>
              <a:t>147/2007 (XII.4.) FVM rendelet</a:t>
            </a:r>
          </a:p>
          <a:p>
            <a:endParaRPr lang="hu-HU" sz="2400" dirty="0" smtClean="0">
              <a:latin typeface="Times New Roman" pitchFamily="18" charset="0"/>
              <a:cs typeface="Times New Roman" pitchFamily="18" charset="0"/>
            </a:endParaRPr>
          </a:p>
          <a:p>
            <a:r>
              <a:rPr lang="hu-HU" sz="2400" dirty="0" smtClean="0">
                <a:latin typeface="Times New Roman" pitchFamily="18" charset="0"/>
                <a:cs typeface="Times New Roman" pitchFamily="18" charset="0"/>
              </a:rPr>
              <a:t>A helyi akciócsoportok megalakulásának rendje, illetve az elismerés folyamata </a:t>
            </a:r>
          </a:p>
          <a:p>
            <a:r>
              <a:rPr lang="hu-HU" sz="2400" dirty="0" smtClean="0">
                <a:latin typeface="Times New Roman" pitchFamily="18" charset="0"/>
                <a:cs typeface="Times New Roman" pitchFamily="18" charset="0"/>
              </a:rPr>
              <a:t>Főként a kistérségek mentén szerveződnek az akciócsoportok </a:t>
            </a:r>
          </a:p>
          <a:p>
            <a:r>
              <a:rPr lang="hu-HU" sz="2400" dirty="0" smtClean="0">
                <a:latin typeface="Times New Roman" pitchFamily="18" charset="0"/>
                <a:cs typeface="Times New Roman" pitchFamily="18" charset="0"/>
              </a:rPr>
              <a:t>Önkormányzati- vállalkozói-civil összefogás</a:t>
            </a:r>
            <a:endParaRPr lang="hu-HU" sz="2400" dirty="0">
              <a:latin typeface="Times New Roman" pitchFamily="18" charset="0"/>
              <a:cs typeface="Times New Roman" pitchFamily="18" charset="0"/>
            </a:endParaRPr>
          </a:p>
          <a:p>
            <a:endParaRPr lang="hu-HU" sz="2400" dirty="0">
              <a:latin typeface="Times New Roman" pitchFamily="18" charset="0"/>
            </a:endParaRPr>
          </a:p>
          <a:p>
            <a:endParaRPr lang="hu-HU" sz="2400" b="1" dirty="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150939" y="214313"/>
            <a:ext cx="7381502" cy="1462087"/>
          </a:xfrm>
        </p:spPr>
        <p:txBody>
          <a:bodyPr/>
          <a:lstStyle/>
          <a:p>
            <a:pPr algn="ctr"/>
            <a:r>
              <a:rPr lang="hu-HU" sz="4000" dirty="0" smtClean="0">
                <a:latin typeface="Times New Roman" pitchFamily="18" charset="0"/>
                <a:cs typeface="Times New Roman" pitchFamily="18" charset="0"/>
              </a:rPr>
              <a:t>Szereplők</a:t>
            </a:r>
            <a:endParaRPr lang="hu-HU" sz="4000" dirty="0">
              <a:latin typeface="Times New Roman" pitchFamily="18" charset="0"/>
              <a:cs typeface="Times New Roman" pitchFamily="18" charset="0"/>
            </a:endParaRPr>
          </a:p>
        </p:txBody>
      </p:sp>
      <p:sp>
        <p:nvSpPr>
          <p:cNvPr id="10243" name="Rectangle 3"/>
          <p:cNvSpPr>
            <a:spLocks noGrp="1" noChangeArrowheads="1"/>
          </p:cNvSpPr>
          <p:nvPr>
            <p:ph type="body" idx="1"/>
          </p:nvPr>
        </p:nvSpPr>
        <p:spPr>
          <a:xfrm>
            <a:off x="467544" y="2017713"/>
            <a:ext cx="8487544" cy="4114800"/>
          </a:xfrm>
        </p:spPr>
        <p:txBody>
          <a:bodyPr/>
          <a:lstStyle/>
          <a:p>
            <a:r>
              <a:rPr lang="hu-HU" sz="2400" dirty="0" smtClean="0">
                <a:latin typeface="Times New Roman" pitchFamily="18" charset="0"/>
                <a:cs typeface="Times New Roman" pitchFamily="18" charset="0"/>
              </a:rPr>
              <a:t>Mezőgazdasági és Vidékfejlesztési Hivatal (kifizető ügynökség, szakmai iránymutatás)</a:t>
            </a:r>
          </a:p>
          <a:p>
            <a:r>
              <a:rPr lang="hu-HU" sz="2400" dirty="0" smtClean="0">
                <a:latin typeface="Times New Roman" pitchFamily="18" charset="0"/>
                <a:cs typeface="Times New Roman" pitchFamily="18" charset="0"/>
              </a:rPr>
              <a:t>Vidékfejlesztési Minisztérium (Irányító Hatóság, stratégiai támogatás)</a:t>
            </a:r>
          </a:p>
          <a:p>
            <a:r>
              <a:rPr lang="hu-HU" sz="2400" dirty="0" smtClean="0">
                <a:latin typeface="Times New Roman" pitchFamily="18" charset="0"/>
                <a:cs typeface="Times New Roman" pitchFamily="18" charset="0"/>
              </a:rPr>
              <a:t>Helyi Akciócsoportok </a:t>
            </a:r>
          </a:p>
          <a:p>
            <a:r>
              <a:rPr lang="hu-HU" sz="2400" dirty="0" smtClean="0">
                <a:latin typeface="Times New Roman" pitchFamily="18" charset="0"/>
                <a:cs typeface="Times New Roman" pitchFamily="18" charset="0"/>
              </a:rPr>
              <a:t>Pályázók</a:t>
            </a:r>
          </a:p>
          <a:p>
            <a:endParaRPr lang="hu-HU" sz="2400" dirty="0">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71601" y="214313"/>
            <a:ext cx="7704856" cy="1462087"/>
          </a:xfrm>
        </p:spPr>
        <p:txBody>
          <a:bodyPr/>
          <a:lstStyle/>
          <a:p>
            <a:pPr algn="ctr"/>
            <a:r>
              <a:rPr lang="hu-HU" sz="4000" dirty="0" smtClean="0">
                <a:latin typeface="Times New Roman" pitchFamily="18" charset="0"/>
                <a:cs typeface="Times New Roman" pitchFamily="18" charset="0"/>
              </a:rPr>
              <a:t>Támogatási keretfeltételek</a:t>
            </a:r>
            <a:endParaRPr lang="hu-HU" sz="4000" dirty="0">
              <a:latin typeface="Times New Roman" pitchFamily="18" charset="0"/>
            </a:endParaRPr>
          </a:p>
        </p:txBody>
      </p:sp>
      <p:sp>
        <p:nvSpPr>
          <p:cNvPr id="12291" name="Rectangle 3"/>
          <p:cNvSpPr>
            <a:spLocks noGrp="1" noChangeArrowheads="1"/>
          </p:cNvSpPr>
          <p:nvPr>
            <p:ph type="body" idx="1"/>
          </p:nvPr>
        </p:nvSpPr>
        <p:spPr>
          <a:xfrm>
            <a:off x="539552" y="2060848"/>
            <a:ext cx="8415536" cy="4071665"/>
          </a:xfrm>
        </p:spPr>
        <p:txBody>
          <a:bodyPr/>
          <a:lstStyle/>
          <a:p>
            <a:r>
              <a:rPr lang="hu-HU" sz="2400" dirty="0" smtClean="0">
                <a:latin typeface="Times New Roman" pitchFamily="18" charset="0"/>
                <a:cs typeface="Times New Roman" pitchFamily="18" charset="0"/>
              </a:rPr>
              <a:t>136/2008 (X.18.) FVM rendelet, 158/2009.(XI.19.) FVM rendelet, </a:t>
            </a:r>
            <a:r>
              <a:rPr lang="hu-HU" sz="2400" dirty="0" err="1" smtClean="0">
                <a:latin typeface="Times New Roman" pitchFamily="18" charset="0"/>
                <a:cs typeface="Times New Roman" pitchFamily="18" charset="0"/>
              </a:rPr>
              <a:t>Mikrovállalkozások</a:t>
            </a:r>
            <a:r>
              <a:rPr lang="hu-HU" sz="2400" dirty="0" smtClean="0">
                <a:latin typeface="Times New Roman" pitchFamily="18" charset="0"/>
                <a:cs typeface="Times New Roman" pitchFamily="18" charset="0"/>
              </a:rPr>
              <a:t> létrehozása, és fejlesztése (TK1, TK2, kör)</a:t>
            </a:r>
          </a:p>
          <a:p>
            <a:r>
              <a:rPr lang="hu-HU" sz="2400" dirty="0" smtClean="0">
                <a:latin typeface="Times New Roman" pitchFamily="18" charset="0"/>
                <a:cs typeface="Times New Roman" pitchFamily="18" charset="0"/>
              </a:rPr>
              <a:t>137/2008. (X.18.) FVM rendelet, 160/2009. (XI.19.) FVM rendelet, Turisztikai tevékenység ösztönzése (TK1, TK2, kör)</a:t>
            </a:r>
          </a:p>
          <a:p>
            <a:r>
              <a:rPr lang="hu-HU" sz="2400" dirty="0" smtClean="0">
                <a:latin typeface="Times New Roman" pitchFamily="18" charset="0"/>
                <a:cs typeface="Times New Roman" pitchFamily="18" charset="0"/>
              </a:rPr>
              <a:t>122/2009. (IX.17.), 76/2011. (VII.29.) </a:t>
            </a:r>
            <a:r>
              <a:rPr lang="hu-HU" sz="2400" dirty="0" err="1" smtClean="0">
                <a:latin typeface="Times New Roman" pitchFamily="18" charset="0"/>
                <a:cs typeface="Times New Roman" pitchFamily="18" charset="0"/>
              </a:rPr>
              <a:t>Leader</a:t>
            </a:r>
            <a:r>
              <a:rPr lang="hu-HU" sz="2400" dirty="0" smtClean="0">
                <a:latin typeface="Times New Roman" pitchFamily="18" charset="0"/>
                <a:cs typeface="Times New Roman" pitchFamily="18" charset="0"/>
              </a:rPr>
              <a:t> fejlesztések</a:t>
            </a:r>
          </a:p>
          <a:p>
            <a:r>
              <a:rPr lang="hu-HU" sz="2400" b="1" i="1" dirty="0" smtClean="0">
                <a:latin typeface="Times New Roman" pitchFamily="18" charset="0"/>
                <a:cs typeface="Times New Roman" pitchFamily="18" charset="0"/>
              </a:rPr>
              <a:t>Változás (2011.):</a:t>
            </a:r>
            <a:r>
              <a:rPr lang="hu-HU" sz="2400" dirty="0" smtClean="0">
                <a:latin typeface="Times New Roman" pitchFamily="18" charset="0"/>
                <a:cs typeface="Times New Roman" pitchFamily="18" charset="0"/>
              </a:rPr>
              <a:t> a városi ranggal rendelkező településeket, valamint a kistérségi központokat kiveszik a jogosult települések listájáról</a:t>
            </a:r>
          </a:p>
          <a:p>
            <a:r>
              <a:rPr lang="hu-HU" sz="2400" dirty="0" smtClean="0">
                <a:latin typeface="Times New Roman" pitchFamily="18" charset="0"/>
                <a:cs typeface="Times New Roman" pitchFamily="18" charset="0"/>
              </a:rPr>
              <a:t>33/2011. (IV.28.) </a:t>
            </a:r>
            <a:r>
              <a:rPr lang="hu-HU" sz="2400" dirty="0" err="1" smtClean="0">
                <a:latin typeface="Times New Roman" pitchFamily="18" charset="0"/>
                <a:cs typeface="Times New Roman" pitchFamily="18" charset="0"/>
              </a:rPr>
              <a:t>Mikrovállalkozások</a:t>
            </a:r>
            <a:r>
              <a:rPr lang="hu-HU" sz="2400" dirty="0" smtClean="0">
                <a:latin typeface="Times New Roman" pitchFamily="18" charset="0"/>
                <a:cs typeface="Times New Roman" pitchFamily="18" charset="0"/>
              </a:rPr>
              <a:t> létrehozása, és fejlesztése</a:t>
            </a:r>
          </a:p>
          <a:p>
            <a:r>
              <a:rPr lang="hu-HU" sz="2400" dirty="0" smtClean="0">
                <a:latin typeface="Times New Roman" pitchFamily="18" charset="0"/>
                <a:cs typeface="Times New Roman" pitchFamily="18" charset="0"/>
              </a:rPr>
              <a:t> 44/2011. (V.26.) Turisztikai tevékenység ösztönzése </a:t>
            </a:r>
          </a:p>
          <a:p>
            <a:endParaRPr lang="hu-HU" sz="2400" dirty="0">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99593" y="214313"/>
            <a:ext cx="7416824" cy="1462087"/>
          </a:xfrm>
        </p:spPr>
        <p:txBody>
          <a:bodyPr/>
          <a:lstStyle/>
          <a:p>
            <a:pPr algn="ctr"/>
            <a:r>
              <a:rPr lang="hu-HU" sz="4000" dirty="0" smtClean="0">
                <a:latin typeface="Times New Roman" pitchFamily="18" charset="0"/>
                <a:cs typeface="Times New Roman" pitchFamily="18" charset="0"/>
              </a:rPr>
              <a:t>Vizsgálat lehatárolása</a:t>
            </a:r>
            <a:endParaRPr lang="hu-HU" sz="4000" dirty="0">
              <a:latin typeface="Times New Roman" pitchFamily="18" charset="0"/>
            </a:endParaRPr>
          </a:p>
        </p:txBody>
      </p:sp>
      <p:sp>
        <p:nvSpPr>
          <p:cNvPr id="13315" name="Rectangle 3"/>
          <p:cNvSpPr>
            <a:spLocks noGrp="1" noChangeArrowheads="1"/>
          </p:cNvSpPr>
          <p:nvPr>
            <p:ph type="body" idx="1"/>
          </p:nvPr>
        </p:nvSpPr>
        <p:spPr>
          <a:xfrm>
            <a:off x="467544" y="2017713"/>
            <a:ext cx="8280920" cy="4114800"/>
          </a:xfrm>
        </p:spPr>
        <p:txBody>
          <a:bodyPr/>
          <a:lstStyle/>
          <a:p>
            <a:endParaRPr lang="hu-HU" sz="2400" dirty="0">
              <a:latin typeface="Times New Roman" pitchFamily="18" charset="0"/>
            </a:endParaRPr>
          </a:p>
          <a:p>
            <a:r>
              <a:rPr lang="hu-HU" sz="2400" dirty="0" smtClean="0">
                <a:latin typeface="Times New Roman" pitchFamily="18" charset="0"/>
                <a:cs typeface="Times New Roman" pitchFamily="18" charset="0"/>
              </a:rPr>
              <a:t>Időbeli lehatárolás: 2007-2011.</a:t>
            </a:r>
          </a:p>
          <a:p>
            <a:r>
              <a:rPr lang="hu-HU" sz="2400" dirty="0" smtClean="0">
                <a:latin typeface="Times New Roman" pitchFamily="18" charset="0"/>
                <a:cs typeface="Times New Roman" pitchFamily="18" charset="0"/>
              </a:rPr>
              <a:t>Térbeli lehatárolás: Déli Napfény HACS területe</a:t>
            </a:r>
          </a:p>
          <a:p>
            <a:pPr marL="342900" lvl="1" indent="-342900">
              <a:buNone/>
            </a:pPr>
            <a:r>
              <a:rPr lang="hu-HU" sz="2400" dirty="0" smtClean="0">
                <a:latin typeface="Times New Roman" pitchFamily="18" charset="0"/>
                <a:cs typeface="Times New Roman" pitchFamily="18" charset="0"/>
              </a:rPr>
              <a:t>	települések: Algyő, </a:t>
            </a:r>
            <a:r>
              <a:rPr lang="hu-HU" sz="2400" dirty="0" smtClean="0">
                <a:solidFill>
                  <a:schemeClr val="tx2"/>
                </a:solidFill>
                <a:latin typeface="Times New Roman" pitchFamily="18" charset="0"/>
                <a:cs typeface="Times New Roman" pitchFamily="18" charset="0"/>
              </a:rPr>
              <a:t>Bordány</a:t>
            </a:r>
            <a:r>
              <a:rPr lang="hu-HU" sz="2400" dirty="0" smtClean="0">
                <a:latin typeface="Times New Roman" pitchFamily="18" charset="0"/>
                <a:cs typeface="Times New Roman" pitchFamily="18" charset="0"/>
              </a:rPr>
              <a:t>, Deszk, Domaszék, </a:t>
            </a:r>
            <a:r>
              <a:rPr lang="hu-HU" sz="2400" dirty="0" smtClean="0">
                <a:solidFill>
                  <a:schemeClr val="tx2"/>
                </a:solidFill>
                <a:latin typeface="Times New Roman" pitchFamily="18" charset="0"/>
                <a:cs typeface="Times New Roman" pitchFamily="18" charset="0"/>
              </a:rPr>
              <a:t>Dóc, </a:t>
            </a:r>
            <a:r>
              <a:rPr lang="hu-HU" sz="2400" dirty="0" smtClean="0">
                <a:latin typeface="Times New Roman" pitchFamily="18" charset="0"/>
                <a:cs typeface="Times New Roman" pitchFamily="18" charset="0"/>
              </a:rPr>
              <a:t>Kübekháza, Röszke, Sándorfalva, Szatymaz, Újszentiván, Tiszasziget, Zsombó </a:t>
            </a:r>
          </a:p>
          <a:p>
            <a:r>
              <a:rPr lang="hu-HU" sz="2400" dirty="0" smtClean="0">
                <a:latin typeface="Times New Roman" pitchFamily="18" charset="0"/>
                <a:cs typeface="Times New Roman" pitchFamily="18" charset="0"/>
              </a:rPr>
              <a:t>Mitől sikeres egy térség? Melyek a feltételei?</a:t>
            </a:r>
          </a:p>
          <a:p>
            <a:pPr lvl="1"/>
            <a:r>
              <a:rPr lang="hu-HU" sz="2000" dirty="0" smtClean="0">
                <a:latin typeface="Times New Roman" pitchFamily="18" charset="0"/>
                <a:cs typeface="Times New Roman" pitchFamily="18" charset="0"/>
              </a:rPr>
              <a:t>Megye székhely, vagy régió központtól való távolság (döntési,információ kp.)</a:t>
            </a:r>
          </a:p>
          <a:p>
            <a:pPr lvl="1"/>
            <a:r>
              <a:rPr lang="hu-HU" sz="2000" dirty="0" smtClean="0">
                <a:latin typeface="Times New Roman" pitchFamily="18" charset="0"/>
                <a:cs typeface="Times New Roman" pitchFamily="18" charset="0"/>
              </a:rPr>
              <a:t>Lakosság szám, iskolázottság</a:t>
            </a:r>
          </a:p>
          <a:p>
            <a:endParaRPr lang="hu-H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27583" y="214313"/>
            <a:ext cx="7272809" cy="1462087"/>
          </a:xfrm>
        </p:spPr>
        <p:txBody>
          <a:bodyPr/>
          <a:lstStyle/>
          <a:p>
            <a:pPr algn="ctr"/>
            <a:r>
              <a:rPr lang="hu-HU" sz="4000" dirty="0" smtClean="0">
                <a:latin typeface="Times New Roman" pitchFamily="18" charset="0"/>
                <a:cs typeface="Times New Roman" pitchFamily="18" charset="0"/>
              </a:rPr>
              <a:t>Déli Napfény HACS jellemzői</a:t>
            </a:r>
            <a:endParaRPr lang="hu-HU" sz="4000" dirty="0">
              <a:latin typeface="Times New Roman" pitchFamily="18" charset="0"/>
            </a:endParaRPr>
          </a:p>
        </p:txBody>
      </p:sp>
      <p:sp>
        <p:nvSpPr>
          <p:cNvPr id="11267" name="Rectangle 3"/>
          <p:cNvSpPr>
            <a:spLocks noGrp="1" noChangeArrowheads="1"/>
          </p:cNvSpPr>
          <p:nvPr>
            <p:ph type="body" idx="1"/>
          </p:nvPr>
        </p:nvSpPr>
        <p:spPr>
          <a:xfrm>
            <a:off x="395536" y="2132855"/>
            <a:ext cx="8208912" cy="3999657"/>
          </a:xfrm>
        </p:spPr>
        <p:txBody>
          <a:bodyPr/>
          <a:lstStyle/>
          <a:p>
            <a:r>
              <a:rPr lang="hu-HU" sz="2400" dirty="0" smtClean="0">
                <a:latin typeface="Times New Roman" pitchFamily="18" charset="0"/>
                <a:cs typeface="Times New Roman" pitchFamily="18" charset="0"/>
              </a:rPr>
              <a:t>Szeged gravitációs zónájában helyezkedik el</a:t>
            </a:r>
          </a:p>
          <a:p>
            <a:r>
              <a:rPr lang="hu-HU" sz="2400" dirty="0" smtClean="0">
                <a:latin typeface="Times New Roman" pitchFamily="18" charset="0"/>
                <a:cs typeface="Times New Roman" pitchFamily="18" charset="0"/>
              </a:rPr>
              <a:t>A települések átlagos távolsága a megyeszékhelytől: 14,88 km</a:t>
            </a:r>
          </a:p>
          <a:p>
            <a:r>
              <a:rPr lang="hu-HU" sz="2400" dirty="0" smtClean="0">
                <a:latin typeface="Times New Roman" pitchFamily="18" charset="0"/>
                <a:cs typeface="Times New Roman" pitchFamily="18" charset="0"/>
              </a:rPr>
              <a:t>Működő vállalkozások száma: 716 db (Mikro, kis-és középvállalkozás)</a:t>
            </a:r>
          </a:p>
          <a:p>
            <a:r>
              <a:rPr lang="hu-HU" sz="2400" dirty="0" smtClean="0">
                <a:latin typeface="Times New Roman" pitchFamily="18" charset="0"/>
                <a:cs typeface="Times New Roman" pitchFamily="18" charset="0"/>
              </a:rPr>
              <a:t>Munkanélküliségi ráta: 6,84% (2009.)</a:t>
            </a:r>
          </a:p>
          <a:p>
            <a:r>
              <a:rPr lang="hu-HU" sz="2400" dirty="0" smtClean="0">
                <a:latin typeface="Times New Roman" pitchFamily="18" charset="0"/>
                <a:cs typeface="Times New Roman" pitchFamily="18" charset="0"/>
              </a:rPr>
              <a:t>HACS lakossága növekszik</a:t>
            </a:r>
          </a:p>
          <a:p>
            <a:pPr>
              <a:lnSpc>
                <a:spcPct val="80000"/>
              </a:lnSpc>
            </a:pPr>
            <a:endParaRPr lang="hu-HU" sz="2000" dirty="0">
              <a:latin typeface="Times New Roman" pitchFamily="18" charset="0"/>
            </a:endParaRPr>
          </a:p>
        </p:txBody>
      </p:sp>
      <p:pic>
        <p:nvPicPr>
          <p:cNvPr id="11268" name="Picture 4" descr="C:\Users\Samsung\Desktop\Kép1.png"/>
          <p:cNvPicPr>
            <a:picLocks noChangeAspect="1" noChangeArrowheads="1"/>
          </p:cNvPicPr>
          <p:nvPr/>
        </p:nvPicPr>
        <p:blipFill>
          <a:blip r:embed="rId2" cstate="print"/>
          <a:srcRect/>
          <a:stretch>
            <a:fillRect/>
          </a:stretch>
        </p:blipFill>
        <p:spPr bwMode="auto">
          <a:xfrm>
            <a:off x="611560" y="4797152"/>
            <a:ext cx="6842066" cy="1231290"/>
          </a:xfrm>
          <a:prstGeom prst="rect">
            <a:avLst/>
          </a:prstGeom>
          <a:noFill/>
        </p:spPr>
      </p:pic>
      <p:sp>
        <p:nvSpPr>
          <p:cNvPr id="7" name="Téglalap 6"/>
          <p:cNvSpPr/>
          <p:nvPr/>
        </p:nvSpPr>
        <p:spPr>
          <a:xfrm>
            <a:off x="611560" y="6488668"/>
            <a:ext cx="4891083" cy="369332"/>
          </a:xfrm>
          <a:prstGeom prst="rect">
            <a:avLst/>
          </a:prstGeom>
        </p:spPr>
        <p:txBody>
          <a:bodyPr wrap="none">
            <a:spAutoFit/>
          </a:bodyPr>
          <a:lstStyle/>
          <a:p>
            <a:r>
              <a:rPr lang="hu-HU" dirty="0" smtClean="0">
                <a:latin typeface="Times New Roman" pitchFamily="18" charset="0"/>
                <a:cs typeface="Times New Roman" pitchFamily="18" charset="0"/>
              </a:rPr>
              <a:t>forrás: Déli Napfény HACS, </a:t>
            </a:r>
            <a:r>
              <a:rPr lang="hu-HU" dirty="0" err="1" smtClean="0">
                <a:latin typeface="Times New Roman" pitchFamily="18" charset="0"/>
                <a:cs typeface="Times New Roman" pitchFamily="18" charset="0"/>
              </a:rPr>
              <a:t>Ksh</a:t>
            </a:r>
            <a:r>
              <a:rPr lang="hu-HU" dirty="0" smtClean="0">
                <a:latin typeface="Times New Roman" pitchFamily="18" charset="0"/>
                <a:cs typeface="Times New Roman" pitchFamily="18" charset="0"/>
              </a:rPr>
              <a:t>, saját szerkesztés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71600" y="214313"/>
            <a:ext cx="7972375" cy="1462087"/>
          </a:xfrm>
        </p:spPr>
        <p:txBody>
          <a:bodyPr/>
          <a:lstStyle/>
          <a:p>
            <a:pPr algn="ctr"/>
            <a:r>
              <a:rPr lang="hu-HU" sz="4000" dirty="0" smtClean="0">
                <a:latin typeface="Times New Roman" pitchFamily="18" charset="0"/>
                <a:cs typeface="Times New Roman" pitchFamily="18" charset="0"/>
              </a:rPr>
              <a:t>Lakosság kor szerinti összetétele (fő), iskolázottság</a:t>
            </a:r>
            <a:endParaRPr lang="hu-HU" sz="4000" dirty="0">
              <a:latin typeface="Times New Roman" pitchFamily="18" charset="0"/>
            </a:endParaRPr>
          </a:p>
        </p:txBody>
      </p:sp>
      <p:sp>
        <p:nvSpPr>
          <p:cNvPr id="5123" name="Rectangle 3"/>
          <p:cNvSpPr>
            <a:spLocks noGrp="1" noChangeArrowheads="1"/>
          </p:cNvSpPr>
          <p:nvPr>
            <p:ph idx="1"/>
          </p:nvPr>
        </p:nvSpPr>
        <p:spPr>
          <a:xfrm>
            <a:off x="827584" y="4941168"/>
            <a:ext cx="7772400" cy="1296144"/>
          </a:xfrm>
        </p:spPr>
        <p:txBody>
          <a:bodyPr/>
          <a:lstStyle/>
          <a:p>
            <a:r>
              <a:rPr lang="hu-HU" sz="2400" dirty="0" smtClean="0">
                <a:latin typeface="Times New Roman" pitchFamily="18" charset="0"/>
              </a:rPr>
              <a:t>Egyetemi, főiskola oklevéllel rendelkezők aránya 5% (10%)</a:t>
            </a:r>
          </a:p>
          <a:p>
            <a:r>
              <a:rPr lang="hu-HU" sz="2400" dirty="0" smtClean="0">
                <a:latin typeface="Times New Roman" pitchFamily="18" charset="0"/>
              </a:rPr>
              <a:t>Középiskola érettségivel rendelkezők aránya 22%  (17%)</a:t>
            </a:r>
          </a:p>
          <a:p>
            <a:endParaRPr lang="hu-HU" sz="2400" dirty="0" smtClean="0">
              <a:latin typeface="Times New Roman" pitchFamily="18" charset="0"/>
            </a:endParaRPr>
          </a:p>
          <a:p>
            <a:endParaRPr lang="hu-HU" sz="2400" dirty="0" smtClean="0">
              <a:latin typeface="Times New Roman" pitchFamily="18" charset="0"/>
            </a:endParaRPr>
          </a:p>
          <a:p>
            <a:endParaRPr lang="hu-HU" sz="2400" dirty="0" smtClean="0">
              <a:latin typeface="Times New Roman" pitchFamily="18" charset="0"/>
            </a:endParaRPr>
          </a:p>
          <a:p>
            <a:endParaRPr lang="hu-HU" sz="2400" dirty="0" smtClean="0">
              <a:latin typeface="Times New Roman" pitchFamily="18" charset="0"/>
            </a:endParaRPr>
          </a:p>
          <a:p>
            <a:endParaRPr lang="hu-HU" sz="2400" dirty="0" smtClean="0">
              <a:latin typeface="Times New Roman" pitchFamily="18" charset="0"/>
            </a:endParaRPr>
          </a:p>
          <a:p>
            <a:endParaRPr lang="hu-HU" sz="2400" dirty="0" smtClean="0">
              <a:latin typeface="Times New Roman" pitchFamily="18" charset="0"/>
            </a:endParaRPr>
          </a:p>
          <a:p>
            <a:endParaRPr lang="hu-HU" sz="2400" dirty="0">
              <a:latin typeface="Times New Roman" pitchFamily="18" charset="0"/>
            </a:endParaRPr>
          </a:p>
        </p:txBody>
      </p:sp>
      <p:sp>
        <p:nvSpPr>
          <p:cNvPr id="7" name="Téglalap 6"/>
          <p:cNvSpPr/>
          <p:nvPr/>
        </p:nvSpPr>
        <p:spPr>
          <a:xfrm>
            <a:off x="611560" y="6309320"/>
            <a:ext cx="4891083" cy="369332"/>
          </a:xfrm>
          <a:prstGeom prst="rect">
            <a:avLst/>
          </a:prstGeom>
        </p:spPr>
        <p:txBody>
          <a:bodyPr wrap="none">
            <a:spAutoFit/>
          </a:bodyPr>
          <a:lstStyle/>
          <a:p>
            <a:r>
              <a:rPr lang="hu-HU" dirty="0" smtClean="0">
                <a:latin typeface="Times New Roman" pitchFamily="18" charset="0"/>
                <a:cs typeface="Times New Roman" pitchFamily="18" charset="0"/>
              </a:rPr>
              <a:t>forrás: Déli Napfény HACS, </a:t>
            </a:r>
            <a:r>
              <a:rPr lang="hu-HU" dirty="0" err="1" smtClean="0">
                <a:latin typeface="Times New Roman" pitchFamily="18" charset="0"/>
                <a:cs typeface="Times New Roman" pitchFamily="18" charset="0"/>
              </a:rPr>
              <a:t>Ksh</a:t>
            </a:r>
            <a:r>
              <a:rPr lang="hu-HU" dirty="0" smtClean="0">
                <a:latin typeface="Times New Roman" pitchFamily="18" charset="0"/>
                <a:cs typeface="Times New Roman" pitchFamily="18" charset="0"/>
              </a:rPr>
              <a:t>, saját szerkesztés</a:t>
            </a:r>
          </a:p>
        </p:txBody>
      </p:sp>
      <p:pic>
        <p:nvPicPr>
          <p:cNvPr id="8" name="Picture 4"/>
          <p:cNvPicPr>
            <a:picLocks noChangeAspect="1" noChangeArrowheads="1"/>
          </p:cNvPicPr>
          <p:nvPr/>
        </p:nvPicPr>
        <p:blipFill>
          <a:blip r:embed="rId2" cstate="print"/>
          <a:srcRect/>
          <a:stretch>
            <a:fillRect/>
          </a:stretch>
        </p:blipFill>
        <p:spPr bwMode="auto">
          <a:xfrm>
            <a:off x="395536" y="2060848"/>
            <a:ext cx="8208912" cy="29523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115617" y="260648"/>
            <a:ext cx="7272808" cy="1462087"/>
          </a:xfrm>
        </p:spPr>
        <p:txBody>
          <a:bodyPr/>
          <a:lstStyle/>
          <a:p>
            <a:pPr algn="ctr"/>
            <a:r>
              <a:rPr lang="hu-HU" sz="4000" dirty="0" smtClean="0">
                <a:latin typeface="Times New Roman" pitchFamily="18" charset="0"/>
                <a:cs typeface="Times New Roman" pitchFamily="18" charset="0"/>
              </a:rPr>
              <a:t>HACS munkaszervezete</a:t>
            </a:r>
            <a:endParaRPr lang="hu-HU" sz="4000" dirty="0">
              <a:latin typeface="Times New Roman" pitchFamily="18" charset="0"/>
              <a:cs typeface="Times New Roman" pitchFamily="18" charset="0"/>
            </a:endParaRPr>
          </a:p>
        </p:txBody>
      </p:sp>
      <p:sp>
        <p:nvSpPr>
          <p:cNvPr id="6147" name="Rectangle 3"/>
          <p:cNvSpPr>
            <a:spLocks noGrp="1" noChangeArrowheads="1"/>
          </p:cNvSpPr>
          <p:nvPr>
            <p:ph type="body" idx="1"/>
          </p:nvPr>
        </p:nvSpPr>
        <p:spPr>
          <a:xfrm>
            <a:off x="467544" y="2017713"/>
            <a:ext cx="8487544" cy="4114800"/>
          </a:xfrm>
        </p:spPr>
        <p:txBody>
          <a:bodyPr/>
          <a:lstStyle/>
          <a:p>
            <a:pPr>
              <a:lnSpc>
                <a:spcPct val="80000"/>
              </a:lnSpc>
            </a:pPr>
            <a:endParaRPr lang="hu-HU" dirty="0"/>
          </a:p>
          <a:p>
            <a:r>
              <a:rPr lang="hu-HU" sz="2400" dirty="0" smtClean="0">
                <a:latin typeface="Times New Roman" pitchFamily="18" charset="0"/>
                <a:cs typeface="Times New Roman" pitchFamily="18" charset="0"/>
              </a:rPr>
              <a:t>Dolgozók száma: 4 fő</a:t>
            </a:r>
          </a:p>
          <a:p>
            <a:r>
              <a:rPr lang="hu-HU" sz="2400" dirty="0" smtClean="0">
                <a:latin typeface="Times New Roman" pitchFamily="18" charset="0"/>
                <a:cs typeface="Times New Roman" pitchFamily="18" charset="0"/>
              </a:rPr>
              <a:t>Dolgozók átlagéletkora: 33,7 év</a:t>
            </a:r>
          </a:p>
          <a:p>
            <a:r>
              <a:rPr lang="hu-HU" sz="2400" dirty="0" smtClean="0">
                <a:latin typeface="Times New Roman" pitchFamily="18" charset="0"/>
                <a:cs typeface="Times New Roman" pitchFamily="18" charset="0"/>
              </a:rPr>
              <a:t>Egyetem: 1fő, főiskola:3 fő</a:t>
            </a:r>
          </a:p>
          <a:p>
            <a:r>
              <a:rPr lang="hu-HU" sz="2400" dirty="0" smtClean="0">
                <a:latin typeface="Times New Roman" pitchFamily="18" charset="0"/>
                <a:cs typeface="Times New Roman" pitchFamily="18" charset="0"/>
              </a:rPr>
              <a:t>AVOP, közigazgatási tapasztalat</a:t>
            </a:r>
          </a:p>
          <a:p>
            <a:pPr>
              <a:lnSpc>
                <a:spcPct val="80000"/>
              </a:lnSpc>
              <a:spcBef>
                <a:spcPct val="0"/>
              </a:spcBef>
              <a:buNone/>
            </a:pPr>
            <a:endParaRPr lang="hu-HU" sz="2400" dirty="0">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755575" y="214313"/>
            <a:ext cx="7704857" cy="1462087"/>
          </a:xfrm>
        </p:spPr>
        <p:txBody>
          <a:bodyPr/>
          <a:lstStyle/>
          <a:p>
            <a:pPr algn="ctr"/>
            <a:r>
              <a:rPr lang="hu-HU" sz="4000" dirty="0" smtClean="0">
                <a:latin typeface="Times New Roman" pitchFamily="18" charset="0"/>
                <a:cs typeface="Times New Roman" pitchFamily="18" charset="0"/>
              </a:rPr>
              <a:t>Vidékfejlesztési támogatások</a:t>
            </a:r>
            <a:endParaRPr lang="hu-HU" sz="4000" dirty="0">
              <a:latin typeface="Times New Roman" pitchFamily="18" charset="0"/>
              <a:cs typeface="Times New Roman" pitchFamily="18" charset="0"/>
            </a:endParaRPr>
          </a:p>
        </p:txBody>
      </p:sp>
      <p:sp>
        <p:nvSpPr>
          <p:cNvPr id="7" name="Tartalom helye 6"/>
          <p:cNvSpPr>
            <a:spLocks noGrp="1"/>
          </p:cNvSpPr>
          <p:nvPr>
            <p:ph idx="1"/>
          </p:nvPr>
        </p:nvSpPr>
        <p:spPr>
          <a:xfrm>
            <a:off x="1182688" y="6309319"/>
            <a:ext cx="5125121" cy="4721292"/>
          </a:xfrm>
          <a:prstGeom prst="rect">
            <a:avLst/>
          </a:prstGeom>
        </p:spPr>
        <p:txBody>
          <a:bodyPr wrap="square">
            <a:spAutoFit/>
          </a:bodyPr>
          <a:lstStyle/>
          <a:p>
            <a:endParaRPr lang="hu-HU" dirty="0" smtClean="0">
              <a:latin typeface="Times New Roman" pitchFamily="18" charset="0"/>
              <a:cs typeface="Times New Roman" pitchFamily="18" charset="0"/>
            </a:endParaRPr>
          </a:p>
          <a:p>
            <a:endParaRPr lang="hu-HU" dirty="0" smtClean="0">
              <a:latin typeface="Times New Roman" pitchFamily="18" charset="0"/>
              <a:cs typeface="Times New Roman" pitchFamily="18" charset="0"/>
            </a:endParaRPr>
          </a:p>
          <a:p>
            <a:endParaRPr lang="hu-HU" dirty="0" smtClean="0">
              <a:latin typeface="Times New Roman" pitchFamily="18" charset="0"/>
              <a:cs typeface="Times New Roman" pitchFamily="18" charset="0"/>
            </a:endParaRPr>
          </a:p>
          <a:p>
            <a:endParaRPr lang="hu-HU" dirty="0" smtClean="0">
              <a:latin typeface="Times New Roman" pitchFamily="18" charset="0"/>
              <a:cs typeface="Times New Roman" pitchFamily="18" charset="0"/>
            </a:endParaRPr>
          </a:p>
          <a:p>
            <a:endParaRPr lang="hu-HU" dirty="0" smtClean="0">
              <a:latin typeface="Times New Roman" pitchFamily="18" charset="0"/>
              <a:cs typeface="Times New Roman" pitchFamily="18" charset="0"/>
            </a:endParaRPr>
          </a:p>
          <a:p>
            <a:endParaRPr lang="hu-HU" dirty="0" smtClean="0">
              <a:latin typeface="Times New Roman" pitchFamily="18" charset="0"/>
              <a:cs typeface="Times New Roman" pitchFamily="18" charset="0"/>
            </a:endParaRPr>
          </a:p>
          <a:p>
            <a:endParaRPr lang="hu-HU" dirty="0" smtClean="0">
              <a:latin typeface="Times New Roman" pitchFamily="18" charset="0"/>
              <a:cs typeface="Times New Roman" pitchFamily="18" charset="0"/>
            </a:endParaRPr>
          </a:p>
          <a:p>
            <a:r>
              <a:rPr lang="hu-HU" dirty="0" smtClean="0">
                <a:latin typeface="Times New Roman" pitchFamily="18" charset="0"/>
                <a:cs typeface="Times New Roman" pitchFamily="18" charset="0"/>
              </a:rPr>
              <a:t>forrás: Déli Napfény HACS</a:t>
            </a:r>
          </a:p>
        </p:txBody>
      </p:sp>
      <p:sp>
        <p:nvSpPr>
          <p:cNvPr id="8" name="Téglalap 7"/>
          <p:cNvSpPr/>
          <p:nvPr/>
        </p:nvSpPr>
        <p:spPr>
          <a:xfrm>
            <a:off x="395536" y="6093296"/>
            <a:ext cx="4403770" cy="369332"/>
          </a:xfrm>
          <a:prstGeom prst="rect">
            <a:avLst/>
          </a:prstGeom>
        </p:spPr>
        <p:txBody>
          <a:bodyPr wrap="none">
            <a:spAutoFit/>
          </a:bodyPr>
          <a:lstStyle/>
          <a:p>
            <a:r>
              <a:rPr lang="hu-HU" dirty="0" smtClean="0">
                <a:latin typeface="Times New Roman" pitchFamily="18" charset="0"/>
                <a:cs typeface="Times New Roman" pitchFamily="18" charset="0"/>
              </a:rPr>
              <a:t>forrás: Déli Napfény HACS, saját szerkesztés</a:t>
            </a:r>
          </a:p>
        </p:txBody>
      </p:sp>
      <p:pic>
        <p:nvPicPr>
          <p:cNvPr id="2051" name="Picture 3" descr="C:\Users\Samsung\Desktop\Kép2.png"/>
          <p:cNvPicPr>
            <a:picLocks noChangeAspect="1" noChangeArrowheads="1"/>
          </p:cNvPicPr>
          <p:nvPr/>
        </p:nvPicPr>
        <p:blipFill>
          <a:blip r:embed="rId2" cstate="print"/>
          <a:srcRect/>
          <a:stretch>
            <a:fillRect/>
          </a:stretch>
        </p:blipFill>
        <p:spPr bwMode="auto">
          <a:xfrm>
            <a:off x="467544" y="1988840"/>
            <a:ext cx="8280920" cy="396044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zínátmenet">
  <a:themeElements>
    <a:clrScheme name="Színátmenet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Színátmene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zínátmenet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zínátmenet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zínátmenet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zínátmenet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Színátmenet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zínátmenet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670</TotalTime>
  <Words>666</Words>
  <Application>Microsoft Office PowerPoint</Application>
  <PresentationFormat>Diavetítés a képernyőre (4:3 oldalarány)</PresentationFormat>
  <Paragraphs>109</Paragraphs>
  <Slides>17</Slides>
  <Notes>0</Notes>
  <HiddenSlides>0</HiddenSlides>
  <MMClips>0</MMClips>
  <ScaleCrop>false</ScaleCrop>
  <HeadingPairs>
    <vt:vector size="4" baseType="variant">
      <vt:variant>
        <vt:lpstr>Téma</vt:lpstr>
      </vt:variant>
      <vt:variant>
        <vt:i4>1</vt:i4>
      </vt:variant>
      <vt:variant>
        <vt:lpstr>Diacímek</vt:lpstr>
      </vt:variant>
      <vt:variant>
        <vt:i4>17</vt:i4>
      </vt:variant>
    </vt:vector>
  </HeadingPairs>
  <TitlesOfParts>
    <vt:vector size="18" baseType="lpstr">
      <vt:lpstr>Színátmenet</vt:lpstr>
      <vt:lpstr>                    „Generációk diskurzusa a Regionális Tudományról”  Győr, 2012.11.23. Széchenyi István Egyetem  </vt:lpstr>
      <vt:lpstr>Az akciócsoportok megalakulása</vt:lpstr>
      <vt:lpstr>Szereplők</vt:lpstr>
      <vt:lpstr>Támogatási keretfeltételek</vt:lpstr>
      <vt:lpstr>Vizsgálat lehatárolása</vt:lpstr>
      <vt:lpstr>Déli Napfény HACS jellemzői</vt:lpstr>
      <vt:lpstr>Lakosság kor szerinti összetétele (fő), iskolázottság</vt:lpstr>
      <vt:lpstr>HACS munkaszervezete</vt:lpstr>
      <vt:lpstr>Vidékfejlesztési támogatások</vt:lpstr>
      <vt:lpstr>Gazdaságfejlesztési támogatások</vt:lpstr>
      <vt:lpstr>Lélekszám arányos támogatás Ft/fő- gazdaságfejlesztés</vt:lpstr>
      <vt:lpstr>     Gazdaságfejlesztési kérelmek</vt:lpstr>
      <vt:lpstr>Következtetések</vt:lpstr>
      <vt:lpstr>Gyakori hibák </vt:lpstr>
      <vt:lpstr>A sikeresen megvalósított Vidékfejlesztési Program hatásai </vt:lpstr>
      <vt:lpstr>Európai Számvevőszék jelentése- 5/2010.</vt:lpstr>
      <vt:lpstr>17. dia</vt:lpstr>
    </vt:vector>
  </TitlesOfParts>
  <Company>office2003</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MS-USER</dc:creator>
  <cp:lastModifiedBy>User</cp:lastModifiedBy>
  <cp:revision>35</cp:revision>
  <dcterms:created xsi:type="dcterms:W3CDTF">2012-05-02T19:38:50Z</dcterms:created>
  <dcterms:modified xsi:type="dcterms:W3CDTF">2012-11-23T07:06:25Z</dcterms:modified>
</cp:coreProperties>
</file>