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5" r:id="rId2"/>
    <p:sldId id="266" r:id="rId3"/>
    <p:sldId id="312" r:id="rId4"/>
    <p:sldId id="310" r:id="rId5"/>
    <p:sldId id="301" r:id="rId6"/>
    <p:sldId id="302" r:id="rId7"/>
    <p:sldId id="303" r:id="rId8"/>
    <p:sldId id="309" r:id="rId9"/>
    <p:sldId id="305" r:id="rId10"/>
    <p:sldId id="313" r:id="rId11"/>
    <p:sldId id="294" r:id="rId12"/>
    <p:sldId id="293" r:id="rId13"/>
    <p:sldId id="311" r:id="rId14"/>
    <p:sldId id="268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9900"/>
    <a:srgbClr val="00589A"/>
    <a:srgbClr val="12B0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8C9A2-6DBC-4784-950F-FA8616CC429D}" type="datetimeFigureOut">
              <a:rPr lang="hu-HU" smtClean="0"/>
              <a:pPr/>
              <a:t>2012.11.23.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B1FE9-CB95-4370-AEF0-1AB5B6D20E7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smtClean="0"/>
              <a:t>Termékjelölés, ökocímke</a:t>
            </a:r>
          </a:p>
        </p:txBody>
      </p:sp>
      <p:sp>
        <p:nvSpPr>
          <p:cNvPr id="3686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5BDC22-1254-40F1-83DB-2C2F3A3A2242}" type="slidenum">
              <a:rPr lang="hu-HU" smtClean="0">
                <a:latin typeface="Arial" pitchFamily="34" charset="0"/>
              </a:rPr>
              <a:pPr/>
              <a:t>6</a:t>
            </a:fld>
            <a:endParaRPr lang="hu-H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smtClean="0"/>
              <a:t>Termékjelölés, ökocímke</a:t>
            </a:r>
          </a:p>
        </p:txBody>
      </p:sp>
      <p:sp>
        <p:nvSpPr>
          <p:cNvPr id="3686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5BDC22-1254-40F1-83DB-2C2F3A3A2242}" type="slidenum">
              <a:rPr lang="hu-HU" smtClean="0">
                <a:latin typeface="Arial" pitchFamily="34" charset="0"/>
              </a:rPr>
              <a:pPr/>
              <a:t>10</a:t>
            </a:fld>
            <a:endParaRPr lang="hu-H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lt-L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DE6C-49DB-4542-9CC4-8A90A3904B5F}" type="datetimeFigureOut">
              <a:rPr lang="hu-HU" smtClean="0"/>
              <a:pPr/>
              <a:t>2012.11.23.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C77D-A4B0-4E67-AA0B-A7B9C3CA39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DE6C-49DB-4542-9CC4-8A90A3904B5F}" type="datetimeFigureOut">
              <a:rPr lang="hu-HU" smtClean="0"/>
              <a:pPr/>
              <a:t>2012.11.23.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C77D-A4B0-4E67-AA0B-A7B9C3CA39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DE6C-49DB-4542-9CC4-8A90A3904B5F}" type="datetimeFigureOut">
              <a:rPr lang="hu-HU" smtClean="0"/>
              <a:pPr/>
              <a:t>2012.11.23.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C77D-A4B0-4E67-AA0B-A7B9C3CA39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DE6C-49DB-4542-9CC4-8A90A3904B5F}" type="datetimeFigureOut">
              <a:rPr lang="hu-HU" smtClean="0"/>
              <a:pPr/>
              <a:t>2012.11.23.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C77D-A4B0-4E67-AA0B-A7B9C3CA39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DE6C-49DB-4542-9CC4-8A90A3904B5F}" type="datetimeFigureOut">
              <a:rPr lang="hu-HU" smtClean="0"/>
              <a:pPr/>
              <a:t>2012.11.23.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C77D-A4B0-4E67-AA0B-A7B9C3CA39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DE6C-49DB-4542-9CC4-8A90A3904B5F}" type="datetimeFigureOut">
              <a:rPr lang="hu-HU" smtClean="0"/>
              <a:pPr/>
              <a:t>2012.11.23.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C77D-A4B0-4E67-AA0B-A7B9C3CA39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DE6C-49DB-4542-9CC4-8A90A3904B5F}" type="datetimeFigureOut">
              <a:rPr lang="hu-HU" smtClean="0"/>
              <a:pPr/>
              <a:t>2012.11.23.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C77D-A4B0-4E67-AA0B-A7B9C3CA39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DE6C-49DB-4542-9CC4-8A90A3904B5F}" type="datetimeFigureOut">
              <a:rPr lang="hu-HU" smtClean="0"/>
              <a:pPr/>
              <a:t>2012.11.23.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C77D-A4B0-4E67-AA0B-A7B9C3CA39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DE6C-49DB-4542-9CC4-8A90A3904B5F}" type="datetimeFigureOut">
              <a:rPr lang="hu-HU" smtClean="0"/>
              <a:pPr/>
              <a:t>2012.11.23.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C77D-A4B0-4E67-AA0B-A7B9C3CA39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DE6C-49DB-4542-9CC4-8A90A3904B5F}" type="datetimeFigureOut">
              <a:rPr lang="hu-HU" smtClean="0"/>
              <a:pPr/>
              <a:t>2012.11.23.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C77D-A4B0-4E67-AA0B-A7B9C3CA39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DE6C-49DB-4542-9CC4-8A90A3904B5F}" type="datetimeFigureOut">
              <a:rPr lang="hu-HU" smtClean="0"/>
              <a:pPr/>
              <a:t>2012.11.23.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C77D-A4B0-4E67-AA0B-A7B9C3CA39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DE6C-49DB-4542-9CC4-8A90A3904B5F}" type="datetimeFigureOut">
              <a:rPr lang="hu-HU" smtClean="0"/>
              <a:pPr/>
              <a:t>2012.11.23.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AC77D-A4B0-4E67-AA0B-A7B9C3CA392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ortal.agr.unideb.hu/karok/gvk/index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14282" y="2428868"/>
            <a:ext cx="8929718" cy="1643074"/>
          </a:xfrm>
        </p:spPr>
        <p:txBody>
          <a:bodyPr>
            <a:noAutofit/>
          </a:bodyPr>
          <a:lstStyle/>
          <a:p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Javaslat az erőforrások és a szabályozó eszközök összehangolására vidéken </a:t>
            </a:r>
            <a:br>
              <a:rPr lang="hu-H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2014-2020 között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3200" dirty="0" smtClean="0">
                <a:latin typeface="Times New Roman" pitchFamily="18" charset="0"/>
                <a:cs typeface="Times New Roman" pitchFamily="18" charset="0"/>
              </a:rPr>
            </a:b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28662" y="4357694"/>
            <a:ext cx="7500990" cy="1752600"/>
          </a:xfrm>
        </p:spPr>
        <p:txBody>
          <a:bodyPr>
            <a:norm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Katonáné Kovács Judit, PhD</a:t>
            </a: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egyetemi adjunktus</a:t>
            </a: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DE AGTC GVK</a:t>
            </a:r>
          </a:p>
          <a:p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portal.agr.unideb.hu/dl/images/karok/gvk/fejlec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603258"/>
            <a:ext cx="8572560" cy="953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357188"/>
            <a:ext cx="8642350" cy="850900"/>
          </a:xfrm>
        </p:spPr>
        <p:txBody>
          <a:bodyPr/>
          <a:lstStyle/>
          <a:p>
            <a:pPr eaLnBrk="1" hangingPunct="1"/>
            <a:r>
              <a:rPr lang="hu-HU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A szabályozás eszközei</a:t>
            </a:r>
            <a:endParaRPr lang="hu-HU" sz="4000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684213" y="1773238"/>
            <a:ext cx="82296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</a:pPr>
            <a:endParaRPr lang="hu-HU">
              <a:latin typeface="Times New Roman" pitchFamily="18" charset="0"/>
            </a:endParaRP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285720" y="1817688"/>
            <a:ext cx="8643998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3538" indent="-363538" algn="just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hu-HU" sz="3000" b="1" dirty="0">
                <a:latin typeface="Times New Roman" pitchFamily="18" charset="0"/>
                <a:cs typeface="Times New Roman" pitchFamily="18" charset="0"/>
              </a:rPr>
              <a:t>Jogi, törvényi eszközök </a:t>
            </a:r>
          </a:p>
          <a:p>
            <a:pPr marL="363538" indent="-363538" algn="just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hu-HU" sz="3000" b="1" dirty="0">
                <a:latin typeface="Times New Roman" pitchFamily="18" charset="0"/>
                <a:cs typeface="Times New Roman" pitchFamily="18" charset="0"/>
              </a:rPr>
              <a:t>Gazdasági </a:t>
            </a:r>
            <a:r>
              <a:rPr lang="hu-HU" sz="3000" b="1" dirty="0" smtClean="0">
                <a:latin typeface="Times New Roman" pitchFamily="18" charset="0"/>
                <a:cs typeface="Times New Roman" pitchFamily="18" charset="0"/>
              </a:rPr>
              <a:t>eszközök</a:t>
            </a:r>
            <a:endParaRPr lang="hu-HU" sz="3000" b="1" dirty="0">
              <a:latin typeface="Times New Roman" pitchFamily="18" charset="0"/>
              <a:cs typeface="Times New Roman" pitchFamily="18" charset="0"/>
            </a:endParaRPr>
          </a:p>
          <a:p>
            <a:pPr marL="363538" indent="-363538" algn="just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hu-H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Tájékoztatás, </a:t>
            </a:r>
            <a:r>
              <a:rPr lang="hu-H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információ &amp; együtt a fogyasztóval </a:t>
            </a:r>
            <a:endParaRPr lang="hu-HU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Kép 4" descr="Kezek_sze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4214818"/>
            <a:ext cx="2857488" cy="2143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Akciókutatás</a:t>
            </a:r>
            <a:endParaRPr lang="hu-H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Kutató munkámat nem választom el az életemtől. Számomra ez valóban az élet keresése, megértése és annak a tudásnak a létrehozása, amit élő tudásnak neveznek. Ez a tudás az, ami egyaránt érvényes a velem együttműködő emberek és magam számára is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r">
              <a:buNone/>
            </a:pP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Marja-Liisa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Swantz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A tudás (megértés) és akció (cselekvés) összeegyeztethetősége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r"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Pataki György – Vári Anna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lipszis 17"/>
          <p:cNvSpPr/>
          <p:nvPr/>
        </p:nvSpPr>
        <p:spPr>
          <a:xfrm>
            <a:off x="2071670" y="1285860"/>
            <a:ext cx="4857784" cy="4714908"/>
          </a:xfrm>
          <a:prstGeom prst="ellipse">
            <a:avLst/>
          </a:prstGeom>
          <a:noFill/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3857620" y="3357562"/>
            <a:ext cx="1789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Agricultural </a:t>
            </a:r>
            <a:br>
              <a:rPr lang="en-GB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production „F”s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857620" y="278605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Processing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857620" y="200024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Marketing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143372" y="485776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Supply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929322" y="357187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Nature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285984" y="357187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Society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3286116" y="1428736"/>
            <a:ext cx="2428892" cy="4214842"/>
          </a:xfrm>
          <a:prstGeom prst="ellipse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1643042" y="3286124"/>
            <a:ext cx="6072230" cy="1500198"/>
          </a:xfrm>
          <a:prstGeom prst="ellipse">
            <a:avLst/>
          </a:prstGeom>
          <a:noFill/>
          <a:ln w="63500">
            <a:solidFill>
              <a:srgbClr val="12B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2143108" y="4000504"/>
            <a:ext cx="5627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12B025"/>
                </a:solidFill>
                <a:latin typeface="Times New Roman" pitchFamily="18" charset="0"/>
                <a:cs typeface="Times New Roman" pitchFamily="18" charset="0"/>
              </a:rPr>
              <a:t>M U L T I F U N C T I O N A L  A G R I C U L T U R E</a:t>
            </a:r>
            <a:endParaRPr lang="en-GB" b="1" dirty="0">
              <a:solidFill>
                <a:srgbClr val="12B0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3571868" y="1857364"/>
            <a:ext cx="36420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G</a:t>
            </a:r>
          </a:p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R</a:t>
            </a:r>
          </a:p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U</a:t>
            </a:r>
          </a:p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E</a:t>
            </a: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S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Ellipszis 14"/>
          <p:cNvSpPr/>
          <p:nvPr/>
        </p:nvSpPr>
        <p:spPr>
          <a:xfrm rot="2675908">
            <a:off x="3675452" y="1313828"/>
            <a:ext cx="1963474" cy="4899412"/>
          </a:xfrm>
          <a:prstGeom prst="ellips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 rot="18809337">
            <a:off x="2988725" y="3730883"/>
            <a:ext cx="4141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 R E A T I V E  A G R I C U L T U R E</a:t>
            </a:r>
            <a:endParaRPr lang="en-GB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3571868" y="785794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C O N S U M E R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 alak 18"/>
          <p:cNvSpPr/>
          <p:nvPr/>
        </p:nvSpPr>
        <p:spPr>
          <a:xfrm>
            <a:off x="2571736" y="1714488"/>
            <a:ext cx="568186" cy="526009"/>
          </a:xfrm>
          <a:prstGeom prst="corner">
            <a:avLst/>
          </a:prstGeom>
          <a:solidFill>
            <a:srgbClr val="0058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L alak 20"/>
          <p:cNvSpPr/>
          <p:nvPr/>
        </p:nvSpPr>
        <p:spPr>
          <a:xfrm rot="10800000">
            <a:off x="5715008" y="5214950"/>
            <a:ext cx="568186" cy="526009"/>
          </a:xfrm>
          <a:prstGeom prst="corner">
            <a:avLst/>
          </a:prstGeom>
          <a:solidFill>
            <a:srgbClr val="0058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Szövegdoboz 21"/>
          <p:cNvSpPr txBox="1"/>
          <p:nvPr/>
        </p:nvSpPr>
        <p:spPr>
          <a:xfrm>
            <a:off x="2143108" y="1857364"/>
            <a:ext cx="3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hu-HU" b="1" dirty="0">
              <a:solidFill>
                <a:srgbClr val="0058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1857356" y="2571744"/>
            <a:ext cx="3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hu-HU" b="1" dirty="0">
              <a:solidFill>
                <a:srgbClr val="0058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2000232" y="2214554"/>
            <a:ext cx="3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hu-HU" b="1" dirty="0">
              <a:solidFill>
                <a:srgbClr val="0058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1714480" y="2928934"/>
            <a:ext cx="3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hu-HU" b="1" dirty="0">
              <a:solidFill>
                <a:srgbClr val="0058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1714480" y="3286124"/>
            <a:ext cx="3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hu-HU" b="1" dirty="0">
              <a:solidFill>
                <a:srgbClr val="0058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2357422" y="5286388"/>
            <a:ext cx="3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hu-HU" b="1" dirty="0">
              <a:solidFill>
                <a:srgbClr val="0058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2143108" y="5000636"/>
            <a:ext cx="3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hu-HU" b="1" dirty="0">
              <a:solidFill>
                <a:srgbClr val="0058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1928794" y="4714884"/>
            <a:ext cx="3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hu-HU" b="1" dirty="0">
              <a:solidFill>
                <a:srgbClr val="0058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Szövegdoboz 33"/>
          <p:cNvSpPr txBox="1"/>
          <p:nvPr/>
        </p:nvSpPr>
        <p:spPr>
          <a:xfrm>
            <a:off x="2643174" y="5572140"/>
            <a:ext cx="247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hu-HU" b="1" dirty="0">
              <a:solidFill>
                <a:srgbClr val="0058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Szövegdoboz 34"/>
          <p:cNvSpPr txBox="1"/>
          <p:nvPr/>
        </p:nvSpPr>
        <p:spPr>
          <a:xfrm>
            <a:off x="4071934" y="6072206"/>
            <a:ext cx="3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hu-HU" b="1" dirty="0">
              <a:solidFill>
                <a:srgbClr val="0058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Szövegdoboz 35"/>
          <p:cNvSpPr txBox="1"/>
          <p:nvPr/>
        </p:nvSpPr>
        <p:spPr>
          <a:xfrm>
            <a:off x="3714744" y="6000768"/>
            <a:ext cx="3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hu-HU" b="1" dirty="0">
              <a:solidFill>
                <a:srgbClr val="0058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Szövegdoboz 36"/>
          <p:cNvSpPr txBox="1"/>
          <p:nvPr/>
        </p:nvSpPr>
        <p:spPr>
          <a:xfrm>
            <a:off x="3000364" y="5786454"/>
            <a:ext cx="3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hu-HU" b="1" dirty="0">
              <a:solidFill>
                <a:srgbClr val="0058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Szövegdoboz 37"/>
          <p:cNvSpPr txBox="1"/>
          <p:nvPr/>
        </p:nvSpPr>
        <p:spPr>
          <a:xfrm>
            <a:off x="3357554" y="5929330"/>
            <a:ext cx="3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hu-HU" b="1" dirty="0">
              <a:solidFill>
                <a:srgbClr val="0058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Szövegdoboz 38"/>
          <p:cNvSpPr txBox="1"/>
          <p:nvPr/>
        </p:nvSpPr>
        <p:spPr>
          <a:xfrm>
            <a:off x="4429124" y="6072206"/>
            <a:ext cx="3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hu-HU" b="1" dirty="0">
              <a:solidFill>
                <a:srgbClr val="0058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Szövegdoboz 39"/>
          <p:cNvSpPr txBox="1"/>
          <p:nvPr/>
        </p:nvSpPr>
        <p:spPr>
          <a:xfrm>
            <a:off x="5429256" y="5857892"/>
            <a:ext cx="3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hu-HU" b="1" dirty="0">
              <a:solidFill>
                <a:srgbClr val="0058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Szövegdoboz 40"/>
          <p:cNvSpPr txBox="1"/>
          <p:nvPr/>
        </p:nvSpPr>
        <p:spPr>
          <a:xfrm>
            <a:off x="5072066" y="6000768"/>
            <a:ext cx="3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hu-HU" b="1" dirty="0">
              <a:solidFill>
                <a:srgbClr val="0058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Szövegdoboz 41"/>
          <p:cNvSpPr txBox="1"/>
          <p:nvPr/>
        </p:nvSpPr>
        <p:spPr>
          <a:xfrm>
            <a:off x="4786314" y="6072206"/>
            <a:ext cx="3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hu-HU" b="1" dirty="0">
              <a:solidFill>
                <a:srgbClr val="0058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Szövegdoboz 42"/>
          <p:cNvSpPr txBox="1"/>
          <p:nvPr/>
        </p:nvSpPr>
        <p:spPr>
          <a:xfrm>
            <a:off x="5786446" y="5715016"/>
            <a:ext cx="3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hu-HU" b="1" dirty="0">
              <a:solidFill>
                <a:srgbClr val="0058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Szövegdoboz 43"/>
          <p:cNvSpPr txBox="1"/>
          <p:nvPr/>
        </p:nvSpPr>
        <p:spPr>
          <a:xfrm>
            <a:off x="6286512" y="5286388"/>
            <a:ext cx="3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hu-HU" b="1" dirty="0">
              <a:solidFill>
                <a:srgbClr val="0058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Szövegdoboz 44"/>
          <p:cNvSpPr txBox="1"/>
          <p:nvPr/>
        </p:nvSpPr>
        <p:spPr>
          <a:xfrm>
            <a:off x="6500826" y="5000636"/>
            <a:ext cx="3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hu-HU" b="1" dirty="0">
              <a:solidFill>
                <a:srgbClr val="0058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Szövegdoboz 45"/>
          <p:cNvSpPr txBox="1"/>
          <p:nvPr/>
        </p:nvSpPr>
        <p:spPr>
          <a:xfrm>
            <a:off x="6715140" y="4714884"/>
            <a:ext cx="3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hu-HU" b="1" dirty="0">
              <a:solidFill>
                <a:srgbClr val="0058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Szövegdoboz 46"/>
          <p:cNvSpPr txBox="1"/>
          <p:nvPr/>
        </p:nvSpPr>
        <p:spPr>
          <a:xfrm>
            <a:off x="6858016" y="4429132"/>
            <a:ext cx="3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hu-HU" b="1" dirty="0">
              <a:solidFill>
                <a:srgbClr val="0058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Szövegdoboz 47"/>
          <p:cNvSpPr txBox="1"/>
          <p:nvPr/>
        </p:nvSpPr>
        <p:spPr>
          <a:xfrm>
            <a:off x="5572132" y="1928802"/>
            <a:ext cx="1143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Arts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IT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Media…</a:t>
            </a: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Szövegdoboz 49"/>
          <p:cNvSpPr txBox="1"/>
          <p:nvPr/>
        </p:nvSpPr>
        <p:spPr>
          <a:xfrm>
            <a:off x="2786050" y="450057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Culture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Szövegdoboz 50"/>
          <p:cNvSpPr txBox="1"/>
          <p:nvPr/>
        </p:nvSpPr>
        <p:spPr>
          <a:xfrm>
            <a:off x="5929322" y="6286520"/>
            <a:ext cx="2881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err="1" smtClean="0">
                <a:latin typeface="Times New Roman" pitchFamily="18" charset="0"/>
                <a:cs typeface="Times New Roman" pitchFamily="18" charset="0"/>
              </a:rPr>
              <a:t>Source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: Judit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Katona-Kovács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1" name="Picture 1" descr="C:\Users\user\Pictures\01 coach log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1417984" cy="1379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b="1" smtClean="0">
                <a:latin typeface="Times New Roman" pitchFamily="18" charset="0"/>
              </a:rPr>
              <a:t>EU 2020 stratégia – 3 fő prioritás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3042" y="1571612"/>
            <a:ext cx="6346825" cy="2189163"/>
          </a:xfrm>
        </p:spPr>
        <p:txBody>
          <a:bodyPr/>
          <a:lstStyle/>
          <a:p>
            <a:pPr eaLnBrk="1" hangingPunct="1"/>
            <a:r>
              <a:rPr lang="hu-HU" b="1" dirty="0" smtClean="0">
                <a:latin typeface="Times New Roman" pitchFamily="18" charset="0"/>
              </a:rPr>
              <a:t>az intelligens, </a:t>
            </a:r>
          </a:p>
          <a:p>
            <a:pPr eaLnBrk="1" hangingPunct="1"/>
            <a:r>
              <a:rPr lang="hu-HU" b="1" dirty="0" smtClean="0">
                <a:latin typeface="Times New Roman" pitchFamily="18" charset="0"/>
              </a:rPr>
              <a:t>fenntartható </a:t>
            </a:r>
          </a:p>
          <a:p>
            <a:pPr eaLnBrk="1" hangingPunct="1"/>
            <a:r>
              <a:rPr lang="hu-HU" b="1" dirty="0" smtClean="0">
                <a:latin typeface="Times New Roman" pitchFamily="18" charset="0"/>
              </a:rPr>
              <a:t>és befogadó növekedés</a:t>
            </a:r>
          </a:p>
        </p:txBody>
      </p:sp>
      <p:pic>
        <p:nvPicPr>
          <p:cNvPr id="4101" name="Picture 5" descr="http://ts2.mm.bing.net/th?id=I.4629030676136645&amp;pid=1.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1612" y="3929066"/>
            <a:ext cx="4729280" cy="2664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 bwMode="auto">
          <a:xfrm>
            <a:off x="467544" y="2060848"/>
            <a:ext cx="8229600" cy="36718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		Köszönöm a figyelmet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800" dirty="0" smtClean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	      </a:t>
            </a:r>
            <a:r>
              <a:rPr lang="en-US" sz="2800" dirty="0" smtClean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hu-HU" sz="2800" dirty="0" err="1" smtClean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katonanekovacsjudit</a:t>
            </a:r>
            <a:r>
              <a:rPr lang="hu-HU" sz="2800" dirty="0" smtClean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hu-HU" sz="2800" smtClean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gmail.com</a:t>
            </a:r>
            <a:r>
              <a:rPr lang="hu-HU" sz="2800" dirty="0" smtClean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800" dirty="0" smtClean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</a:br>
            <a:endParaRPr lang="en-GB" sz="28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0346" y="3714752"/>
            <a:ext cx="3559592" cy="204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sz="3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Előadás vázlata</a:t>
            </a:r>
            <a:endParaRPr lang="hu-HU" sz="36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171" name="AutoShape 3"/>
          <p:cNvSpPr>
            <a:spLocks noChangeArrowheads="1"/>
          </p:cNvSpPr>
          <p:nvPr/>
        </p:nvSpPr>
        <p:spPr bwMode="auto">
          <a:xfrm>
            <a:off x="539750" y="1412875"/>
            <a:ext cx="8027988" cy="5013325"/>
          </a:xfrm>
          <a:prstGeom prst="flowChartMulti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130000"/>
              </a:lnSpc>
              <a:buFont typeface="Wingdings" pitchFamily="2" charset="2"/>
              <a:buNone/>
            </a:pPr>
            <a:endParaRPr lang="en-GB" sz="2800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1989138"/>
            <a:ext cx="7561263" cy="4114800"/>
          </a:xfrm>
          <a:noFill/>
          <a:ln/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ü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500034" y="2571744"/>
            <a:ext cx="7286676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Bevezető gondolatok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Erőforrások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Szabályozók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Komplex megközelítés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Záró gondolatok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2868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églalap 2"/>
          <p:cNvSpPr/>
          <p:nvPr/>
        </p:nvSpPr>
        <p:spPr>
          <a:xfrm>
            <a:off x="214282" y="6286520"/>
            <a:ext cx="1667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i="1" dirty="0" smtClean="0"/>
              <a:t>Forrás: </a:t>
            </a:r>
            <a:r>
              <a:rPr lang="hu-HU" i="1" dirty="0" smtClean="0"/>
              <a:t>Lukesch</a:t>
            </a:r>
            <a:r>
              <a:rPr lang="hu-HU" i="1" dirty="0" smtClean="0"/>
              <a:t> 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3071802" y="0"/>
            <a:ext cx="2486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Bevezető gondolatok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ép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71158"/>
            <a:ext cx="4433895" cy="626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églalap 2"/>
          <p:cNvSpPr/>
          <p:nvPr/>
        </p:nvSpPr>
        <p:spPr>
          <a:xfrm>
            <a:off x="214282" y="6286520"/>
            <a:ext cx="2094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i="1" dirty="0" smtClean="0"/>
              <a:t>Forrás: </a:t>
            </a:r>
            <a:r>
              <a:rPr lang="hu-HU" i="1" dirty="0" err="1" smtClean="0"/>
              <a:t>Tiimiakatemi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3286116" y="0"/>
            <a:ext cx="2486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Bevezető gondolatok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1142976" y="428604"/>
            <a:ext cx="6849696" cy="6182789"/>
            <a:chOff x="894104" y="675211"/>
            <a:chExt cx="6849696" cy="6182789"/>
          </a:xfrm>
        </p:grpSpPr>
        <p:sp>
          <p:nvSpPr>
            <p:cNvPr id="5" name="AutoShape 156"/>
            <p:cNvSpPr>
              <a:spLocks noChangeArrowheads="1"/>
            </p:cNvSpPr>
            <p:nvPr/>
          </p:nvSpPr>
          <p:spPr bwMode="auto">
            <a:xfrm>
              <a:off x="1000100" y="714356"/>
              <a:ext cx="6743700" cy="5730875"/>
            </a:xfrm>
            <a:prstGeom prst="pentagon">
              <a:avLst/>
            </a:prstGeom>
            <a:solidFill>
              <a:srgbClr val="969696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u-HU" dirty="0"/>
            </a:p>
          </p:txBody>
        </p:sp>
        <p:sp>
          <p:nvSpPr>
            <p:cNvPr id="6" name="AutoShape 155"/>
            <p:cNvSpPr>
              <a:spLocks noChangeArrowheads="1"/>
            </p:cNvSpPr>
            <p:nvPr/>
          </p:nvSpPr>
          <p:spPr bwMode="auto">
            <a:xfrm rot="650131">
              <a:off x="3173063" y="2232614"/>
              <a:ext cx="2743200" cy="2857500"/>
            </a:xfrm>
            <a:custGeom>
              <a:avLst/>
              <a:gdLst>
                <a:gd name="G0" fmla="+- 81912 0 0"/>
                <a:gd name="G1" fmla="+- 1812848 0 0"/>
                <a:gd name="G2" fmla="+- 81912 0 1812848"/>
                <a:gd name="G3" fmla="+- 10800 0 0"/>
                <a:gd name="G4" fmla="+- 0 0 8191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02 0 0"/>
                <a:gd name="G9" fmla="+- 0 0 1812848"/>
                <a:gd name="G10" fmla="+- 8802 0 2700"/>
                <a:gd name="G11" fmla="cos G10 81912"/>
                <a:gd name="G12" fmla="sin G10 81912"/>
                <a:gd name="G13" fmla="cos 13500 81912"/>
                <a:gd name="G14" fmla="sin 13500 81912"/>
                <a:gd name="G15" fmla="+- G11 10800 0"/>
                <a:gd name="G16" fmla="+- G12 10800 0"/>
                <a:gd name="G17" fmla="+- G13 10800 0"/>
                <a:gd name="G18" fmla="+- G14 10800 0"/>
                <a:gd name="G19" fmla="*/ 8802 1 2"/>
                <a:gd name="G20" fmla="+- G19 5400 0"/>
                <a:gd name="G21" fmla="cos G20 81912"/>
                <a:gd name="G22" fmla="sin G20 81912"/>
                <a:gd name="G23" fmla="+- G21 10800 0"/>
                <a:gd name="G24" fmla="+- G12 G23 G22"/>
                <a:gd name="G25" fmla="+- G22 G23 G11"/>
                <a:gd name="G26" fmla="cos 10800 81912"/>
                <a:gd name="G27" fmla="sin 10800 81912"/>
                <a:gd name="G28" fmla="cos 8802 81912"/>
                <a:gd name="G29" fmla="sin 8802 8191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1812848"/>
                <a:gd name="G36" fmla="sin G34 1812848"/>
                <a:gd name="G37" fmla="+/ 1812848 8191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02 G39"/>
                <a:gd name="G43" fmla="sin 8802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341 w 21600"/>
                <a:gd name="T5" fmla="*/ 8103 h 21600"/>
                <a:gd name="T6" fmla="*/ 19480 w 21600"/>
                <a:gd name="T7" fmla="*/ 15350 h 21600"/>
                <a:gd name="T8" fmla="*/ 2276 w 21600"/>
                <a:gd name="T9" fmla="*/ 8602 h 21600"/>
                <a:gd name="T10" fmla="*/ 24296 w 21600"/>
                <a:gd name="T11" fmla="*/ 11094 h 21600"/>
                <a:gd name="T12" fmla="*/ 20518 w 21600"/>
                <a:gd name="T13" fmla="*/ 14711 h 21600"/>
                <a:gd name="T14" fmla="*/ 16900 w 21600"/>
                <a:gd name="T15" fmla="*/ 1093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599" y="10991"/>
                  </a:moveTo>
                  <a:cubicBezTo>
                    <a:pt x="19601" y="10928"/>
                    <a:pt x="19602" y="10864"/>
                    <a:pt x="19602" y="10800"/>
                  </a:cubicBezTo>
                  <a:cubicBezTo>
                    <a:pt x="19602" y="5938"/>
                    <a:pt x="15661" y="1998"/>
                    <a:pt x="10800" y="1998"/>
                  </a:cubicBezTo>
                  <a:cubicBezTo>
                    <a:pt x="5938" y="1998"/>
                    <a:pt x="1998" y="5938"/>
                    <a:pt x="1998" y="10800"/>
                  </a:cubicBezTo>
                  <a:cubicBezTo>
                    <a:pt x="1998" y="15661"/>
                    <a:pt x="5938" y="19602"/>
                    <a:pt x="10800" y="19602"/>
                  </a:cubicBezTo>
                  <a:cubicBezTo>
                    <a:pt x="14073" y="19602"/>
                    <a:pt x="17076" y="17785"/>
                    <a:pt x="18595" y="14886"/>
                  </a:cubicBezTo>
                  <a:lnTo>
                    <a:pt x="20365" y="15813"/>
                  </a:lnTo>
                  <a:cubicBezTo>
                    <a:pt x="18500" y="19371"/>
                    <a:pt x="14816" y="21599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878"/>
                    <a:pt x="21599" y="10957"/>
                    <a:pt x="21597" y="11035"/>
                  </a:cubicBezTo>
                  <a:lnTo>
                    <a:pt x="24296" y="11094"/>
                  </a:lnTo>
                  <a:lnTo>
                    <a:pt x="20518" y="14711"/>
                  </a:lnTo>
                  <a:lnTo>
                    <a:pt x="16900" y="10933"/>
                  </a:lnTo>
                  <a:lnTo>
                    <a:pt x="19599" y="10991"/>
                  </a:lnTo>
                  <a:close/>
                </a:path>
              </a:pathLst>
            </a:custGeom>
            <a:solidFill>
              <a:srgbClr val="333333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u-HU"/>
            </a:p>
          </p:txBody>
        </p:sp>
        <p:sp>
          <p:nvSpPr>
            <p:cNvPr id="7" name="AutoShape 82"/>
            <p:cNvSpPr>
              <a:spLocks noChangeArrowheads="1"/>
            </p:cNvSpPr>
            <p:nvPr/>
          </p:nvSpPr>
          <p:spPr bwMode="auto">
            <a:xfrm rot="10800000">
              <a:off x="3571868" y="1714488"/>
              <a:ext cx="1828800" cy="1143000"/>
            </a:xfrm>
            <a:prstGeom prst="upArrowCallout">
              <a:avLst>
                <a:gd name="adj1" fmla="val 33852"/>
                <a:gd name="adj2" fmla="val 26822"/>
                <a:gd name="adj3" fmla="val 19995"/>
                <a:gd name="adj4" fmla="val 66116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8" name="Group 86"/>
            <p:cNvGrpSpPr>
              <a:grpSpLocks noChangeAspect="1"/>
            </p:cNvGrpSpPr>
            <p:nvPr/>
          </p:nvGrpSpPr>
          <p:grpSpPr bwMode="auto">
            <a:xfrm rot="17366547">
              <a:off x="2121071" y="2734534"/>
              <a:ext cx="1927225" cy="1165225"/>
              <a:chOff x="1148" y="1554"/>
              <a:chExt cx="1214" cy="734"/>
            </a:xfrm>
          </p:grpSpPr>
          <p:sp>
            <p:nvSpPr>
              <p:cNvPr id="83" name="AutoShape 85"/>
              <p:cNvSpPr>
                <a:spLocks noChangeAspect="1" noChangeArrowheads="1" noTextEdit="1"/>
              </p:cNvSpPr>
              <p:nvPr/>
            </p:nvSpPr>
            <p:spPr bwMode="auto">
              <a:xfrm>
                <a:off x="1148" y="1562"/>
                <a:ext cx="1158" cy="7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hu-HU"/>
              </a:p>
            </p:txBody>
          </p:sp>
          <p:sp>
            <p:nvSpPr>
              <p:cNvPr id="84" name="Rectangle 87"/>
              <p:cNvSpPr>
                <a:spLocks noChangeArrowheads="1"/>
              </p:cNvSpPr>
              <p:nvPr/>
            </p:nvSpPr>
            <p:spPr bwMode="auto">
              <a:xfrm>
                <a:off x="1148" y="1554"/>
                <a:ext cx="64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 </a:t>
                </a:r>
                <a:endParaRPr kumimoji="0" lang="hu-H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5" name="Freeform 88"/>
              <p:cNvSpPr>
                <a:spLocks/>
              </p:cNvSpPr>
              <p:nvPr/>
            </p:nvSpPr>
            <p:spPr bwMode="auto">
              <a:xfrm>
                <a:off x="1148" y="1562"/>
                <a:ext cx="1158" cy="718"/>
              </a:xfrm>
              <a:custGeom>
                <a:avLst/>
                <a:gdLst/>
                <a:ahLst/>
                <a:cxnLst>
                  <a:cxn ang="0">
                    <a:pos x="1158" y="473"/>
                  </a:cxn>
                  <a:cxn ang="0">
                    <a:pos x="703" y="473"/>
                  </a:cxn>
                  <a:cxn ang="0">
                    <a:pos x="703" y="576"/>
                  </a:cxn>
                  <a:cxn ang="0">
                    <a:pos x="775" y="576"/>
                  </a:cxn>
                  <a:cxn ang="0">
                    <a:pos x="583" y="718"/>
                  </a:cxn>
                  <a:cxn ang="0">
                    <a:pos x="383" y="576"/>
                  </a:cxn>
                  <a:cxn ang="0">
                    <a:pos x="455" y="576"/>
                  </a:cxn>
                  <a:cxn ang="0">
                    <a:pos x="455" y="473"/>
                  </a:cxn>
                  <a:cxn ang="0">
                    <a:pos x="0" y="473"/>
                  </a:cxn>
                  <a:cxn ang="0">
                    <a:pos x="0" y="0"/>
                  </a:cxn>
                  <a:cxn ang="0">
                    <a:pos x="1158" y="0"/>
                  </a:cxn>
                  <a:cxn ang="0">
                    <a:pos x="1158" y="473"/>
                  </a:cxn>
                </a:cxnLst>
                <a:rect l="0" t="0" r="r" b="b"/>
                <a:pathLst>
                  <a:path w="1158" h="718">
                    <a:moveTo>
                      <a:pt x="1158" y="473"/>
                    </a:moveTo>
                    <a:lnTo>
                      <a:pt x="703" y="473"/>
                    </a:lnTo>
                    <a:lnTo>
                      <a:pt x="703" y="576"/>
                    </a:lnTo>
                    <a:lnTo>
                      <a:pt x="775" y="576"/>
                    </a:lnTo>
                    <a:lnTo>
                      <a:pt x="583" y="718"/>
                    </a:lnTo>
                    <a:lnTo>
                      <a:pt x="383" y="576"/>
                    </a:lnTo>
                    <a:lnTo>
                      <a:pt x="455" y="576"/>
                    </a:lnTo>
                    <a:lnTo>
                      <a:pt x="455" y="473"/>
                    </a:lnTo>
                    <a:lnTo>
                      <a:pt x="0" y="473"/>
                    </a:lnTo>
                    <a:lnTo>
                      <a:pt x="0" y="0"/>
                    </a:lnTo>
                    <a:lnTo>
                      <a:pt x="1158" y="0"/>
                    </a:lnTo>
                    <a:lnTo>
                      <a:pt x="1158" y="473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hu-HU"/>
              </a:p>
            </p:txBody>
          </p:sp>
          <p:sp>
            <p:nvSpPr>
              <p:cNvPr id="86" name="Freeform 89"/>
              <p:cNvSpPr>
                <a:spLocks/>
              </p:cNvSpPr>
              <p:nvPr/>
            </p:nvSpPr>
            <p:spPr bwMode="auto">
              <a:xfrm>
                <a:off x="1148" y="1562"/>
                <a:ext cx="1158" cy="718"/>
              </a:xfrm>
              <a:custGeom>
                <a:avLst/>
                <a:gdLst/>
                <a:ahLst/>
                <a:cxnLst>
                  <a:cxn ang="0">
                    <a:pos x="1158" y="473"/>
                  </a:cxn>
                  <a:cxn ang="0">
                    <a:pos x="703" y="473"/>
                  </a:cxn>
                  <a:cxn ang="0">
                    <a:pos x="703" y="576"/>
                  </a:cxn>
                  <a:cxn ang="0">
                    <a:pos x="775" y="576"/>
                  </a:cxn>
                  <a:cxn ang="0">
                    <a:pos x="583" y="718"/>
                  </a:cxn>
                  <a:cxn ang="0">
                    <a:pos x="383" y="576"/>
                  </a:cxn>
                  <a:cxn ang="0">
                    <a:pos x="455" y="576"/>
                  </a:cxn>
                  <a:cxn ang="0">
                    <a:pos x="455" y="473"/>
                  </a:cxn>
                  <a:cxn ang="0">
                    <a:pos x="0" y="473"/>
                  </a:cxn>
                  <a:cxn ang="0">
                    <a:pos x="0" y="0"/>
                  </a:cxn>
                  <a:cxn ang="0">
                    <a:pos x="1158" y="0"/>
                  </a:cxn>
                  <a:cxn ang="0">
                    <a:pos x="1158" y="473"/>
                  </a:cxn>
                </a:cxnLst>
                <a:rect l="0" t="0" r="r" b="b"/>
                <a:pathLst>
                  <a:path w="1158" h="718">
                    <a:moveTo>
                      <a:pt x="1158" y="473"/>
                    </a:moveTo>
                    <a:lnTo>
                      <a:pt x="703" y="473"/>
                    </a:lnTo>
                    <a:lnTo>
                      <a:pt x="703" y="576"/>
                    </a:lnTo>
                    <a:lnTo>
                      <a:pt x="775" y="576"/>
                    </a:lnTo>
                    <a:lnTo>
                      <a:pt x="583" y="718"/>
                    </a:lnTo>
                    <a:lnTo>
                      <a:pt x="383" y="576"/>
                    </a:lnTo>
                    <a:lnTo>
                      <a:pt x="455" y="576"/>
                    </a:lnTo>
                    <a:lnTo>
                      <a:pt x="455" y="473"/>
                    </a:lnTo>
                    <a:lnTo>
                      <a:pt x="0" y="473"/>
                    </a:lnTo>
                    <a:lnTo>
                      <a:pt x="0" y="0"/>
                    </a:lnTo>
                    <a:lnTo>
                      <a:pt x="1158" y="0"/>
                    </a:lnTo>
                    <a:lnTo>
                      <a:pt x="1158" y="473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hu-HU"/>
              </a:p>
            </p:txBody>
          </p:sp>
          <p:sp>
            <p:nvSpPr>
              <p:cNvPr id="87" name="Rectangle 90"/>
              <p:cNvSpPr>
                <a:spLocks noChangeArrowheads="1"/>
              </p:cNvSpPr>
              <p:nvPr/>
            </p:nvSpPr>
            <p:spPr bwMode="auto">
              <a:xfrm>
                <a:off x="1440" y="1575"/>
                <a:ext cx="544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hu-HU" sz="2200" b="1" dirty="0" smtClean="0">
                    <a:solidFill>
                      <a:srgbClr val="000000"/>
                    </a:solidFill>
                    <a:latin typeface="Arial" pitchFamily="34" charset="0"/>
                  </a:rPr>
                  <a:t>Fizikai</a:t>
                </a:r>
                <a:endParaRPr kumimoji="0" lang="hu-H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8" name="Rectangle 91"/>
              <p:cNvSpPr>
                <a:spLocks noChangeArrowheads="1"/>
              </p:cNvSpPr>
              <p:nvPr/>
            </p:nvSpPr>
            <p:spPr bwMode="auto">
              <a:xfrm>
                <a:off x="1228" y="1798"/>
                <a:ext cx="989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hu-HU" sz="2200" b="1" dirty="0" smtClean="0">
                    <a:solidFill>
                      <a:srgbClr val="000000"/>
                    </a:solidFill>
                    <a:latin typeface="Arial" pitchFamily="34" charset="0"/>
                  </a:rPr>
                  <a:t>erőforrások</a:t>
                </a:r>
                <a:endParaRPr kumimoji="0" lang="hu-H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9" name="Rectangle 92"/>
              <p:cNvSpPr>
                <a:spLocks noChangeArrowheads="1"/>
              </p:cNvSpPr>
              <p:nvPr/>
            </p:nvSpPr>
            <p:spPr bwMode="auto">
              <a:xfrm>
                <a:off x="2130" y="1798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0" name="Rectangle 93"/>
              <p:cNvSpPr>
                <a:spLocks noChangeArrowheads="1"/>
              </p:cNvSpPr>
              <p:nvPr/>
            </p:nvSpPr>
            <p:spPr bwMode="auto">
              <a:xfrm>
                <a:off x="2226" y="1798"/>
                <a:ext cx="136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2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hu-H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9" name="Group 146"/>
            <p:cNvGrpSpPr>
              <a:grpSpLocks noChangeAspect="1"/>
            </p:cNvGrpSpPr>
            <p:nvPr/>
          </p:nvGrpSpPr>
          <p:grpSpPr bwMode="auto">
            <a:xfrm rot="4046401">
              <a:off x="5091769" y="2811156"/>
              <a:ext cx="1916113" cy="1166813"/>
              <a:chOff x="1514" y="2568"/>
              <a:chExt cx="1207" cy="735"/>
            </a:xfrm>
          </p:grpSpPr>
          <p:sp>
            <p:nvSpPr>
              <p:cNvPr id="74" name="AutoShape 145"/>
              <p:cNvSpPr>
                <a:spLocks noChangeAspect="1" noChangeArrowheads="1" noTextEdit="1"/>
              </p:cNvSpPr>
              <p:nvPr/>
            </p:nvSpPr>
            <p:spPr bwMode="auto">
              <a:xfrm>
                <a:off x="1514" y="2576"/>
                <a:ext cx="1159" cy="7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hu-HU"/>
              </a:p>
            </p:txBody>
          </p:sp>
          <p:sp>
            <p:nvSpPr>
              <p:cNvPr id="75" name="Rectangle 147"/>
              <p:cNvSpPr>
                <a:spLocks noChangeArrowheads="1"/>
              </p:cNvSpPr>
              <p:nvPr/>
            </p:nvSpPr>
            <p:spPr bwMode="auto">
              <a:xfrm>
                <a:off x="1514" y="2568"/>
                <a:ext cx="64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 </a:t>
                </a:r>
                <a:endParaRPr kumimoji="0" lang="hu-H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6" name="Freeform 148"/>
              <p:cNvSpPr>
                <a:spLocks/>
              </p:cNvSpPr>
              <p:nvPr/>
            </p:nvSpPr>
            <p:spPr bwMode="auto">
              <a:xfrm>
                <a:off x="1514" y="2576"/>
                <a:ext cx="1151" cy="711"/>
              </a:xfrm>
              <a:custGeom>
                <a:avLst/>
                <a:gdLst/>
                <a:ahLst/>
                <a:cxnLst>
                  <a:cxn ang="0">
                    <a:pos x="1151" y="469"/>
                  </a:cxn>
                  <a:cxn ang="0">
                    <a:pos x="699" y="469"/>
                  </a:cxn>
                  <a:cxn ang="0">
                    <a:pos x="699" y="571"/>
                  </a:cxn>
                  <a:cxn ang="0">
                    <a:pos x="770" y="571"/>
                  </a:cxn>
                  <a:cxn ang="0">
                    <a:pos x="580" y="711"/>
                  </a:cxn>
                  <a:cxn ang="0">
                    <a:pos x="381" y="571"/>
                  </a:cxn>
                  <a:cxn ang="0">
                    <a:pos x="452" y="571"/>
                  </a:cxn>
                  <a:cxn ang="0">
                    <a:pos x="452" y="469"/>
                  </a:cxn>
                  <a:cxn ang="0">
                    <a:pos x="0" y="469"/>
                  </a:cxn>
                  <a:cxn ang="0">
                    <a:pos x="0" y="0"/>
                  </a:cxn>
                  <a:cxn ang="0">
                    <a:pos x="1151" y="0"/>
                  </a:cxn>
                  <a:cxn ang="0">
                    <a:pos x="1151" y="469"/>
                  </a:cxn>
                </a:cxnLst>
                <a:rect l="0" t="0" r="r" b="b"/>
                <a:pathLst>
                  <a:path w="1151" h="711">
                    <a:moveTo>
                      <a:pt x="1151" y="469"/>
                    </a:moveTo>
                    <a:lnTo>
                      <a:pt x="699" y="469"/>
                    </a:lnTo>
                    <a:lnTo>
                      <a:pt x="699" y="571"/>
                    </a:lnTo>
                    <a:lnTo>
                      <a:pt x="770" y="571"/>
                    </a:lnTo>
                    <a:lnTo>
                      <a:pt x="580" y="711"/>
                    </a:lnTo>
                    <a:lnTo>
                      <a:pt x="381" y="571"/>
                    </a:lnTo>
                    <a:lnTo>
                      <a:pt x="452" y="571"/>
                    </a:lnTo>
                    <a:lnTo>
                      <a:pt x="452" y="469"/>
                    </a:lnTo>
                    <a:lnTo>
                      <a:pt x="0" y="469"/>
                    </a:lnTo>
                    <a:lnTo>
                      <a:pt x="0" y="0"/>
                    </a:lnTo>
                    <a:lnTo>
                      <a:pt x="1151" y="0"/>
                    </a:lnTo>
                    <a:lnTo>
                      <a:pt x="1151" y="46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hu-HU"/>
              </a:p>
            </p:txBody>
          </p:sp>
          <p:sp>
            <p:nvSpPr>
              <p:cNvPr id="77" name="Freeform 149"/>
              <p:cNvSpPr>
                <a:spLocks/>
              </p:cNvSpPr>
              <p:nvPr/>
            </p:nvSpPr>
            <p:spPr bwMode="auto">
              <a:xfrm>
                <a:off x="1514" y="2576"/>
                <a:ext cx="1151" cy="711"/>
              </a:xfrm>
              <a:custGeom>
                <a:avLst/>
                <a:gdLst/>
                <a:ahLst/>
                <a:cxnLst>
                  <a:cxn ang="0">
                    <a:pos x="1151" y="469"/>
                  </a:cxn>
                  <a:cxn ang="0">
                    <a:pos x="699" y="469"/>
                  </a:cxn>
                  <a:cxn ang="0">
                    <a:pos x="699" y="571"/>
                  </a:cxn>
                  <a:cxn ang="0">
                    <a:pos x="770" y="571"/>
                  </a:cxn>
                  <a:cxn ang="0">
                    <a:pos x="580" y="711"/>
                  </a:cxn>
                  <a:cxn ang="0">
                    <a:pos x="381" y="571"/>
                  </a:cxn>
                  <a:cxn ang="0">
                    <a:pos x="452" y="571"/>
                  </a:cxn>
                  <a:cxn ang="0">
                    <a:pos x="452" y="469"/>
                  </a:cxn>
                  <a:cxn ang="0">
                    <a:pos x="0" y="469"/>
                  </a:cxn>
                  <a:cxn ang="0">
                    <a:pos x="0" y="0"/>
                  </a:cxn>
                  <a:cxn ang="0">
                    <a:pos x="1151" y="0"/>
                  </a:cxn>
                  <a:cxn ang="0">
                    <a:pos x="1151" y="469"/>
                  </a:cxn>
                </a:cxnLst>
                <a:rect l="0" t="0" r="r" b="b"/>
                <a:pathLst>
                  <a:path w="1151" h="711">
                    <a:moveTo>
                      <a:pt x="1151" y="469"/>
                    </a:moveTo>
                    <a:lnTo>
                      <a:pt x="699" y="469"/>
                    </a:lnTo>
                    <a:lnTo>
                      <a:pt x="699" y="571"/>
                    </a:lnTo>
                    <a:lnTo>
                      <a:pt x="770" y="571"/>
                    </a:lnTo>
                    <a:lnTo>
                      <a:pt x="580" y="711"/>
                    </a:lnTo>
                    <a:lnTo>
                      <a:pt x="381" y="571"/>
                    </a:lnTo>
                    <a:lnTo>
                      <a:pt x="452" y="571"/>
                    </a:lnTo>
                    <a:lnTo>
                      <a:pt x="452" y="469"/>
                    </a:lnTo>
                    <a:lnTo>
                      <a:pt x="0" y="469"/>
                    </a:lnTo>
                    <a:lnTo>
                      <a:pt x="0" y="0"/>
                    </a:lnTo>
                    <a:lnTo>
                      <a:pt x="1151" y="0"/>
                    </a:lnTo>
                    <a:lnTo>
                      <a:pt x="1151" y="469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hu-HU"/>
              </a:p>
            </p:txBody>
          </p:sp>
          <p:sp>
            <p:nvSpPr>
              <p:cNvPr id="78" name="Rectangle 150"/>
              <p:cNvSpPr>
                <a:spLocks noChangeArrowheads="1"/>
              </p:cNvSpPr>
              <p:nvPr/>
            </p:nvSpPr>
            <p:spPr bwMode="auto">
              <a:xfrm>
                <a:off x="1620" y="2610"/>
                <a:ext cx="939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hu-HU" sz="2200" b="1" dirty="0" smtClean="0">
                    <a:solidFill>
                      <a:srgbClr val="000000"/>
                    </a:solidFill>
                    <a:latin typeface="Arial" pitchFamily="34" charset="0"/>
                  </a:rPr>
                  <a:t>Társadalmi</a:t>
                </a:r>
                <a:endParaRPr kumimoji="0" lang="hu-H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9" name="Rectangle 151"/>
              <p:cNvSpPr>
                <a:spLocks noChangeArrowheads="1"/>
              </p:cNvSpPr>
              <p:nvPr/>
            </p:nvSpPr>
            <p:spPr bwMode="auto">
              <a:xfrm>
                <a:off x="2395" y="2607"/>
                <a:ext cx="13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2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hu-H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0" name="Rectangle 152"/>
              <p:cNvSpPr>
                <a:spLocks noChangeArrowheads="1"/>
              </p:cNvSpPr>
              <p:nvPr/>
            </p:nvSpPr>
            <p:spPr bwMode="auto">
              <a:xfrm>
                <a:off x="1593" y="2811"/>
                <a:ext cx="989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hu-HU" sz="2200" b="1" dirty="0" smtClean="0">
                    <a:solidFill>
                      <a:srgbClr val="000000"/>
                    </a:solidFill>
                    <a:latin typeface="Arial" pitchFamily="34" charset="0"/>
                  </a:rPr>
                  <a:t>erőforrások</a:t>
                </a:r>
                <a:endParaRPr kumimoji="0" lang="hu-H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1" name="Rectangle 153"/>
              <p:cNvSpPr>
                <a:spLocks noChangeArrowheads="1"/>
              </p:cNvSpPr>
              <p:nvPr/>
            </p:nvSpPr>
            <p:spPr bwMode="auto">
              <a:xfrm>
                <a:off x="2490" y="2811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2" name="Rectangle 154"/>
              <p:cNvSpPr>
                <a:spLocks noChangeArrowheads="1"/>
              </p:cNvSpPr>
              <p:nvPr/>
            </p:nvSpPr>
            <p:spPr bwMode="auto">
              <a:xfrm>
                <a:off x="2586" y="2811"/>
                <a:ext cx="13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2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hu-H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0" name="Group 109"/>
            <p:cNvGrpSpPr>
              <a:grpSpLocks noChangeAspect="1"/>
            </p:cNvGrpSpPr>
            <p:nvPr/>
          </p:nvGrpSpPr>
          <p:grpSpPr bwMode="auto">
            <a:xfrm rot="8895084">
              <a:off x="4377485" y="4420670"/>
              <a:ext cx="1928813" cy="1166813"/>
              <a:chOff x="2738" y="2568"/>
              <a:chExt cx="1215" cy="735"/>
            </a:xfrm>
          </p:grpSpPr>
          <p:sp>
            <p:nvSpPr>
              <p:cNvPr id="66" name="AutoShape 108"/>
              <p:cNvSpPr>
                <a:spLocks noChangeAspect="1" noChangeArrowheads="1" noTextEdit="1"/>
              </p:cNvSpPr>
              <p:nvPr/>
            </p:nvSpPr>
            <p:spPr bwMode="auto">
              <a:xfrm>
                <a:off x="2738" y="2576"/>
                <a:ext cx="1159" cy="7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hu-HU"/>
              </a:p>
            </p:txBody>
          </p:sp>
          <p:sp>
            <p:nvSpPr>
              <p:cNvPr id="67" name="Rectangle 110"/>
              <p:cNvSpPr>
                <a:spLocks noChangeArrowheads="1"/>
              </p:cNvSpPr>
              <p:nvPr/>
            </p:nvSpPr>
            <p:spPr bwMode="auto">
              <a:xfrm>
                <a:off x="2738" y="2568"/>
                <a:ext cx="64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 </a:t>
                </a:r>
                <a:endParaRPr kumimoji="0" lang="hu-H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8" name="Freeform 111"/>
              <p:cNvSpPr>
                <a:spLocks/>
              </p:cNvSpPr>
              <p:nvPr/>
            </p:nvSpPr>
            <p:spPr bwMode="auto">
              <a:xfrm>
                <a:off x="2738" y="2576"/>
                <a:ext cx="1159" cy="719"/>
              </a:xfrm>
              <a:custGeom>
                <a:avLst/>
                <a:gdLst/>
                <a:ahLst/>
                <a:cxnLst>
                  <a:cxn ang="0">
                    <a:pos x="1159" y="474"/>
                  </a:cxn>
                  <a:cxn ang="0">
                    <a:pos x="703" y="474"/>
                  </a:cxn>
                  <a:cxn ang="0">
                    <a:pos x="703" y="577"/>
                  </a:cxn>
                  <a:cxn ang="0">
                    <a:pos x="775" y="577"/>
                  </a:cxn>
                  <a:cxn ang="0">
                    <a:pos x="583" y="719"/>
                  </a:cxn>
                  <a:cxn ang="0">
                    <a:pos x="384" y="577"/>
                  </a:cxn>
                  <a:cxn ang="0">
                    <a:pos x="456" y="577"/>
                  </a:cxn>
                  <a:cxn ang="0">
                    <a:pos x="456" y="474"/>
                  </a:cxn>
                  <a:cxn ang="0">
                    <a:pos x="0" y="474"/>
                  </a:cxn>
                  <a:cxn ang="0">
                    <a:pos x="0" y="0"/>
                  </a:cxn>
                  <a:cxn ang="0">
                    <a:pos x="1159" y="0"/>
                  </a:cxn>
                  <a:cxn ang="0">
                    <a:pos x="1159" y="474"/>
                  </a:cxn>
                </a:cxnLst>
                <a:rect l="0" t="0" r="r" b="b"/>
                <a:pathLst>
                  <a:path w="1159" h="719">
                    <a:moveTo>
                      <a:pt x="1159" y="474"/>
                    </a:moveTo>
                    <a:lnTo>
                      <a:pt x="703" y="474"/>
                    </a:lnTo>
                    <a:lnTo>
                      <a:pt x="703" y="577"/>
                    </a:lnTo>
                    <a:lnTo>
                      <a:pt x="775" y="577"/>
                    </a:lnTo>
                    <a:lnTo>
                      <a:pt x="583" y="719"/>
                    </a:lnTo>
                    <a:lnTo>
                      <a:pt x="384" y="577"/>
                    </a:lnTo>
                    <a:lnTo>
                      <a:pt x="456" y="577"/>
                    </a:lnTo>
                    <a:lnTo>
                      <a:pt x="456" y="474"/>
                    </a:lnTo>
                    <a:lnTo>
                      <a:pt x="0" y="474"/>
                    </a:lnTo>
                    <a:lnTo>
                      <a:pt x="0" y="0"/>
                    </a:lnTo>
                    <a:lnTo>
                      <a:pt x="1159" y="0"/>
                    </a:lnTo>
                    <a:lnTo>
                      <a:pt x="1159" y="474"/>
                    </a:lnTo>
                    <a:close/>
                  </a:path>
                </a:pathLst>
              </a:custGeom>
              <a:solidFill>
                <a:srgbClr val="FF99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hu-HU"/>
              </a:p>
            </p:txBody>
          </p:sp>
          <p:sp>
            <p:nvSpPr>
              <p:cNvPr id="69" name="Freeform 112"/>
              <p:cNvSpPr>
                <a:spLocks/>
              </p:cNvSpPr>
              <p:nvPr/>
            </p:nvSpPr>
            <p:spPr bwMode="auto">
              <a:xfrm>
                <a:off x="2738" y="2576"/>
                <a:ext cx="1159" cy="719"/>
              </a:xfrm>
              <a:custGeom>
                <a:avLst/>
                <a:gdLst/>
                <a:ahLst/>
                <a:cxnLst>
                  <a:cxn ang="0">
                    <a:pos x="1159" y="474"/>
                  </a:cxn>
                  <a:cxn ang="0">
                    <a:pos x="703" y="474"/>
                  </a:cxn>
                  <a:cxn ang="0">
                    <a:pos x="703" y="577"/>
                  </a:cxn>
                  <a:cxn ang="0">
                    <a:pos x="775" y="577"/>
                  </a:cxn>
                  <a:cxn ang="0">
                    <a:pos x="583" y="719"/>
                  </a:cxn>
                  <a:cxn ang="0">
                    <a:pos x="384" y="577"/>
                  </a:cxn>
                  <a:cxn ang="0">
                    <a:pos x="456" y="577"/>
                  </a:cxn>
                  <a:cxn ang="0">
                    <a:pos x="456" y="474"/>
                  </a:cxn>
                  <a:cxn ang="0">
                    <a:pos x="0" y="474"/>
                  </a:cxn>
                  <a:cxn ang="0">
                    <a:pos x="0" y="0"/>
                  </a:cxn>
                  <a:cxn ang="0">
                    <a:pos x="1159" y="0"/>
                  </a:cxn>
                  <a:cxn ang="0">
                    <a:pos x="1159" y="474"/>
                  </a:cxn>
                </a:cxnLst>
                <a:rect l="0" t="0" r="r" b="b"/>
                <a:pathLst>
                  <a:path w="1159" h="719">
                    <a:moveTo>
                      <a:pt x="1159" y="474"/>
                    </a:moveTo>
                    <a:lnTo>
                      <a:pt x="703" y="474"/>
                    </a:lnTo>
                    <a:lnTo>
                      <a:pt x="703" y="577"/>
                    </a:lnTo>
                    <a:lnTo>
                      <a:pt x="775" y="577"/>
                    </a:lnTo>
                    <a:lnTo>
                      <a:pt x="583" y="719"/>
                    </a:lnTo>
                    <a:lnTo>
                      <a:pt x="384" y="577"/>
                    </a:lnTo>
                    <a:lnTo>
                      <a:pt x="456" y="577"/>
                    </a:lnTo>
                    <a:lnTo>
                      <a:pt x="456" y="474"/>
                    </a:lnTo>
                    <a:lnTo>
                      <a:pt x="0" y="474"/>
                    </a:lnTo>
                    <a:lnTo>
                      <a:pt x="0" y="0"/>
                    </a:lnTo>
                    <a:lnTo>
                      <a:pt x="1159" y="0"/>
                    </a:lnTo>
                    <a:lnTo>
                      <a:pt x="1159" y="474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hu-HU"/>
              </a:p>
            </p:txBody>
          </p:sp>
          <p:sp>
            <p:nvSpPr>
              <p:cNvPr id="70" name="Rectangle 113"/>
              <p:cNvSpPr>
                <a:spLocks noChangeArrowheads="1"/>
              </p:cNvSpPr>
              <p:nvPr/>
            </p:nvSpPr>
            <p:spPr bwMode="auto">
              <a:xfrm>
                <a:off x="2880" y="2610"/>
                <a:ext cx="782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hu-HU" sz="2200" b="1" dirty="0" smtClean="0">
                    <a:solidFill>
                      <a:srgbClr val="000000"/>
                    </a:solidFill>
                    <a:latin typeface="Arial" pitchFamily="34" charset="0"/>
                  </a:rPr>
                  <a:t>Pénzügyi</a:t>
                </a:r>
                <a:endParaRPr kumimoji="0" lang="hu-H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1" name="Rectangle 115"/>
              <p:cNvSpPr>
                <a:spLocks noChangeArrowheads="1"/>
              </p:cNvSpPr>
              <p:nvPr/>
            </p:nvSpPr>
            <p:spPr bwMode="auto">
              <a:xfrm>
                <a:off x="3705" y="2608"/>
                <a:ext cx="136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2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hu-H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2" name="Rectangle 116"/>
              <p:cNvSpPr>
                <a:spLocks noChangeArrowheads="1"/>
              </p:cNvSpPr>
              <p:nvPr/>
            </p:nvSpPr>
            <p:spPr bwMode="auto">
              <a:xfrm>
                <a:off x="2818" y="2813"/>
                <a:ext cx="989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hu-HU" sz="2200" b="1" dirty="0" smtClean="0">
                    <a:solidFill>
                      <a:srgbClr val="000000"/>
                    </a:solidFill>
                    <a:latin typeface="Arial" pitchFamily="34" charset="0"/>
                  </a:rPr>
                  <a:t>erőforrások</a:t>
                </a:r>
                <a:endParaRPr kumimoji="0" lang="hu-H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3" name="Rectangle 118"/>
              <p:cNvSpPr>
                <a:spLocks noChangeArrowheads="1"/>
              </p:cNvSpPr>
              <p:nvPr/>
            </p:nvSpPr>
            <p:spPr bwMode="auto">
              <a:xfrm>
                <a:off x="3817" y="2813"/>
                <a:ext cx="136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2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hu-H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1" name="Group 97"/>
            <p:cNvGrpSpPr>
              <a:grpSpLocks noChangeAspect="1"/>
            </p:cNvGrpSpPr>
            <p:nvPr/>
          </p:nvGrpSpPr>
          <p:grpSpPr bwMode="auto">
            <a:xfrm rot="13206226">
              <a:off x="2731249" y="4313069"/>
              <a:ext cx="1839913" cy="1166813"/>
              <a:chOff x="1514" y="2568"/>
              <a:chExt cx="1159" cy="735"/>
            </a:xfrm>
          </p:grpSpPr>
          <p:sp>
            <p:nvSpPr>
              <p:cNvPr id="58" name="AutoShape 96"/>
              <p:cNvSpPr>
                <a:spLocks noChangeAspect="1" noChangeArrowheads="1" noTextEdit="1"/>
              </p:cNvSpPr>
              <p:nvPr/>
            </p:nvSpPr>
            <p:spPr bwMode="auto">
              <a:xfrm>
                <a:off x="1514" y="2576"/>
                <a:ext cx="1159" cy="7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hu-HU"/>
              </a:p>
            </p:txBody>
          </p:sp>
          <p:sp>
            <p:nvSpPr>
              <p:cNvPr id="59" name="Rectangle 98"/>
              <p:cNvSpPr>
                <a:spLocks noChangeArrowheads="1"/>
              </p:cNvSpPr>
              <p:nvPr/>
            </p:nvSpPr>
            <p:spPr bwMode="auto">
              <a:xfrm>
                <a:off x="1514" y="2568"/>
                <a:ext cx="64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 </a:t>
                </a:r>
                <a:endParaRPr kumimoji="0" lang="hu-H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0" name="Freeform 99"/>
              <p:cNvSpPr>
                <a:spLocks/>
              </p:cNvSpPr>
              <p:nvPr/>
            </p:nvSpPr>
            <p:spPr bwMode="auto">
              <a:xfrm>
                <a:off x="1514" y="2576"/>
                <a:ext cx="1151" cy="711"/>
              </a:xfrm>
              <a:custGeom>
                <a:avLst/>
                <a:gdLst/>
                <a:ahLst/>
                <a:cxnLst>
                  <a:cxn ang="0">
                    <a:pos x="1151" y="469"/>
                  </a:cxn>
                  <a:cxn ang="0">
                    <a:pos x="699" y="469"/>
                  </a:cxn>
                  <a:cxn ang="0">
                    <a:pos x="699" y="571"/>
                  </a:cxn>
                  <a:cxn ang="0">
                    <a:pos x="770" y="571"/>
                  </a:cxn>
                  <a:cxn ang="0">
                    <a:pos x="580" y="711"/>
                  </a:cxn>
                  <a:cxn ang="0">
                    <a:pos x="381" y="571"/>
                  </a:cxn>
                  <a:cxn ang="0">
                    <a:pos x="452" y="571"/>
                  </a:cxn>
                  <a:cxn ang="0">
                    <a:pos x="452" y="469"/>
                  </a:cxn>
                  <a:cxn ang="0">
                    <a:pos x="0" y="469"/>
                  </a:cxn>
                  <a:cxn ang="0">
                    <a:pos x="0" y="0"/>
                  </a:cxn>
                  <a:cxn ang="0">
                    <a:pos x="1151" y="0"/>
                  </a:cxn>
                  <a:cxn ang="0">
                    <a:pos x="1151" y="469"/>
                  </a:cxn>
                </a:cxnLst>
                <a:rect l="0" t="0" r="r" b="b"/>
                <a:pathLst>
                  <a:path w="1151" h="711">
                    <a:moveTo>
                      <a:pt x="1151" y="469"/>
                    </a:moveTo>
                    <a:lnTo>
                      <a:pt x="699" y="469"/>
                    </a:lnTo>
                    <a:lnTo>
                      <a:pt x="699" y="571"/>
                    </a:lnTo>
                    <a:lnTo>
                      <a:pt x="770" y="571"/>
                    </a:lnTo>
                    <a:lnTo>
                      <a:pt x="580" y="711"/>
                    </a:lnTo>
                    <a:lnTo>
                      <a:pt x="381" y="571"/>
                    </a:lnTo>
                    <a:lnTo>
                      <a:pt x="452" y="571"/>
                    </a:lnTo>
                    <a:lnTo>
                      <a:pt x="452" y="469"/>
                    </a:lnTo>
                    <a:lnTo>
                      <a:pt x="0" y="469"/>
                    </a:lnTo>
                    <a:lnTo>
                      <a:pt x="0" y="0"/>
                    </a:lnTo>
                    <a:lnTo>
                      <a:pt x="1151" y="0"/>
                    </a:lnTo>
                    <a:lnTo>
                      <a:pt x="1151" y="469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hu-HU"/>
              </a:p>
            </p:txBody>
          </p:sp>
          <p:sp>
            <p:nvSpPr>
              <p:cNvPr id="61" name="Freeform 100"/>
              <p:cNvSpPr>
                <a:spLocks/>
              </p:cNvSpPr>
              <p:nvPr/>
            </p:nvSpPr>
            <p:spPr bwMode="auto">
              <a:xfrm>
                <a:off x="1514" y="2576"/>
                <a:ext cx="1151" cy="711"/>
              </a:xfrm>
              <a:custGeom>
                <a:avLst/>
                <a:gdLst/>
                <a:ahLst/>
                <a:cxnLst>
                  <a:cxn ang="0">
                    <a:pos x="1151" y="469"/>
                  </a:cxn>
                  <a:cxn ang="0">
                    <a:pos x="699" y="469"/>
                  </a:cxn>
                  <a:cxn ang="0">
                    <a:pos x="699" y="571"/>
                  </a:cxn>
                  <a:cxn ang="0">
                    <a:pos x="770" y="571"/>
                  </a:cxn>
                  <a:cxn ang="0">
                    <a:pos x="580" y="711"/>
                  </a:cxn>
                  <a:cxn ang="0">
                    <a:pos x="381" y="571"/>
                  </a:cxn>
                  <a:cxn ang="0">
                    <a:pos x="452" y="571"/>
                  </a:cxn>
                  <a:cxn ang="0">
                    <a:pos x="452" y="469"/>
                  </a:cxn>
                  <a:cxn ang="0">
                    <a:pos x="0" y="469"/>
                  </a:cxn>
                  <a:cxn ang="0">
                    <a:pos x="0" y="0"/>
                  </a:cxn>
                  <a:cxn ang="0">
                    <a:pos x="1151" y="0"/>
                  </a:cxn>
                  <a:cxn ang="0">
                    <a:pos x="1151" y="469"/>
                  </a:cxn>
                </a:cxnLst>
                <a:rect l="0" t="0" r="r" b="b"/>
                <a:pathLst>
                  <a:path w="1151" h="711">
                    <a:moveTo>
                      <a:pt x="1151" y="469"/>
                    </a:moveTo>
                    <a:lnTo>
                      <a:pt x="699" y="469"/>
                    </a:lnTo>
                    <a:lnTo>
                      <a:pt x="699" y="571"/>
                    </a:lnTo>
                    <a:lnTo>
                      <a:pt x="770" y="571"/>
                    </a:lnTo>
                    <a:lnTo>
                      <a:pt x="580" y="711"/>
                    </a:lnTo>
                    <a:lnTo>
                      <a:pt x="381" y="571"/>
                    </a:lnTo>
                    <a:lnTo>
                      <a:pt x="452" y="571"/>
                    </a:lnTo>
                    <a:lnTo>
                      <a:pt x="452" y="469"/>
                    </a:lnTo>
                    <a:lnTo>
                      <a:pt x="0" y="469"/>
                    </a:lnTo>
                    <a:lnTo>
                      <a:pt x="0" y="0"/>
                    </a:lnTo>
                    <a:lnTo>
                      <a:pt x="1151" y="0"/>
                    </a:lnTo>
                    <a:lnTo>
                      <a:pt x="1151" y="469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hu-HU"/>
              </a:p>
            </p:txBody>
          </p:sp>
          <p:sp>
            <p:nvSpPr>
              <p:cNvPr id="62" name="Rectangle 101"/>
              <p:cNvSpPr>
                <a:spLocks noChangeArrowheads="1"/>
              </p:cNvSpPr>
              <p:nvPr/>
            </p:nvSpPr>
            <p:spPr bwMode="auto">
              <a:xfrm>
                <a:off x="1620" y="2610"/>
                <a:ext cx="916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hu-HU" sz="2200" b="1" dirty="0" smtClean="0">
                    <a:solidFill>
                      <a:srgbClr val="000000"/>
                    </a:solidFill>
                    <a:latin typeface="Arial" pitchFamily="34" charset="0"/>
                  </a:rPr>
                  <a:t>Természeti</a:t>
                </a:r>
                <a:endParaRPr kumimoji="0" lang="hu-H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3" name="Rectangle 102"/>
              <p:cNvSpPr>
                <a:spLocks noChangeArrowheads="1"/>
              </p:cNvSpPr>
              <p:nvPr/>
            </p:nvSpPr>
            <p:spPr bwMode="auto">
              <a:xfrm>
                <a:off x="2395" y="2607"/>
                <a:ext cx="13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2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hu-H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4" name="Rectangle 103"/>
              <p:cNvSpPr>
                <a:spLocks noChangeArrowheads="1"/>
              </p:cNvSpPr>
              <p:nvPr/>
            </p:nvSpPr>
            <p:spPr bwMode="auto">
              <a:xfrm>
                <a:off x="1593" y="2811"/>
                <a:ext cx="989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hu-HU" sz="2200" b="1" dirty="0" smtClean="0">
                    <a:solidFill>
                      <a:srgbClr val="000000"/>
                    </a:solidFill>
                    <a:latin typeface="Arial" pitchFamily="34" charset="0"/>
                  </a:rPr>
                  <a:t>erőforrások</a:t>
                </a:r>
                <a:endParaRPr kumimoji="0" lang="hu-H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5" name="Rectangle 104"/>
              <p:cNvSpPr>
                <a:spLocks noChangeArrowheads="1"/>
              </p:cNvSpPr>
              <p:nvPr/>
            </p:nvSpPr>
            <p:spPr bwMode="auto">
              <a:xfrm>
                <a:off x="2490" y="2811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2" name="Group 16"/>
            <p:cNvGrpSpPr>
              <a:grpSpLocks noChangeAspect="1"/>
            </p:cNvGrpSpPr>
            <p:nvPr/>
          </p:nvGrpSpPr>
          <p:grpSpPr bwMode="auto">
            <a:xfrm rot="19608116">
              <a:off x="2313560" y="1108584"/>
              <a:ext cx="2005014" cy="1979613"/>
              <a:chOff x="1194" y="470"/>
              <a:chExt cx="1263" cy="1247"/>
            </a:xfrm>
          </p:grpSpPr>
          <p:sp>
            <p:nvSpPr>
              <p:cNvPr id="52" name="AutoShape 15"/>
              <p:cNvSpPr>
                <a:spLocks noChangeAspect="1" noChangeArrowheads="1" noTextEdit="1"/>
              </p:cNvSpPr>
              <p:nvPr/>
            </p:nvSpPr>
            <p:spPr bwMode="auto">
              <a:xfrm>
                <a:off x="1194" y="480"/>
                <a:ext cx="1231" cy="1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hu-HU"/>
              </a:p>
            </p:txBody>
          </p:sp>
          <p:sp>
            <p:nvSpPr>
              <p:cNvPr id="53" name="Rectangle 17"/>
              <p:cNvSpPr>
                <a:spLocks noChangeArrowheads="1"/>
              </p:cNvSpPr>
              <p:nvPr/>
            </p:nvSpPr>
            <p:spPr bwMode="auto">
              <a:xfrm>
                <a:off x="1194" y="470"/>
                <a:ext cx="6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 </a:t>
                </a:r>
                <a:endParaRPr kumimoji="0" lang="hu-H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4" name="Freeform 18"/>
              <p:cNvSpPr>
                <a:spLocks/>
              </p:cNvSpPr>
              <p:nvPr/>
            </p:nvSpPr>
            <p:spPr bwMode="auto">
              <a:xfrm>
                <a:off x="1194" y="480"/>
                <a:ext cx="1223" cy="1227"/>
              </a:xfrm>
              <a:custGeom>
                <a:avLst/>
                <a:gdLst/>
                <a:ahLst/>
                <a:cxnLst>
                  <a:cxn ang="0">
                    <a:pos x="1223" y="522"/>
                  </a:cxn>
                  <a:cxn ang="0">
                    <a:pos x="715" y="522"/>
                  </a:cxn>
                  <a:cxn ang="0">
                    <a:pos x="715" y="522"/>
                  </a:cxn>
                  <a:cxn ang="0">
                    <a:pos x="794" y="522"/>
                  </a:cxn>
                  <a:cxn ang="0">
                    <a:pos x="612" y="1227"/>
                  </a:cxn>
                  <a:cxn ang="0">
                    <a:pos x="437" y="522"/>
                  </a:cxn>
                  <a:cxn ang="0">
                    <a:pos x="508" y="522"/>
                  </a:cxn>
                  <a:cxn ang="0">
                    <a:pos x="508" y="522"/>
                  </a:cxn>
                  <a:cxn ang="0">
                    <a:pos x="0" y="522"/>
                  </a:cxn>
                  <a:cxn ang="0">
                    <a:pos x="0" y="0"/>
                  </a:cxn>
                  <a:cxn ang="0">
                    <a:pos x="1223" y="0"/>
                  </a:cxn>
                  <a:cxn ang="0">
                    <a:pos x="1223" y="522"/>
                  </a:cxn>
                </a:cxnLst>
                <a:rect l="0" t="0" r="r" b="b"/>
                <a:pathLst>
                  <a:path w="1223" h="1227">
                    <a:moveTo>
                      <a:pt x="1223" y="522"/>
                    </a:moveTo>
                    <a:lnTo>
                      <a:pt x="715" y="522"/>
                    </a:lnTo>
                    <a:lnTo>
                      <a:pt x="715" y="522"/>
                    </a:lnTo>
                    <a:lnTo>
                      <a:pt x="794" y="522"/>
                    </a:lnTo>
                    <a:lnTo>
                      <a:pt x="612" y="1227"/>
                    </a:lnTo>
                    <a:lnTo>
                      <a:pt x="437" y="522"/>
                    </a:lnTo>
                    <a:lnTo>
                      <a:pt x="508" y="522"/>
                    </a:lnTo>
                    <a:lnTo>
                      <a:pt x="508" y="522"/>
                    </a:lnTo>
                    <a:lnTo>
                      <a:pt x="0" y="522"/>
                    </a:lnTo>
                    <a:lnTo>
                      <a:pt x="0" y="0"/>
                    </a:lnTo>
                    <a:lnTo>
                      <a:pt x="1223" y="0"/>
                    </a:lnTo>
                    <a:lnTo>
                      <a:pt x="1223" y="522"/>
                    </a:lnTo>
                    <a:close/>
                  </a:path>
                </a:pathLst>
              </a:custGeom>
              <a:solidFill>
                <a:srgbClr val="6600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hu-HU"/>
              </a:p>
            </p:txBody>
          </p:sp>
          <p:sp>
            <p:nvSpPr>
              <p:cNvPr id="55" name="Freeform 19"/>
              <p:cNvSpPr>
                <a:spLocks/>
              </p:cNvSpPr>
              <p:nvPr/>
            </p:nvSpPr>
            <p:spPr bwMode="auto">
              <a:xfrm>
                <a:off x="1194" y="480"/>
                <a:ext cx="1223" cy="1227"/>
              </a:xfrm>
              <a:custGeom>
                <a:avLst/>
                <a:gdLst/>
                <a:ahLst/>
                <a:cxnLst>
                  <a:cxn ang="0">
                    <a:pos x="1223" y="522"/>
                  </a:cxn>
                  <a:cxn ang="0">
                    <a:pos x="715" y="522"/>
                  </a:cxn>
                  <a:cxn ang="0">
                    <a:pos x="715" y="522"/>
                  </a:cxn>
                  <a:cxn ang="0">
                    <a:pos x="794" y="522"/>
                  </a:cxn>
                  <a:cxn ang="0">
                    <a:pos x="612" y="1227"/>
                  </a:cxn>
                  <a:cxn ang="0">
                    <a:pos x="437" y="522"/>
                  </a:cxn>
                  <a:cxn ang="0">
                    <a:pos x="508" y="522"/>
                  </a:cxn>
                  <a:cxn ang="0">
                    <a:pos x="508" y="522"/>
                  </a:cxn>
                  <a:cxn ang="0">
                    <a:pos x="0" y="522"/>
                  </a:cxn>
                  <a:cxn ang="0">
                    <a:pos x="0" y="0"/>
                  </a:cxn>
                  <a:cxn ang="0">
                    <a:pos x="1223" y="0"/>
                  </a:cxn>
                  <a:cxn ang="0">
                    <a:pos x="1223" y="522"/>
                  </a:cxn>
                </a:cxnLst>
                <a:rect l="0" t="0" r="r" b="b"/>
                <a:pathLst>
                  <a:path w="1223" h="1227">
                    <a:moveTo>
                      <a:pt x="1223" y="522"/>
                    </a:moveTo>
                    <a:lnTo>
                      <a:pt x="715" y="522"/>
                    </a:lnTo>
                    <a:lnTo>
                      <a:pt x="715" y="522"/>
                    </a:lnTo>
                    <a:lnTo>
                      <a:pt x="794" y="522"/>
                    </a:lnTo>
                    <a:lnTo>
                      <a:pt x="612" y="1227"/>
                    </a:lnTo>
                    <a:lnTo>
                      <a:pt x="437" y="522"/>
                    </a:lnTo>
                    <a:lnTo>
                      <a:pt x="508" y="522"/>
                    </a:lnTo>
                    <a:lnTo>
                      <a:pt x="508" y="522"/>
                    </a:lnTo>
                    <a:lnTo>
                      <a:pt x="0" y="522"/>
                    </a:lnTo>
                    <a:lnTo>
                      <a:pt x="0" y="0"/>
                    </a:lnTo>
                    <a:lnTo>
                      <a:pt x="1223" y="0"/>
                    </a:lnTo>
                    <a:lnTo>
                      <a:pt x="1223" y="522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hu-HU"/>
              </a:p>
            </p:txBody>
          </p:sp>
          <p:sp>
            <p:nvSpPr>
              <p:cNvPr id="56" name="Rectangle 20"/>
              <p:cNvSpPr>
                <a:spLocks noChangeArrowheads="1"/>
              </p:cNvSpPr>
              <p:nvPr/>
            </p:nvSpPr>
            <p:spPr bwMode="auto">
              <a:xfrm>
                <a:off x="1215" y="495"/>
                <a:ext cx="111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hu-HU" sz="2400" b="1" dirty="0" smtClean="0">
                    <a:solidFill>
                      <a:srgbClr val="FFFFFF"/>
                    </a:solidFill>
                    <a:latin typeface="Arial" pitchFamily="34" charset="0"/>
                  </a:rPr>
                  <a:t>Kormányzat</a:t>
                </a:r>
                <a:endParaRPr kumimoji="0" lang="hu-H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7" name="Rectangle 21"/>
              <p:cNvSpPr>
                <a:spLocks noChangeArrowheads="1"/>
              </p:cNvSpPr>
              <p:nvPr/>
            </p:nvSpPr>
            <p:spPr bwMode="auto">
              <a:xfrm>
                <a:off x="2322" y="519"/>
                <a:ext cx="135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27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hu-H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3" name="Group 25"/>
            <p:cNvGrpSpPr>
              <a:grpSpLocks noChangeAspect="1"/>
            </p:cNvGrpSpPr>
            <p:nvPr/>
          </p:nvGrpSpPr>
          <p:grpSpPr bwMode="auto">
            <a:xfrm rot="15015151">
              <a:off x="1492587" y="3113814"/>
              <a:ext cx="1605071" cy="2802038"/>
              <a:chOff x="351" y="2030"/>
              <a:chExt cx="1586" cy="1171"/>
            </a:xfrm>
          </p:grpSpPr>
          <p:sp>
            <p:nvSpPr>
              <p:cNvPr id="44" name="AutoShape 24"/>
              <p:cNvSpPr>
                <a:spLocks noChangeAspect="1" noChangeArrowheads="1" noTextEdit="1"/>
              </p:cNvSpPr>
              <p:nvPr/>
            </p:nvSpPr>
            <p:spPr bwMode="auto">
              <a:xfrm>
                <a:off x="351" y="2042"/>
                <a:ext cx="1586" cy="1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hu-HU"/>
              </a:p>
            </p:txBody>
          </p:sp>
          <p:sp>
            <p:nvSpPr>
              <p:cNvPr id="45" name="Rectangle 26"/>
              <p:cNvSpPr>
                <a:spLocks noChangeArrowheads="1"/>
              </p:cNvSpPr>
              <p:nvPr/>
            </p:nvSpPr>
            <p:spPr bwMode="auto">
              <a:xfrm>
                <a:off x="351" y="2034"/>
                <a:ext cx="88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 </a:t>
                </a:r>
                <a:endParaRPr kumimoji="0" lang="hu-H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6" name="Freeform 27"/>
              <p:cNvSpPr>
                <a:spLocks/>
              </p:cNvSpPr>
              <p:nvPr/>
            </p:nvSpPr>
            <p:spPr bwMode="auto">
              <a:xfrm>
                <a:off x="351" y="2042"/>
                <a:ext cx="1586" cy="1152"/>
              </a:xfrm>
              <a:custGeom>
                <a:avLst/>
                <a:gdLst/>
                <a:ahLst/>
                <a:cxnLst>
                  <a:cxn ang="0">
                    <a:pos x="1586" y="643"/>
                  </a:cxn>
                  <a:cxn ang="0">
                    <a:pos x="995" y="643"/>
                  </a:cxn>
                  <a:cxn ang="0">
                    <a:pos x="995" y="643"/>
                  </a:cxn>
                  <a:cxn ang="0">
                    <a:pos x="1061" y="643"/>
                  </a:cxn>
                  <a:cxn ang="0">
                    <a:pos x="798" y="1152"/>
                  </a:cxn>
                  <a:cxn ang="0">
                    <a:pos x="525" y="643"/>
                  </a:cxn>
                  <a:cxn ang="0">
                    <a:pos x="591" y="643"/>
                  </a:cxn>
                  <a:cxn ang="0">
                    <a:pos x="591" y="643"/>
                  </a:cxn>
                  <a:cxn ang="0">
                    <a:pos x="0" y="643"/>
                  </a:cxn>
                  <a:cxn ang="0">
                    <a:pos x="0" y="0"/>
                  </a:cxn>
                  <a:cxn ang="0">
                    <a:pos x="1586" y="0"/>
                  </a:cxn>
                  <a:cxn ang="0">
                    <a:pos x="1586" y="643"/>
                  </a:cxn>
                </a:cxnLst>
                <a:rect l="0" t="0" r="r" b="b"/>
                <a:pathLst>
                  <a:path w="1586" h="1152">
                    <a:moveTo>
                      <a:pt x="1586" y="643"/>
                    </a:moveTo>
                    <a:lnTo>
                      <a:pt x="995" y="643"/>
                    </a:lnTo>
                    <a:lnTo>
                      <a:pt x="995" y="643"/>
                    </a:lnTo>
                    <a:lnTo>
                      <a:pt x="1061" y="643"/>
                    </a:lnTo>
                    <a:lnTo>
                      <a:pt x="798" y="1152"/>
                    </a:lnTo>
                    <a:lnTo>
                      <a:pt x="525" y="643"/>
                    </a:lnTo>
                    <a:lnTo>
                      <a:pt x="591" y="643"/>
                    </a:lnTo>
                    <a:lnTo>
                      <a:pt x="591" y="643"/>
                    </a:lnTo>
                    <a:lnTo>
                      <a:pt x="0" y="643"/>
                    </a:lnTo>
                    <a:lnTo>
                      <a:pt x="0" y="0"/>
                    </a:lnTo>
                    <a:lnTo>
                      <a:pt x="1586" y="0"/>
                    </a:lnTo>
                    <a:lnTo>
                      <a:pt x="1586" y="643"/>
                    </a:lnTo>
                    <a:close/>
                  </a:path>
                </a:pathLst>
              </a:custGeom>
              <a:solidFill>
                <a:srgbClr val="CC9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hu-HU"/>
              </a:p>
            </p:txBody>
          </p:sp>
          <p:sp>
            <p:nvSpPr>
              <p:cNvPr id="47" name="Freeform 28"/>
              <p:cNvSpPr>
                <a:spLocks/>
              </p:cNvSpPr>
              <p:nvPr/>
            </p:nvSpPr>
            <p:spPr bwMode="auto">
              <a:xfrm>
                <a:off x="351" y="2042"/>
                <a:ext cx="1586" cy="1152"/>
              </a:xfrm>
              <a:custGeom>
                <a:avLst/>
                <a:gdLst/>
                <a:ahLst/>
                <a:cxnLst>
                  <a:cxn ang="0">
                    <a:pos x="1586" y="643"/>
                  </a:cxn>
                  <a:cxn ang="0">
                    <a:pos x="995" y="643"/>
                  </a:cxn>
                  <a:cxn ang="0">
                    <a:pos x="995" y="643"/>
                  </a:cxn>
                  <a:cxn ang="0">
                    <a:pos x="1061" y="643"/>
                  </a:cxn>
                  <a:cxn ang="0">
                    <a:pos x="798" y="1152"/>
                  </a:cxn>
                  <a:cxn ang="0">
                    <a:pos x="525" y="643"/>
                  </a:cxn>
                  <a:cxn ang="0">
                    <a:pos x="591" y="643"/>
                  </a:cxn>
                  <a:cxn ang="0">
                    <a:pos x="591" y="643"/>
                  </a:cxn>
                  <a:cxn ang="0">
                    <a:pos x="0" y="643"/>
                  </a:cxn>
                  <a:cxn ang="0">
                    <a:pos x="0" y="0"/>
                  </a:cxn>
                  <a:cxn ang="0">
                    <a:pos x="1586" y="0"/>
                  </a:cxn>
                  <a:cxn ang="0">
                    <a:pos x="1586" y="643"/>
                  </a:cxn>
                </a:cxnLst>
                <a:rect l="0" t="0" r="r" b="b"/>
                <a:pathLst>
                  <a:path w="1586" h="1152">
                    <a:moveTo>
                      <a:pt x="1586" y="643"/>
                    </a:moveTo>
                    <a:lnTo>
                      <a:pt x="995" y="643"/>
                    </a:lnTo>
                    <a:lnTo>
                      <a:pt x="995" y="643"/>
                    </a:lnTo>
                    <a:lnTo>
                      <a:pt x="1061" y="643"/>
                    </a:lnTo>
                    <a:lnTo>
                      <a:pt x="798" y="1152"/>
                    </a:lnTo>
                    <a:lnTo>
                      <a:pt x="525" y="643"/>
                    </a:lnTo>
                    <a:lnTo>
                      <a:pt x="591" y="643"/>
                    </a:lnTo>
                    <a:lnTo>
                      <a:pt x="591" y="643"/>
                    </a:lnTo>
                    <a:lnTo>
                      <a:pt x="0" y="643"/>
                    </a:lnTo>
                    <a:lnTo>
                      <a:pt x="0" y="0"/>
                    </a:lnTo>
                    <a:lnTo>
                      <a:pt x="1586" y="0"/>
                    </a:lnTo>
                    <a:lnTo>
                      <a:pt x="1586" y="643"/>
                    </a:lnTo>
                    <a:close/>
                  </a:path>
                </a:pathLst>
              </a:custGeom>
              <a:noFill/>
              <a:ln w="1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hu-HU"/>
              </a:p>
            </p:txBody>
          </p:sp>
          <p:sp>
            <p:nvSpPr>
              <p:cNvPr id="48" name="Rectangle 29"/>
              <p:cNvSpPr>
                <a:spLocks noChangeArrowheads="1"/>
              </p:cNvSpPr>
              <p:nvPr/>
            </p:nvSpPr>
            <p:spPr bwMode="auto">
              <a:xfrm>
                <a:off x="367" y="2030"/>
                <a:ext cx="1519" cy="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hu-HU" sz="2400" b="1" dirty="0" smtClean="0">
                    <a:solidFill>
                      <a:srgbClr val="FFFFFF"/>
                    </a:solidFill>
                    <a:latin typeface="Arial" pitchFamily="34" charset="0"/>
                  </a:rPr>
                  <a:t>Tudás-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hu-HU" sz="2400" b="1" dirty="0" smtClean="0">
                    <a:solidFill>
                      <a:srgbClr val="FFFFFF"/>
                    </a:solidFill>
                    <a:latin typeface="Arial" pitchFamily="34" charset="0"/>
                  </a:rPr>
                  <a:t>központok</a:t>
                </a:r>
                <a:endParaRPr kumimoji="0" lang="hu-H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9" name="Rectangle 30"/>
              <p:cNvSpPr>
                <a:spLocks noChangeArrowheads="1"/>
              </p:cNvSpPr>
              <p:nvPr/>
            </p:nvSpPr>
            <p:spPr bwMode="auto">
              <a:xfrm>
                <a:off x="679" y="2072"/>
                <a:ext cx="47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21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hu-H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0" name="Rectangle 31"/>
              <p:cNvSpPr>
                <a:spLocks noChangeArrowheads="1"/>
              </p:cNvSpPr>
              <p:nvPr/>
            </p:nvSpPr>
            <p:spPr bwMode="auto">
              <a:xfrm>
                <a:off x="712" y="2266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1" name="Rectangle 32"/>
              <p:cNvSpPr>
                <a:spLocks noChangeArrowheads="1"/>
              </p:cNvSpPr>
              <p:nvPr/>
            </p:nvSpPr>
            <p:spPr bwMode="auto">
              <a:xfrm>
                <a:off x="1576" y="2266"/>
                <a:ext cx="186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2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hu-H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4" name="Group 6"/>
            <p:cNvGrpSpPr>
              <a:grpSpLocks noChangeAspect="1"/>
            </p:cNvGrpSpPr>
            <p:nvPr/>
          </p:nvGrpSpPr>
          <p:grpSpPr bwMode="auto">
            <a:xfrm rot="1957646">
              <a:off x="4591655" y="675211"/>
              <a:ext cx="2027237" cy="2520950"/>
              <a:chOff x="2741" y="184"/>
              <a:chExt cx="1277" cy="1588"/>
            </a:xfrm>
          </p:grpSpPr>
          <p:sp>
            <p:nvSpPr>
              <p:cNvPr id="37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2741" y="260"/>
                <a:ext cx="1159" cy="1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hu-HU"/>
              </a:p>
            </p:txBody>
          </p:sp>
          <p:sp>
            <p:nvSpPr>
              <p:cNvPr id="38" name="Rectangle 7"/>
              <p:cNvSpPr>
                <a:spLocks noChangeArrowheads="1"/>
              </p:cNvSpPr>
              <p:nvPr/>
            </p:nvSpPr>
            <p:spPr bwMode="auto">
              <a:xfrm>
                <a:off x="2859" y="184"/>
                <a:ext cx="64" cy="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 </a:t>
                </a:r>
                <a:endParaRPr kumimoji="0" lang="hu-H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9" name="Freeform 8"/>
              <p:cNvSpPr>
                <a:spLocks/>
              </p:cNvSpPr>
              <p:nvPr/>
            </p:nvSpPr>
            <p:spPr bwMode="auto">
              <a:xfrm>
                <a:off x="2859" y="194"/>
                <a:ext cx="1159" cy="1502"/>
              </a:xfrm>
              <a:custGeom>
                <a:avLst/>
                <a:gdLst/>
                <a:ahLst/>
                <a:cxnLst>
                  <a:cxn ang="0">
                    <a:pos x="1159" y="839"/>
                  </a:cxn>
                  <a:cxn ang="0">
                    <a:pos x="727" y="839"/>
                  </a:cxn>
                  <a:cxn ang="0">
                    <a:pos x="727" y="839"/>
                  </a:cxn>
                  <a:cxn ang="0">
                    <a:pos x="775" y="839"/>
                  </a:cxn>
                  <a:cxn ang="0">
                    <a:pos x="583" y="1502"/>
                  </a:cxn>
                  <a:cxn ang="0">
                    <a:pos x="384" y="839"/>
                  </a:cxn>
                  <a:cxn ang="0">
                    <a:pos x="432" y="839"/>
                  </a:cxn>
                  <a:cxn ang="0">
                    <a:pos x="432" y="839"/>
                  </a:cxn>
                  <a:cxn ang="0">
                    <a:pos x="0" y="839"/>
                  </a:cxn>
                  <a:cxn ang="0">
                    <a:pos x="0" y="0"/>
                  </a:cxn>
                  <a:cxn ang="0">
                    <a:pos x="1159" y="0"/>
                  </a:cxn>
                  <a:cxn ang="0">
                    <a:pos x="1159" y="839"/>
                  </a:cxn>
                </a:cxnLst>
                <a:rect l="0" t="0" r="r" b="b"/>
                <a:pathLst>
                  <a:path w="1159" h="1502">
                    <a:moveTo>
                      <a:pt x="1159" y="839"/>
                    </a:moveTo>
                    <a:lnTo>
                      <a:pt x="727" y="839"/>
                    </a:lnTo>
                    <a:lnTo>
                      <a:pt x="727" y="839"/>
                    </a:lnTo>
                    <a:lnTo>
                      <a:pt x="775" y="839"/>
                    </a:lnTo>
                    <a:lnTo>
                      <a:pt x="583" y="1502"/>
                    </a:lnTo>
                    <a:lnTo>
                      <a:pt x="384" y="839"/>
                    </a:lnTo>
                    <a:lnTo>
                      <a:pt x="432" y="839"/>
                    </a:lnTo>
                    <a:lnTo>
                      <a:pt x="432" y="839"/>
                    </a:lnTo>
                    <a:lnTo>
                      <a:pt x="0" y="839"/>
                    </a:lnTo>
                    <a:lnTo>
                      <a:pt x="0" y="0"/>
                    </a:lnTo>
                    <a:lnTo>
                      <a:pt x="1159" y="0"/>
                    </a:lnTo>
                    <a:lnTo>
                      <a:pt x="1159" y="839"/>
                    </a:lnTo>
                    <a:close/>
                  </a:path>
                </a:pathLst>
              </a:custGeom>
              <a:solidFill>
                <a:srgbClr val="6666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hu-HU"/>
              </a:p>
            </p:txBody>
          </p:sp>
          <p:sp>
            <p:nvSpPr>
              <p:cNvPr id="40" name="Freeform 9"/>
              <p:cNvSpPr>
                <a:spLocks/>
              </p:cNvSpPr>
              <p:nvPr/>
            </p:nvSpPr>
            <p:spPr bwMode="auto">
              <a:xfrm>
                <a:off x="2859" y="194"/>
                <a:ext cx="1159" cy="1502"/>
              </a:xfrm>
              <a:custGeom>
                <a:avLst/>
                <a:gdLst/>
                <a:ahLst/>
                <a:cxnLst>
                  <a:cxn ang="0">
                    <a:pos x="1159" y="839"/>
                  </a:cxn>
                  <a:cxn ang="0">
                    <a:pos x="727" y="839"/>
                  </a:cxn>
                  <a:cxn ang="0">
                    <a:pos x="727" y="839"/>
                  </a:cxn>
                  <a:cxn ang="0">
                    <a:pos x="775" y="839"/>
                  </a:cxn>
                  <a:cxn ang="0">
                    <a:pos x="583" y="1502"/>
                  </a:cxn>
                  <a:cxn ang="0">
                    <a:pos x="384" y="839"/>
                  </a:cxn>
                  <a:cxn ang="0">
                    <a:pos x="432" y="839"/>
                  </a:cxn>
                  <a:cxn ang="0">
                    <a:pos x="432" y="839"/>
                  </a:cxn>
                  <a:cxn ang="0">
                    <a:pos x="0" y="839"/>
                  </a:cxn>
                  <a:cxn ang="0">
                    <a:pos x="0" y="0"/>
                  </a:cxn>
                  <a:cxn ang="0">
                    <a:pos x="1159" y="0"/>
                  </a:cxn>
                  <a:cxn ang="0">
                    <a:pos x="1159" y="839"/>
                  </a:cxn>
                </a:cxnLst>
                <a:rect l="0" t="0" r="r" b="b"/>
                <a:pathLst>
                  <a:path w="1159" h="1502">
                    <a:moveTo>
                      <a:pt x="1159" y="839"/>
                    </a:moveTo>
                    <a:lnTo>
                      <a:pt x="727" y="839"/>
                    </a:lnTo>
                    <a:lnTo>
                      <a:pt x="727" y="839"/>
                    </a:lnTo>
                    <a:lnTo>
                      <a:pt x="775" y="839"/>
                    </a:lnTo>
                    <a:lnTo>
                      <a:pt x="583" y="1502"/>
                    </a:lnTo>
                    <a:lnTo>
                      <a:pt x="384" y="839"/>
                    </a:lnTo>
                    <a:lnTo>
                      <a:pt x="432" y="839"/>
                    </a:lnTo>
                    <a:lnTo>
                      <a:pt x="432" y="839"/>
                    </a:lnTo>
                    <a:lnTo>
                      <a:pt x="0" y="839"/>
                    </a:lnTo>
                    <a:lnTo>
                      <a:pt x="0" y="0"/>
                    </a:lnTo>
                    <a:lnTo>
                      <a:pt x="1159" y="0"/>
                    </a:lnTo>
                    <a:lnTo>
                      <a:pt x="1159" y="839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hu-HU"/>
              </a:p>
            </p:txBody>
          </p:sp>
          <p:sp>
            <p:nvSpPr>
              <p:cNvPr id="41" name="Rectangle 10"/>
              <p:cNvSpPr>
                <a:spLocks noChangeArrowheads="1"/>
              </p:cNvSpPr>
              <p:nvPr/>
            </p:nvSpPr>
            <p:spPr bwMode="auto">
              <a:xfrm>
                <a:off x="2963" y="254"/>
                <a:ext cx="94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hu-HU" sz="2400" b="1" dirty="0" smtClean="0">
                    <a:solidFill>
                      <a:srgbClr val="FFFFFF"/>
                    </a:solidFill>
                    <a:latin typeface="Arial" pitchFamily="34" charset="0"/>
                  </a:rPr>
                  <a:t>Kulturális</a:t>
                </a:r>
                <a:r>
                  <a:rPr kumimoji="0" lang="hu-HU" sz="24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hu-H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" name="Rectangle 11"/>
              <p:cNvSpPr>
                <a:spLocks noChangeArrowheads="1"/>
              </p:cNvSpPr>
              <p:nvPr/>
            </p:nvSpPr>
            <p:spPr bwMode="auto">
              <a:xfrm>
                <a:off x="3125" y="524"/>
                <a:ext cx="68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hu-HU" sz="2400" b="1" dirty="0" smtClean="0">
                    <a:solidFill>
                      <a:srgbClr val="FFFFFF"/>
                    </a:solidFill>
                    <a:latin typeface="Arial" pitchFamily="34" charset="0"/>
                  </a:rPr>
                  <a:t>értékek</a:t>
                </a:r>
                <a:endParaRPr kumimoji="0" lang="hu-H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3" name="Rectangle 12"/>
              <p:cNvSpPr>
                <a:spLocks noChangeArrowheads="1"/>
              </p:cNvSpPr>
              <p:nvPr/>
            </p:nvSpPr>
            <p:spPr bwMode="auto">
              <a:xfrm>
                <a:off x="3714" y="486"/>
                <a:ext cx="136" cy="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27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hu-H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5" name="Group 46"/>
            <p:cNvGrpSpPr>
              <a:grpSpLocks noChangeAspect="1"/>
            </p:cNvGrpSpPr>
            <p:nvPr/>
          </p:nvGrpSpPr>
          <p:grpSpPr bwMode="auto">
            <a:xfrm rot="6582496">
              <a:off x="5441133" y="3488046"/>
              <a:ext cx="2295525" cy="2053003"/>
              <a:chOff x="3170" y="1936"/>
              <a:chExt cx="1446" cy="1168"/>
            </a:xfrm>
          </p:grpSpPr>
          <p:sp>
            <p:nvSpPr>
              <p:cNvPr id="31" name="AutoShape 45"/>
              <p:cNvSpPr>
                <a:spLocks noChangeAspect="1" noChangeArrowheads="1" noTextEdit="1"/>
              </p:cNvSpPr>
              <p:nvPr/>
            </p:nvSpPr>
            <p:spPr bwMode="auto">
              <a:xfrm>
                <a:off x="3170" y="1945"/>
                <a:ext cx="1446" cy="1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hu-HU"/>
              </a:p>
            </p:txBody>
          </p:sp>
          <p:sp>
            <p:nvSpPr>
              <p:cNvPr id="32" name="Rectangle 47"/>
              <p:cNvSpPr>
                <a:spLocks noChangeArrowheads="1"/>
              </p:cNvSpPr>
              <p:nvPr/>
            </p:nvSpPr>
            <p:spPr bwMode="auto">
              <a:xfrm>
                <a:off x="3170" y="1936"/>
                <a:ext cx="80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 </a:t>
                </a:r>
                <a:endParaRPr kumimoji="0" lang="hu-H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3" name="Freeform 48"/>
              <p:cNvSpPr>
                <a:spLocks/>
              </p:cNvSpPr>
              <p:nvPr/>
            </p:nvSpPr>
            <p:spPr bwMode="auto">
              <a:xfrm>
                <a:off x="3170" y="1945"/>
                <a:ext cx="1446" cy="1150"/>
              </a:xfrm>
              <a:custGeom>
                <a:avLst/>
                <a:gdLst/>
                <a:ahLst/>
                <a:cxnLst>
                  <a:cxn ang="0">
                    <a:pos x="1446" y="489"/>
                  </a:cxn>
                  <a:cxn ang="0">
                    <a:pos x="848" y="489"/>
                  </a:cxn>
                  <a:cxn ang="0">
                    <a:pos x="848" y="489"/>
                  </a:cxn>
                  <a:cxn ang="0">
                    <a:pos x="937" y="489"/>
                  </a:cxn>
                  <a:cxn ang="0">
                    <a:pos x="728" y="1150"/>
                  </a:cxn>
                  <a:cxn ang="0">
                    <a:pos x="509" y="489"/>
                  </a:cxn>
                  <a:cxn ang="0">
                    <a:pos x="598" y="489"/>
                  </a:cxn>
                  <a:cxn ang="0">
                    <a:pos x="598" y="489"/>
                  </a:cxn>
                  <a:cxn ang="0">
                    <a:pos x="0" y="489"/>
                  </a:cxn>
                  <a:cxn ang="0">
                    <a:pos x="0" y="0"/>
                  </a:cxn>
                  <a:cxn ang="0">
                    <a:pos x="1446" y="0"/>
                  </a:cxn>
                  <a:cxn ang="0">
                    <a:pos x="1446" y="489"/>
                  </a:cxn>
                </a:cxnLst>
                <a:rect l="0" t="0" r="r" b="b"/>
                <a:pathLst>
                  <a:path w="1446" h="1150">
                    <a:moveTo>
                      <a:pt x="1446" y="489"/>
                    </a:moveTo>
                    <a:lnTo>
                      <a:pt x="848" y="489"/>
                    </a:lnTo>
                    <a:lnTo>
                      <a:pt x="848" y="489"/>
                    </a:lnTo>
                    <a:lnTo>
                      <a:pt x="937" y="489"/>
                    </a:lnTo>
                    <a:lnTo>
                      <a:pt x="728" y="1150"/>
                    </a:lnTo>
                    <a:lnTo>
                      <a:pt x="509" y="489"/>
                    </a:lnTo>
                    <a:lnTo>
                      <a:pt x="598" y="489"/>
                    </a:lnTo>
                    <a:lnTo>
                      <a:pt x="598" y="489"/>
                    </a:lnTo>
                    <a:lnTo>
                      <a:pt x="0" y="489"/>
                    </a:lnTo>
                    <a:lnTo>
                      <a:pt x="0" y="0"/>
                    </a:lnTo>
                    <a:lnTo>
                      <a:pt x="1446" y="0"/>
                    </a:lnTo>
                    <a:lnTo>
                      <a:pt x="1446" y="489"/>
                    </a:lnTo>
                    <a:close/>
                  </a:path>
                </a:pathLst>
              </a:custGeom>
              <a:solidFill>
                <a:srgbClr val="3366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hu-HU"/>
              </a:p>
            </p:txBody>
          </p:sp>
          <p:sp>
            <p:nvSpPr>
              <p:cNvPr id="34" name="Freeform 49"/>
              <p:cNvSpPr>
                <a:spLocks/>
              </p:cNvSpPr>
              <p:nvPr/>
            </p:nvSpPr>
            <p:spPr bwMode="auto">
              <a:xfrm>
                <a:off x="3170" y="1945"/>
                <a:ext cx="1446" cy="1150"/>
              </a:xfrm>
              <a:custGeom>
                <a:avLst/>
                <a:gdLst/>
                <a:ahLst/>
                <a:cxnLst>
                  <a:cxn ang="0">
                    <a:pos x="1446" y="489"/>
                  </a:cxn>
                  <a:cxn ang="0">
                    <a:pos x="848" y="489"/>
                  </a:cxn>
                  <a:cxn ang="0">
                    <a:pos x="848" y="489"/>
                  </a:cxn>
                  <a:cxn ang="0">
                    <a:pos x="937" y="489"/>
                  </a:cxn>
                  <a:cxn ang="0">
                    <a:pos x="728" y="1150"/>
                  </a:cxn>
                  <a:cxn ang="0">
                    <a:pos x="509" y="489"/>
                  </a:cxn>
                  <a:cxn ang="0">
                    <a:pos x="598" y="489"/>
                  </a:cxn>
                  <a:cxn ang="0">
                    <a:pos x="598" y="489"/>
                  </a:cxn>
                  <a:cxn ang="0">
                    <a:pos x="0" y="489"/>
                  </a:cxn>
                  <a:cxn ang="0">
                    <a:pos x="0" y="0"/>
                  </a:cxn>
                  <a:cxn ang="0">
                    <a:pos x="1446" y="0"/>
                  </a:cxn>
                  <a:cxn ang="0">
                    <a:pos x="1446" y="489"/>
                  </a:cxn>
                </a:cxnLst>
                <a:rect l="0" t="0" r="r" b="b"/>
                <a:pathLst>
                  <a:path w="1446" h="1150">
                    <a:moveTo>
                      <a:pt x="1446" y="489"/>
                    </a:moveTo>
                    <a:lnTo>
                      <a:pt x="848" y="489"/>
                    </a:lnTo>
                    <a:lnTo>
                      <a:pt x="848" y="489"/>
                    </a:lnTo>
                    <a:lnTo>
                      <a:pt x="937" y="489"/>
                    </a:lnTo>
                    <a:lnTo>
                      <a:pt x="728" y="1150"/>
                    </a:lnTo>
                    <a:lnTo>
                      <a:pt x="509" y="489"/>
                    </a:lnTo>
                    <a:lnTo>
                      <a:pt x="598" y="489"/>
                    </a:lnTo>
                    <a:lnTo>
                      <a:pt x="598" y="489"/>
                    </a:lnTo>
                    <a:lnTo>
                      <a:pt x="0" y="489"/>
                    </a:lnTo>
                    <a:lnTo>
                      <a:pt x="0" y="0"/>
                    </a:lnTo>
                    <a:lnTo>
                      <a:pt x="1446" y="0"/>
                    </a:lnTo>
                    <a:lnTo>
                      <a:pt x="1446" y="489"/>
                    </a:lnTo>
                    <a:close/>
                  </a:path>
                </a:pathLst>
              </a:custGeom>
              <a:noFill/>
              <a:ln w="1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hu-HU"/>
              </a:p>
            </p:txBody>
          </p:sp>
          <p:sp>
            <p:nvSpPr>
              <p:cNvPr id="35" name="Rectangle 50"/>
              <p:cNvSpPr>
                <a:spLocks noChangeArrowheads="1"/>
              </p:cNvSpPr>
              <p:nvPr/>
            </p:nvSpPr>
            <p:spPr bwMode="auto">
              <a:xfrm>
                <a:off x="3409" y="1981"/>
                <a:ext cx="1031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hu-HU" sz="2500" b="1" dirty="0" smtClean="0">
                    <a:solidFill>
                      <a:srgbClr val="FFFFFF"/>
                    </a:solidFill>
                    <a:latin typeface="Arial" pitchFamily="34" charset="0"/>
                  </a:rPr>
                  <a:t>Beruházók</a:t>
                </a:r>
                <a:endParaRPr kumimoji="0" lang="hu-H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6" name="Rectangle 51"/>
              <p:cNvSpPr>
                <a:spLocks noChangeArrowheads="1"/>
              </p:cNvSpPr>
              <p:nvPr/>
            </p:nvSpPr>
            <p:spPr bwMode="auto">
              <a:xfrm>
                <a:off x="4387" y="1981"/>
                <a:ext cx="170" cy="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25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hu-H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6" name="Group 36"/>
            <p:cNvGrpSpPr>
              <a:grpSpLocks noChangeAspect="1"/>
            </p:cNvGrpSpPr>
            <p:nvPr/>
          </p:nvGrpSpPr>
          <p:grpSpPr bwMode="auto">
            <a:xfrm rot="10800000">
              <a:off x="3571868" y="4887913"/>
              <a:ext cx="1839912" cy="1970087"/>
              <a:chOff x="2071" y="2799"/>
              <a:chExt cx="1159" cy="1241"/>
            </a:xfrm>
          </p:grpSpPr>
          <p:sp>
            <p:nvSpPr>
              <p:cNvPr id="24" name="AutoShape 35"/>
              <p:cNvSpPr>
                <a:spLocks noChangeAspect="1" noChangeArrowheads="1" noTextEdit="1"/>
              </p:cNvSpPr>
              <p:nvPr/>
            </p:nvSpPr>
            <p:spPr bwMode="auto">
              <a:xfrm>
                <a:off x="2071" y="2809"/>
                <a:ext cx="1159" cy="1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hu-HU"/>
              </a:p>
            </p:txBody>
          </p:sp>
          <p:sp>
            <p:nvSpPr>
              <p:cNvPr id="25" name="Rectangle 37"/>
              <p:cNvSpPr>
                <a:spLocks noChangeArrowheads="1"/>
              </p:cNvSpPr>
              <p:nvPr/>
            </p:nvSpPr>
            <p:spPr bwMode="auto">
              <a:xfrm>
                <a:off x="2071" y="2799"/>
                <a:ext cx="64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 </a:t>
                </a:r>
                <a:endParaRPr kumimoji="0" lang="hu-H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" name="Freeform 38"/>
              <p:cNvSpPr>
                <a:spLocks/>
              </p:cNvSpPr>
              <p:nvPr/>
            </p:nvSpPr>
            <p:spPr bwMode="auto">
              <a:xfrm>
                <a:off x="2071" y="2809"/>
                <a:ext cx="1159" cy="1212"/>
              </a:xfrm>
              <a:custGeom>
                <a:avLst/>
                <a:gdLst/>
                <a:ahLst/>
                <a:cxnLst>
                  <a:cxn ang="0">
                    <a:pos x="1159" y="525"/>
                  </a:cxn>
                  <a:cxn ang="0">
                    <a:pos x="679" y="525"/>
                  </a:cxn>
                  <a:cxn ang="0">
                    <a:pos x="679" y="525"/>
                  </a:cxn>
                  <a:cxn ang="0">
                    <a:pos x="751" y="525"/>
                  </a:cxn>
                  <a:cxn ang="0">
                    <a:pos x="583" y="1212"/>
                  </a:cxn>
                  <a:cxn ang="0">
                    <a:pos x="408" y="525"/>
                  </a:cxn>
                  <a:cxn ang="0">
                    <a:pos x="480" y="525"/>
                  </a:cxn>
                  <a:cxn ang="0">
                    <a:pos x="480" y="525"/>
                  </a:cxn>
                  <a:cxn ang="0">
                    <a:pos x="0" y="525"/>
                  </a:cxn>
                  <a:cxn ang="0">
                    <a:pos x="0" y="0"/>
                  </a:cxn>
                  <a:cxn ang="0">
                    <a:pos x="1159" y="0"/>
                  </a:cxn>
                  <a:cxn ang="0">
                    <a:pos x="1159" y="525"/>
                  </a:cxn>
                </a:cxnLst>
                <a:rect l="0" t="0" r="r" b="b"/>
                <a:pathLst>
                  <a:path w="1159" h="1212">
                    <a:moveTo>
                      <a:pt x="1159" y="525"/>
                    </a:moveTo>
                    <a:lnTo>
                      <a:pt x="679" y="525"/>
                    </a:lnTo>
                    <a:lnTo>
                      <a:pt x="679" y="525"/>
                    </a:lnTo>
                    <a:lnTo>
                      <a:pt x="751" y="525"/>
                    </a:lnTo>
                    <a:lnTo>
                      <a:pt x="583" y="1212"/>
                    </a:lnTo>
                    <a:lnTo>
                      <a:pt x="408" y="525"/>
                    </a:lnTo>
                    <a:lnTo>
                      <a:pt x="480" y="525"/>
                    </a:lnTo>
                    <a:lnTo>
                      <a:pt x="480" y="525"/>
                    </a:lnTo>
                    <a:lnTo>
                      <a:pt x="0" y="525"/>
                    </a:lnTo>
                    <a:lnTo>
                      <a:pt x="0" y="0"/>
                    </a:lnTo>
                    <a:lnTo>
                      <a:pt x="1159" y="0"/>
                    </a:lnTo>
                    <a:lnTo>
                      <a:pt x="1159" y="525"/>
                    </a:lnTo>
                    <a:close/>
                  </a:path>
                </a:pathLst>
              </a:custGeom>
              <a:solidFill>
                <a:srgbClr val="A5002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hu-HU"/>
              </a:p>
            </p:txBody>
          </p:sp>
          <p:sp>
            <p:nvSpPr>
              <p:cNvPr id="27" name="Freeform 39"/>
              <p:cNvSpPr>
                <a:spLocks/>
              </p:cNvSpPr>
              <p:nvPr/>
            </p:nvSpPr>
            <p:spPr bwMode="auto">
              <a:xfrm>
                <a:off x="2071" y="2809"/>
                <a:ext cx="1159" cy="1212"/>
              </a:xfrm>
              <a:custGeom>
                <a:avLst/>
                <a:gdLst/>
                <a:ahLst/>
                <a:cxnLst>
                  <a:cxn ang="0">
                    <a:pos x="1159" y="525"/>
                  </a:cxn>
                  <a:cxn ang="0">
                    <a:pos x="679" y="525"/>
                  </a:cxn>
                  <a:cxn ang="0">
                    <a:pos x="679" y="525"/>
                  </a:cxn>
                  <a:cxn ang="0">
                    <a:pos x="751" y="525"/>
                  </a:cxn>
                  <a:cxn ang="0">
                    <a:pos x="583" y="1212"/>
                  </a:cxn>
                  <a:cxn ang="0">
                    <a:pos x="408" y="525"/>
                  </a:cxn>
                  <a:cxn ang="0">
                    <a:pos x="480" y="525"/>
                  </a:cxn>
                  <a:cxn ang="0">
                    <a:pos x="480" y="525"/>
                  </a:cxn>
                  <a:cxn ang="0">
                    <a:pos x="0" y="525"/>
                  </a:cxn>
                  <a:cxn ang="0">
                    <a:pos x="0" y="0"/>
                  </a:cxn>
                  <a:cxn ang="0">
                    <a:pos x="1159" y="0"/>
                  </a:cxn>
                  <a:cxn ang="0">
                    <a:pos x="1159" y="525"/>
                  </a:cxn>
                </a:cxnLst>
                <a:rect l="0" t="0" r="r" b="b"/>
                <a:pathLst>
                  <a:path w="1159" h="1212">
                    <a:moveTo>
                      <a:pt x="1159" y="525"/>
                    </a:moveTo>
                    <a:lnTo>
                      <a:pt x="679" y="525"/>
                    </a:lnTo>
                    <a:lnTo>
                      <a:pt x="679" y="525"/>
                    </a:lnTo>
                    <a:lnTo>
                      <a:pt x="751" y="525"/>
                    </a:lnTo>
                    <a:lnTo>
                      <a:pt x="583" y="1212"/>
                    </a:lnTo>
                    <a:lnTo>
                      <a:pt x="408" y="525"/>
                    </a:lnTo>
                    <a:lnTo>
                      <a:pt x="480" y="525"/>
                    </a:lnTo>
                    <a:lnTo>
                      <a:pt x="480" y="525"/>
                    </a:lnTo>
                    <a:lnTo>
                      <a:pt x="0" y="525"/>
                    </a:lnTo>
                    <a:lnTo>
                      <a:pt x="0" y="0"/>
                    </a:lnTo>
                    <a:lnTo>
                      <a:pt x="1159" y="0"/>
                    </a:lnTo>
                    <a:lnTo>
                      <a:pt x="1159" y="525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hu-HU"/>
              </a:p>
            </p:txBody>
          </p:sp>
          <p:sp>
            <p:nvSpPr>
              <p:cNvPr id="28" name="Rectangle 40"/>
              <p:cNvSpPr>
                <a:spLocks noChangeArrowheads="1"/>
              </p:cNvSpPr>
              <p:nvPr/>
            </p:nvSpPr>
            <p:spPr bwMode="auto">
              <a:xfrm>
                <a:off x="2430" y="2835"/>
                <a:ext cx="43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hu-HU" sz="2600" b="1" dirty="0" smtClean="0">
                    <a:solidFill>
                      <a:srgbClr val="FFFFFF"/>
                    </a:solidFill>
                    <a:latin typeface="Arial" pitchFamily="34" charset="0"/>
                  </a:rPr>
                  <a:t>Piac</a:t>
                </a:r>
                <a:endParaRPr kumimoji="0" lang="hu-H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9" name="Rectangle 41"/>
              <p:cNvSpPr>
                <a:spLocks noChangeArrowheads="1"/>
              </p:cNvSpPr>
              <p:nvPr/>
            </p:nvSpPr>
            <p:spPr bwMode="auto">
              <a:xfrm>
                <a:off x="2511" y="2857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0" name="Rectangle 42"/>
              <p:cNvSpPr>
                <a:spLocks noChangeArrowheads="1"/>
              </p:cNvSpPr>
              <p:nvPr/>
            </p:nvSpPr>
            <p:spPr bwMode="auto">
              <a:xfrm>
                <a:off x="2934" y="2857"/>
                <a:ext cx="136" cy="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26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 </a:t>
                </a:r>
                <a:endParaRPr kumimoji="0" lang="hu-H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17" name="AutoShape 2"/>
            <p:cNvSpPr>
              <a:spLocks noChangeArrowheads="1"/>
            </p:cNvSpPr>
            <p:nvPr/>
          </p:nvSpPr>
          <p:spPr bwMode="auto">
            <a:xfrm>
              <a:off x="1000100" y="714356"/>
              <a:ext cx="6743700" cy="5730875"/>
            </a:xfrm>
            <a:prstGeom prst="pentagon">
              <a:avLst/>
            </a:prstGeom>
            <a:noFill/>
            <a:ln w="57150">
              <a:solidFill>
                <a:srgbClr val="80808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u-HU"/>
            </a:p>
          </p:txBody>
        </p:sp>
        <p:sp>
          <p:nvSpPr>
            <p:cNvPr id="18" name="PubPieSlice"/>
            <p:cNvSpPr>
              <a:spLocks noEditPoints="1" noChangeArrowheads="1"/>
            </p:cNvSpPr>
            <p:nvPr/>
          </p:nvSpPr>
          <p:spPr bwMode="auto">
            <a:xfrm rot="5400000">
              <a:off x="4057644" y="2586034"/>
              <a:ext cx="800100" cy="1485900"/>
            </a:xfrm>
            <a:custGeom>
              <a:avLst/>
              <a:gdLst>
                <a:gd name="G0" fmla="+- 0 0 0"/>
                <a:gd name="G1" fmla="sin 10800 -4899696"/>
                <a:gd name="G2" fmla="cos 10800 -4899696"/>
                <a:gd name="G3" fmla="sin 10800 4676915"/>
                <a:gd name="G4" fmla="cos 10800 4676915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13638 w 21600"/>
                <a:gd name="T1" fmla="*/ 379 h 21600"/>
                <a:gd name="T2" fmla="*/ 10800 w 21600"/>
                <a:gd name="T3" fmla="*/ 10800 h 21600"/>
                <a:gd name="T4" fmla="*/ 14251 w 21600"/>
                <a:gd name="T5" fmla="*/ 21033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3637" y="379"/>
                  </a:moveTo>
                  <a:cubicBezTo>
                    <a:pt x="12712" y="127"/>
                    <a:pt x="11758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1973" y="21600"/>
                    <a:pt x="13139" y="21408"/>
                    <a:pt x="14251" y="21033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u-H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Munkaerő</a:t>
              </a:r>
              <a:endPara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PubPieSlice"/>
            <p:cNvSpPr>
              <a:spLocks noEditPoints="1" noChangeArrowheads="1"/>
            </p:cNvSpPr>
            <p:nvPr/>
          </p:nvSpPr>
          <p:spPr bwMode="auto">
            <a:xfrm rot="-5400000">
              <a:off x="3886194" y="3257550"/>
              <a:ext cx="1143000" cy="1485900"/>
            </a:xfrm>
            <a:custGeom>
              <a:avLst/>
              <a:gdLst>
                <a:gd name="G0" fmla="+- 0 0 0"/>
                <a:gd name="G1" fmla="sin 10800 -5262160"/>
                <a:gd name="G2" fmla="cos 10800 -5262160"/>
                <a:gd name="G3" fmla="sin 10800 5062715"/>
                <a:gd name="G4" fmla="cos 10800 5062715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12620 w 21600"/>
                <a:gd name="T1" fmla="*/ 154 h 21600"/>
                <a:gd name="T2" fmla="*/ 10800 w 21600"/>
                <a:gd name="T3" fmla="*/ 10800 h 21600"/>
                <a:gd name="T4" fmla="*/ 13183 w 21600"/>
                <a:gd name="T5" fmla="*/ 21333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2619" y="154"/>
                  </a:moveTo>
                  <a:cubicBezTo>
                    <a:pt x="12018" y="51"/>
                    <a:pt x="11409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1601" y="21600"/>
                    <a:pt x="12401" y="21510"/>
                    <a:pt x="13183" y="21333"/>
                  </a:cubicBezTo>
                  <a:lnTo>
                    <a:pt x="10800" y="10800"/>
                  </a:lnTo>
                  <a:close/>
                </a:path>
              </a:pathLst>
            </a:cu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vert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hu-H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hu-H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u-H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Gazdasági tevékenység</a:t>
              </a:r>
            </a:p>
          </p:txBody>
        </p:sp>
        <p:sp>
          <p:nvSpPr>
            <p:cNvPr id="20" name="AutoShape 157"/>
            <p:cNvSpPr>
              <a:spLocks noChangeArrowheads="1"/>
            </p:cNvSpPr>
            <p:nvPr/>
          </p:nvSpPr>
          <p:spPr bwMode="auto">
            <a:xfrm rot="16200000">
              <a:off x="3436064" y="3476813"/>
              <a:ext cx="800100" cy="457200"/>
            </a:xfrm>
            <a:custGeom>
              <a:avLst/>
              <a:gdLst>
                <a:gd name="G0" fmla="+- -153054 0 0"/>
                <a:gd name="G1" fmla="+- -11796480 0 0"/>
                <a:gd name="G2" fmla="+- -153054 0 -11796480"/>
                <a:gd name="G3" fmla="+- 10800 0 0"/>
                <a:gd name="G4" fmla="+- 0 0 -15305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24 0 0"/>
                <a:gd name="G9" fmla="+- 0 0 -11796480"/>
                <a:gd name="G10" fmla="+- 8024 0 2700"/>
                <a:gd name="G11" fmla="cos G10 -153054"/>
                <a:gd name="G12" fmla="sin G10 -153054"/>
                <a:gd name="G13" fmla="cos 13500 -153054"/>
                <a:gd name="G14" fmla="sin 13500 -153054"/>
                <a:gd name="G15" fmla="+- G11 10800 0"/>
                <a:gd name="G16" fmla="+- G12 10800 0"/>
                <a:gd name="G17" fmla="+- G13 10800 0"/>
                <a:gd name="G18" fmla="+- G14 10800 0"/>
                <a:gd name="G19" fmla="*/ 8024 1 2"/>
                <a:gd name="G20" fmla="+- G19 5400 0"/>
                <a:gd name="G21" fmla="cos G20 -153054"/>
                <a:gd name="G22" fmla="sin G20 -153054"/>
                <a:gd name="G23" fmla="+- G21 10800 0"/>
                <a:gd name="G24" fmla="+- G12 G23 G22"/>
                <a:gd name="G25" fmla="+- G22 G23 G11"/>
                <a:gd name="G26" fmla="cos 10800 -153054"/>
                <a:gd name="G27" fmla="sin 10800 -153054"/>
                <a:gd name="G28" fmla="cos 8024 -153054"/>
                <a:gd name="G29" fmla="sin 8024 -15305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-15305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24 G39"/>
                <a:gd name="G43" fmla="sin 802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579 w 21600"/>
                <a:gd name="T5" fmla="*/ 2 h 21600"/>
                <a:gd name="T6" fmla="*/ 1388 w 21600"/>
                <a:gd name="T7" fmla="*/ 10800 h 21600"/>
                <a:gd name="T8" fmla="*/ 10636 w 21600"/>
                <a:gd name="T9" fmla="*/ 2777 h 21600"/>
                <a:gd name="T10" fmla="*/ 24288 w 21600"/>
                <a:gd name="T11" fmla="*/ 10249 h 21600"/>
                <a:gd name="T12" fmla="*/ 20371 w 21600"/>
                <a:gd name="T13" fmla="*/ 14501 h 21600"/>
                <a:gd name="T14" fmla="*/ 16119 w 21600"/>
                <a:gd name="T15" fmla="*/ 1058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817" y="10473"/>
                  </a:moveTo>
                  <a:cubicBezTo>
                    <a:pt x="18641" y="6172"/>
                    <a:pt x="15104" y="2776"/>
                    <a:pt x="10800" y="2776"/>
                  </a:cubicBezTo>
                  <a:cubicBezTo>
                    <a:pt x="6368" y="2776"/>
                    <a:pt x="2776" y="6368"/>
                    <a:pt x="2776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593" y="0"/>
                    <a:pt x="21354" y="4571"/>
                    <a:pt x="21591" y="10359"/>
                  </a:cubicBezTo>
                  <a:lnTo>
                    <a:pt x="24288" y="10249"/>
                  </a:lnTo>
                  <a:lnTo>
                    <a:pt x="20371" y="14501"/>
                  </a:lnTo>
                  <a:lnTo>
                    <a:pt x="16119" y="10583"/>
                  </a:lnTo>
                  <a:lnTo>
                    <a:pt x="18817" y="10473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u-HU"/>
            </a:p>
          </p:txBody>
        </p:sp>
        <p:sp>
          <p:nvSpPr>
            <p:cNvPr id="21" name="AutoShape 159"/>
            <p:cNvSpPr>
              <a:spLocks noChangeArrowheads="1"/>
            </p:cNvSpPr>
            <p:nvPr/>
          </p:nvSpPr>
          <p:spPr bwMode="auto">
            <a:xfrm rot="5400000">
              <a:off x="4686302" y="3457574"/>
              <a:ext cx="800100" cy="457200"/>
            </a:xfrm>
            <a:custGeom>
              <a:avLst/>
              <a:gdLst>
                <a:gd name="G0" fmla="+- -153054 0 0"/>
                <a:gd name="G1" fmla="+- -11796480 0 0"/>
                <a:gd name="G2" fmla="+- -153054 0 -11796480"/>
                <a:gd name="G3" fmla="+- 10800 0 0"/>
                <a:gd name="G4" fmla="+- 0 0 -15305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024 0 0"/>
                <a:gd name="G9" fmla="+- 0 0 -11796480"/>
                <a:gd name="G10" fmla="+- 8024 0 2700"/>
                <a:gd name="G11" fmla="cos G10 -153054"/>
                <a:gd name="G12" fmla="sin G10 -153054"/>
                <a:gd name="G13" fmla="cos 13500 -153054"/>
                <a:gd name="G14" fmla="sin 13500 -153054"/>
                <a:gd name="G15" fmla="+- G11 10800 0"/>
                <a:gd name="G16" fmla="+- G12 10800 0"/>
                <a:gd name="G17" fmla="+- G13 10800 0"/>
                <a:gd name="G18" fmla="+- G14 10800 0"/>
                <a:gd name="G19" fmla="*/ 8024 1 2"/>
                <a:gd name="G20" fmla="+- G19 5400 0"/>
                <a:gd name="G21" fmla="cos G20 -153054"/>
                <a:gd name="G22" fmla="sin G20 -153054"/>
                <a:gd name="G23" fmla="+- G21 10800 0"/>
                <a:gd name="G24" fmla="+- G12 G23 G22"/>
                <a:gd name="G25" fmla="+- G22 G23 G11"/>
                <a:gd name="G26" fmla="cos 10800 -153054"/>
                <a:gd name="G27" fmla="sin 10800 -153054"/>
                <a:gd name="G28" fmla="cos 8024 -153054"/>
                <a:gd name="G29" fmla="sin 8024 -15305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-15305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024 G39"/>
                <a:gd name="G43" fmla="sin 802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579 w 21600"/>
                <a:gd name="T5" fmla="*/ 2 h 21600"/>
                <a:gd name="T6" fmla="*/ 1388 w 21600"/>
                <a:gd name="T7" fmla="*/ 10800 h 21600"/>
                <a:gd name="T8" fmla="*/ 10636 w 21600"/>
                <a:gd name="T9" fmla="*/ 2777 h 21600"/>
                <a:gd name="T10" fmla="*/ 24288 w 21600"/>
                <a:gd name="T11" fmla="*/ 10249 h 21600"/>
                <a:gd name="T12" fmla="*/ 20371 w 21600"/>
                <a:gd name="T13" fmla="*/ 14501 h 21600"/>
                <a:gd name="T14" fmla="*/ 16119 w 21600"/>
                <a:gd name="T15" fmla="*/ 1058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817" y="10473"/>
                  </a:moveTo>
                  <a:cubicBezTo>
                    <a:pt x="18641" y="6172"/>
                    <a:pt x="15104" y="2776"/>
                    <a:pt x="10800" y="2776"/>
                  </a:cubicBezTo>
                  <a:cubicBezTo>
                    <a:pt x="6368" y="2776"/>
                    <a:pt x="2776" y="6368"/>
                    <a:pt x="2776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593" y="0"/>
                    <a:pt x="21354" y="4571"/>
                    <a:pt x="21591" y="10359"/>
                  </a:cubicBezTo>
                  <a:lnTo>
                    <a:pt x="24288" y="10249"/>
                  </a:lnTo>
                  <a:lnTo>
                    <a:pt x="20371" y="14501"/>
                  </a:lnTo>
                  <a:lnTo>
                    <a:pt x="16119" y="10583"/>
                  </a:lnTo>
                  <a:lnTo>
                    <a:pt x="18817" y="10473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hu-HU"/>
            </a:p>
          </p:txBody>
        </p:sp>
        <p:sp>
          <p:nvSpPr>
            <p:cNvPr id="22" name="Szövegdoboz 153"/>
            <p:cNvSpPr txBox="1"/>
            <p:nvPr/>
          </p:nvSpPr>
          <p:spPr>
            <a:xfrm>
              <a:off x="3786182" y="3500438"/>
              <a:ext cx="13573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400" b="1" dirty="0" smtClean="0">
                  <a:latin typeface="Arial" pitchFamily="34" charset="0"/>
                  <a:cs typeface="Arial" pitchFamily="34" charset="0"/>
                </a:rPr>
                <a:t>Munkaerő piac</a:t>
              </a:r>
              <a:endParaRPr lang="hu-H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Szövegdoboz 161"/>
            <p:cNvSpPr txBox="1"/>
            <p:nvPr/>
          </p:nvSpPr>
          <p:spPr>
            <a:xfrm>
              <a:off x="3571868" y="1714488"/>
              <a:ext cx="1785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2200" b="1" dirty="0" smtClean="0">
                  <a:latin typeface="Arial" pitchFamily="34" charset="0"/>
                  <a:cs typeface="Arial" pitchFamily="34" charset="0"/>
                </a:rPr>
                <a:t>Emberi erőforrások</a:t>
              </a:r>
              <a:endParaRPr lang="hu-HU" sz="2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1" name="Téglalap 90"/>
          <p:cNvSpPr/>
          <p:nvPr/>
        </p:nvSpPr>
        <p:spPr>
          <a:xfrm>
            <a:off x="214282" y="6286520"/>
            <a:ext cx="3459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i="1" dirty="0" smtClean="0"/>
              <a:t>Forrás: SABAU–PAQUIET (2009:21) </a:t>
            </a:r>
            <a:endParaRPr lang="hu-HU" dirty="0"/>
          </a:p>
        </p:txBody>
      </p:sp>
      <p:sp>
        <p:nvSpPr>
          <p:cNvPr id="93" name="Téglalap 92"/>
          <p:cNvSpPr/>
          <p:nvPr/>
        </p:nvSpPr>
        <p:spPr>
          <a:xfrm>
            <a:off x="3714744" y="0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Erőforrások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357188"/>
            <a:ext cx="8642350" cy="850900"/>
          </a:xfrm>
        </p:spPr>
        <p:txBody>
          <a:bodyPr/>
          <a:lstStyle/>
          <a:p>
            <a:pPr eaLnBrk="1" hangingPunct="1"/>
            <a:r>
              <a:rPr lang="hu-HU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A szabályozás eszközei</a:t>
            </a:r>
            <a:endParaRPr lang="hu-HU" sz="4000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684213" y="1773238"/>
            <a:ext cx="82296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</a:pPr>
            <a:endParaRPr lang="hu-HU">
              <a:latin typeface="Times New Roman" pitchFamily="18" charset="0"/>
            </a:endParaRP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571500" y="1817688"/>
            <a:ext cx="6072188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3538" indent="-363538" algn="just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hu-HU" sz="3000" b="1" dirty="0">
                <a:latin typeface="Times New Roman" pitchFamily="18" charset="0"/>
                <a:cs typeface="Times New Roman" pitchFamily="18" charset="0"/>
              </a:rPr>
              <a:t>Jogi, törvényi eszközök </a:t>
            </a:r>
          </a:p>
          <a:p>
            <a:pPr marL="363538" indent="-363538" algn="just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hu-HU" sz="3000" b="1" dirty="0">
                <a:latin typeface="Times New Roman" pitchFamily="18" charset="0"/>
                <a:cs typeface="Times New Roman" pitchFamily="18" charset="0"/>
              </a:rPr>
              <a:t>Gazdasági </a:t>
            </a:r>
            <a:r>
              <a:rPr lang="hu-HU" sz="3000" b="1" dirty="0" smtClean="0">
                <a:latin typeface="Times New Roman" pitchFamily="18" charset="0"/>
                <a:cs typeface="Times New Roman" pitchFamily="18" charset="0"/>
              </a:rPr>
              <a:t>eszközök</a:t>
            </a:r>
            <a:endParaRPr lang="hu-HU" sz="3000" b="1" dirty="0">
              <a:latin typeface="Times New Roman" pitchFamily="18" charset="0"/>
              <a:cs typeface="Times New Roman" pitchFamily="18" charset="0"/>
            </a:endParaRPr>
          </a:p>
          <a:p>
            <a:pPr marL="363538" indent="-363538" algn="just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hu-HU" sz="3000" b="1" dirty="0">
                <a:latin typeface="Times New Roman" pitchFamily="18" charset="0"/>
                <a:cs typeface="Times New Roman" pitchFamily="18" charset="0"/>
              </a:rPr>
              <a:t>Tájékoztatás, információ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04813"/>
            <a:ext cx="8964613" cy="863600"/>
          </a:xfrm>
        </p:spPr>
        <p:txBody>
          <a:bodyPr>
            <a:normAutofit/>
          </a:bodyPr>
          <a:lstStyle/>
          <a:p>
            <a:r>
              <a:rPr lang="hu-HU" sz="3600" dirty="0" smtClean="0">
                <a:latin typeface="Times New Roman" pitchFamily="18" charset="0"/>
              </a:rPr>
              <a:t>FŐBB </a:t>
            </a:r>
            <a:r>
              <a:rPr lang="hu-HU" sz="3600" dirty="0" smtClean="0">
                <a:solidFill>
                  <a:schemeClr val="tx1"/>
                </a:solidFill>
                <a:latin typeface="Times New Roman" pitchFamily="18" charset="0"/>
              </a:rPr>
              <a:t>GAZDASÁGI  </a:t>
            </a:r>
            <a:r>
              <a:rPr lang="hu-HU" sz="3600" dirty="0" smtClean="0">
                <a:latin typeface="Times New Roman" pitchFamily="18" charset="0"/>
              </a:rPr>
              <a:t>ESZKÖZÖK</a:t>
            </a:r>
            <a:endParaRPr lang="hu-HU" sz="36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981200"/>
            <a:ext cx="7718425" cy="4184650"/>
          </a:xfrm>
        </p:spPr>
        <p:txBody>
          <a:bodyPr/>
          <a:lstStyle/>
          <a:p>
            <a:pPr marL="685800" indent="-685800" algn="l">
              <a:buFont typeface="Wingdings" pitchFamily="2" charset="2"/>
              <a:buAutoNum type="arabicPeriod"/>
            </a:pPr>
            <a:r>
              <a:rPr lang="hu-HU" b="1" u="sng" dirty="0">
                <a:latin typeface="Times New Roman" pitchFamily="18" charset="0"/>
              </a:rPr>
              <a:t>Árrendszer</a:t>
            </a:r>
            <a:endParaRPr lang="hu-HU" dirty="0">
              <a:latin typeface="Times New Roman" pitchFamily="18" charset="0"/>
            </a:endParaRPr>
          </a:p>
          <a:p>
            <a:pPr marL="685800" indent="-685800" algn="l">
              <a:buFont typeface="Wingdings" pitchFamily="2" charset="2"/>
              <a:buAutoNum type="arabicPeriod"/>
            </a:pPr>
            <a:r>
              <a:rPr lang="hu-HU" b="1" dirty="0">
                <a:latin typeface="Times New Roman" pitchFamily="18" charset="0"/>
              </a:rPr>
              <a:t>Támogatási rendszer</a:t>
            </a:r>
          </a:p>
          <a:p>
            <a:pPr marL="685800" indent="-685800" algn="l">
              <a:buFont typeface="Wingdings" pitchFamily="2" charset="2"/>
              <a:buAutoNum type="arabicPeriod"/>
            </a:pPr>
            <a:r>
              <a:rPr lang="hu-HU" b="1" dirty="0">
                <a:latin typeface="Times New Roman" pitchFamily="18" charset="0"/>
              </a:rPr>
              <a:t>Finanszírozási (hitelezési) rendszer</a:t>
            </a:r>
          </a:p>
          <a:p>
            <a:pPr marL="685800" indent="-685800" algn="l">
              <a:buFont typeface="Wingdings" pitchFamily="2" charset="2"/>
              <a:buAutoNum type="arabicPeriod"/>
            </a:pPr>
            <a:r>
              <a:rPr lang="hu-HU" b="1" dirty="0">
                <a:latin typeface="Times New Roman" pitchFamily="18" charset="0"/>
              </a:rPr>
              <a:t>Adórendszer</a:t>
            </a:r>
          </a:p>
          <a:p>
            <a:pPr marL="685800" indent="-685800" algn="l">
              <a:buFont typeface="Wingdings" pitchFamily="2" charset="2"/>
              <a:buAutoNum type="arabicPeriod"/>
            </a:pPr>
            <a:r>
              <a:rPr lang="hu-HU" b="1" dirty="0">
                <a:latin typeface="Times New Roman" pitchFamily="18" charset="0"/>
              </a:rPr>
              <a:t>Biztosítási </a:t>
            </a:r>
            <a:r>
              <a:rPr lang="hu-HU" b="1" dirty="0" smtClean="0">
                <a:latin typeface="Times New Roman" pitchFamily="18" charset="0"/>
              </a:rPr>
              <a:t>rendszer</a:t>
            </a:r>
            <a:endParaRPr lang="hu-HU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med rundade hörn 2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sv-SE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5363" name="Bildobjekt 3" descr="cc.larg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8200" y="6172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 descr="Supertramp"/>
          <p:cNvPicPr>
            <a:picLocks noChangeAspect="1" noChangeArrowheads="1"/>
          </p:cNvPicPr>
          <p:nvPr/>
        </p:nvPicPr>
        <p:blipFill>
          <a:blip r:embed="rId3">
            <a:lum bright="-6000" contrast="42000"/>
          </a:blip>
          <a:srcRect l="842" t="46179" r="60458" b="185"/>
          <a:stretch>
            <a:fillRect/>
          </a:stretch>
        </p:blipFill>
        <p:spPr bwMode="auto">
          <a:xfrm>
            <a:off x="1763713" y="333375"/>
            <a:ext cx="5756275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411413" y="6092825"/>
            <a:ext cx="4305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i="1">
                <a:solidFill>
                  <a:schemeClr val="bg1"/>
                </a:solidFill>
                <a:latin typeface="Times New Roman" pitchFamily="18" charset="0"/>
              </a:rPr>
              <a:t>más irányból kell figyelnünk </a:t>
            </a:r>
          </a:p>
        </p:txBody>
      </p:sp>
      <p:sp>
        <p:nvSpPr>
          <p:cNvPr id="15366" name="Téglalap 5"/>
          <p:cNvSpPr>
            <a:spLocks noChangeArrowheads="1"/>
          </p:cNvSpPr>
          <p:nvPr/>
        </p:nvSpPr>
        <p:spPr bwMode="auto">
          <a:xfrm>
            <a:off x="3635375" y="476250"/>
            <a:ext cx="518477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hu-H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primer</a:t>
            </a:r>
            <a:r>
              <a:rPr lang="hu-H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szektor olyan tevékenységek összessége, amelyek közvetlenül a természetből nyerik a termékeket.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b="1" dirty="0">
                <a:solidFill>
                  <a:srgbClr val="4E07ED"/>
                </a:solidFill>
                <a:latin typeface="Times New Roman" pitchFamily="18" charset="0"/>
              </a:rPr>
              <a:t>KAP </a:t>
            </a:r>
            <a:r>
              <a:rPr lang="hu-HU" sz="3600" b="1" dirty="0" smtClean="0">
                <a:solidFill>
                  <a:srgbClr val="4E07ED"/>
                </a:solidFill>
                <a:latin typeface="Times New Roman" pitchFamily="18" charset="0"/>
              </a:rPr>
              <a:t>források </a:t>
            </a:r>
            <a:r>
              <a:rPr lang="hu-HU" sz="3600" b="1" dirty="0">
                <a:solidFill>
                  <a:srgbClr val="4E07ED"/>
                </a:solidFill>
                <a:latin typeface="Times New Roman" pitchFamily="18" charset="0"/>
              </a:rPr>
              <a:t>a két pillér mentén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700213"/>
            <a:ext cx="8785225" cy="331311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hu-HU" dirty="0"/>
              <a:t>				</a:t>
            </a:r>
            <a:r>
              <a:rPr lang="hu-HU" dirty="0">
                <a:solidFill>
                  <a:srgbClr val="4E07ED"/>
                </a:solidFill>
                <a:latin typeface="Times New Roman" pitchFamily="18" charset="0"/>
              </a:rPr>
              <a:t>klasszikus piaci támogatások </a:t>
            </a:r>
            <a:r>
              <a:rPr lang="hu-HU" sz="2800" dirty="0" smtClean="0">
                <a:solidFill>
                  <a:srgbClr val="4E07ED"/>
                </a:solidFill>
                <a:latin typeface="Times New Roman" pitchFamily="18" charset="0"/>
              </a:rPr>
              <a:t>- 10%</a:t>
            </a:r>
            <a:endParaRPr lang="hu-HU" sz="2800" dirty="0">
              <a:solidFill>
                <a:srgbClr val="4E07ED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hu-HU" b="1" dirty="0">
                <a:solidFill>
                  <a:srgbClr val="4E07ED"/>
                </a:solidFill>
                <a:latin typeface="Times New Roman" pitchFamily="18" charset="0"/>
              </a:rPr>
              <a:t> Piac politika</a:t>
            </a:r>
          </a:p>
          <a:p>
            <a:pPr>
              <a:buFontTx/>
              <a:buNone/>
            </a:pPr>
            <a:r>
              <a:rPr lang="hu-HU" dirty="0">
                <a:solidFill>
                  <a:srgbClr val="4E07ED"/>
                </a:solidFill>
                <a:latin typeface="Times New Roman" pitchFamily="18" charset="0"/>
              </a:rPr>
              <a:t>				közvetlen támogatások </a:t>
            </a:r>
            <a:r>
              <a:rPr lang="hu-HU" sz="2800" b="1" dirty="0" smtClean="0">
                <a:solidFill>
                  <a:srgbClr val="4E07ED"/>
                </a:solidFill>
                <a:latin typeface="Times New Roman" pitchFamily="18" charset="0"/>
              </a:rPr>
              <a:t>- 70%!!!</a:t>
            </a:r>
            <a:endParaRPr lang="hu-HU" sz="2800" b="1" dirty="0">
              <a:solidFill>
                <a:srgbClr val="4E07ED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hu-HU" b="1" dirty="0">
              <a:solidFill>
                <a:srgbClr val="4E07ED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hu-HU" b="1" dirty="0">
                <a:solidFill>
                  <a:srgbClr val="4E07ED"/>
                </a:solidFill>
                <a:latin typeface="Times New Roman" pitchFamily="18" charset="0"/>
              </a:rPr>
              <a:t> Vidékfejlesztés</a:t>
            </a:r>
            <a:r>
              <a:rPr lang="hu-HU" dirty="0">
                <a:solidFill>
                  <a:srgbClr val="4E07ED"/>
                </a:solidFill>
                <a:latin typeface="Times New Roman" pitchFamily="18" charset="0"/>
              </a:rPr>
              <a:t>	 	</a:t>
            </a:r>
            <a:r>
              <a:rPr lang="hu-HU" dirty="0" err="1" smtClean="0">
                <a:solidFill>
                  <a:srgbClr val="4E07ED"/>
                </a:solidFill>
                <a:latin typeface="Times New Roman" pitchFamily="18" charset="0"/>
              </a:rPr>
              <a:t>vidékfejlesztés</a:t>
            </a:r>
            <a:r>
              <a:rPr lang="hu-HU" dirty="0" smtClean="0">
                <a:solidFill>
                  <a:srgbClr val="4E07ED"/>
                </a:solidFill>
                <a:latin typeface="Times New Roman" pitchFamily="18" charset="0"/>
              </a:rPr>
              <a:t> - </a:t>
            </a:r>
            <a:r>
              <a:rPr lang="hu-HU" sz="2800" dirty="0" smtClean="0">
                <a:solidFill>
                  <a:srgbClr val="4E07ED"/>
                </a:solidFill>
                <a:latin typeface="Times New Roman" pitchFamily="18" charset="0"/>
              </a:rPr>
              <a:t>20%</a:t>
            </a:r>
            <a:endParaRPr lang="hu-HU" dirty="0">
              <a:solidFill>
                <a:srgbClr val="4E07ED"/>
              </a:solidFill>
              <a:latin typeface="Times New Roman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339975" y="1916113"/>
            <a:ext cx="1293813" cy="2449512"/>
            <a:chOff x="1474" y="1207"/>
            <a:chExt cx="815" cy="1543"/>
          </a:xfrm>
        </p:grpSpPr>
        <p:sp>
          <p:nvSpPr>
            <p:cNvPr id="65540" name="Line 4"/>
            <p:cNvSpPr>
              <a:spLocks noChangeShapeType="1"/>
            </p:cNvSpPr>
            <p:nvPr/>
          </p:nvSpPr>
          <p:spPr bwMode="auto">
            <a:xfrm flipV="1">
              <a:off x="1519" y="1207"/>
              <a:ext cx="272" cy="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65541" name="Line 5"/>
            <p:cNvSpPr>
              <a:spLocks noChangeShapeType="1"/>
            </p:cNvSpPr>
            <p:nvPr/>
          </p:nvSpPr>
          <p:spPr bwMode="auto">
            <a:xfrm>
              <a:off x="1474" y="1752"/>
              <a:ext cx="317" cy="22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65542" name="Line 6"/>
            <p:cNvSpPr>
              <a:spLocks noChangeShapeType="1"/>
            </p:cNvSpPr>
            <p:nvPr/>
          </p:nvSpPr>
          <p:spPr bwMode="auto">
            <a:xfrm>
              <a:off x="1927" y="2750"/>
              <a:ext cx="36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755650" y="5300663"/>
            <a:ext cx="77771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hu-HU" sz="2800" dirty="0" smtClean="0">
                <a:latin typeface="Times New Roman" pitchFamily="18" charset="0"/>
              </a:rPr>
              <a:t>Pl. LEADER a második pillér 5%-a, a teljes támogatási keret 1%</a:t>
            </a:r>
            <a:endParaRPr lang="hu-HU" sz="2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362</Words>
  <Application>Microsoft Office PowerPoint</Application>
  <PresentationFormat>Diavetítés a képernyőre (4:3 oldalarány)</PresentationFormat>
  <Paragraphs>144</Paragraphs>
  <Slides>14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Office-téma</vt:lpstr>
      <vt:lpstr>Javaslat az erőforrások és a szabályozó eszközök összehangolására vidéken  2014-2020 között </vt:lpstr>
      <vt:lpstr>Előadás vázlata</vt:lpstr>
      <vt:lpstr>3. dia</vt:lpstr>
      <vt:lpstr>4. dia</vt:lpstr>
      <vt:lpstr>5. dia</vt:lpstr>
      <vt:lpstr>A szabályozás eszközei</vt:lpstr>
      <vt:lpstr>FŐBB GAZDASÁGI  ESZKÖZÖK</vt:lpstr>
      <vt:lpstr>8. dia</vt:lpstr>
      <vt:lpstr>KAP források a két pillér mentén </vt:lpstr>
      <vt:lpstr>A szabályozás eszközei</vt:lpstr>
      <vt:lpstr>Akciókutatás</vt:lpstr>
      <vt:lpstr>12. dia</vt:lpstr>
      <vt:lpstr>EU 2020 stratégia – 3 fő prioritás</vt:lpstr>
      <vt:lpstr>  Köszönöm a figyelmet!         e-mail: katonanekovacsjudit@gmail.com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user</dc:creator>
  <cp:lastModifiedBy>user</cp:lastModifiedBy>
  <cp:revision>90</cp:revision>
  <dcterms:created xsi:type="dcterms:W3CDTF">2011-10-26T20:58:35Z</dcterms:created>
  <dcterms:modified xsi:type="dcterms:W3CDTF">2012-11-22T23:29:00Z</dcterms:modified>
</cp:coreProperties>
</file>