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61EB-7491-4E99-A3A1-9885FD010C3A}" type="datetimeFigureOut">
              <a:rPr lang="hu-HU" smtClean="0"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9C28D-0F6E-4046-94AF-681843CEC7BA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hu-HU" dirty="0"/>
              <a:t>Térbeliség és fejlődés: a kohéziós politika új irányából adódó lehetőségek és feladatok Magyarországon</a:t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néhány gondolat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következmény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/>
              <a:t>Politikai </a:t>
            </a:r>
            <a:r>
              <a:rPr lang="hu-HU" dirty="0" smtClean="0"/>
              <a:t>realitás is: hosszú </a:t>
            </a:r>
            <a:r>
              <a:rPr lang="hu-HU" dirty="0"/>
              <a:t>távú gazdasági egyenlőtlenségek feloldásához kevés a regionális politika!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/>
              <a:t>Egyértelmű szétválasztás: mit is akarunk: </a:t>
            </a:r>
          </a:p>
          <a:p>
            <a:r>
              <a:rPr lang="hu-HU" dirty="0"/>
              <a:t>hatékonyságnövekedés („</a:t>
            </a:r>
            <a:r>
              <a:rPr lang="hu-HU" dirty="0" err="1"/>
              <a:t>efficiency</a:t>
            </a:r>
            <a:r>
              <a:rPr lang="hu-HU" dirty="0"/>
              <a:t>”) </a:t>
            </a:r>
          </a:p>
          <a:p>
            <a:pPr>
              <a:buNone/>
            </a:pPr>
            <a:r>
              <a:rPr lang="hu-HU" dirty="0"/>
              <a:t>vs. </a:t>
            </a:r>
          </a:p>
          <a:p>
            <a:r>
              <a:rPr lang="hu-HU" dirty="0"/>
              <a:t>társadalmi integráció („</a:t>
            </a:r>
            <a:r>
              <a:rPr lang="hu-HU" dirty="0" err="1"/>
              <a:t>inclusion</a:t>
            </a:r>
            <a:r>
              <a:rPr lang="hu-HU" dirty="0"/>
              <a:t>”) </a:t>
            </a:r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dirty="0"/>
              <a:t>Irányítás kérdése: </a:t>
            </a:r>
          </a:p>
          <a:p>
            <a:pPr lvl="0"/>
            <a:r>
              <a:rPr lang="hu-HU" dirty="0"/>
              <a:t>többszintű kormányzás</a:t>
            </a:r>
          </a:p>
          <a:p>
            <a:pPr lvl="0"/>
            <a:r>
              <a:rPr lang="hu-HU" dirty="0"/>
              <a:t>beavatkozások széleskörű társadalmi kontrollja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Mezzogiorno</a:t>
            </a:r>
            <a:r>
              <a:rPr lang="hu-HU" dirty="0" smtClean="0"/>
              <a:t> 2007 – 13 tapasztalatok (értékelések):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/>
              <a:t>térben integrált </a:t>
            </a:r>
            <a:r>
              <a:rPr lang="hu-HU" dirty="0" smtClean="0"/>
              <a:t>projektek: nagy </a:t>
            </a:r>
            <a:r>
              <a:rPr lang="hu-HU" dirty="0"/>
              <a:t>siker vagy teljes kudarc</a:t>
            </a:r>
          </a:p>
          <a:p>
            <a:r>
              <a:rPr lang="hu-HU" dirty="0"/>
              <a:t>a döntő tényezők</a:t>
            </a:r>
          </a:p>
          <a:p>
            <a:pPr lvl="1"/>
            <a:r>
              <a:rPr lang="hu-HU" dirty="0"/>
              <a:t>projektgazdák tartós elkötelezettsége</a:t>
            </a:r>
          </a:p>
          <a:p>
            <a:pPr lvl="1"/>
            <a:r>
              <a:rPr lang="hu-HU" dirty="0"/>
              <a:t>végrehajtást segítő támogató szolgáltatások megléte</a:t>
            </a:r>
          </a:p>
          <a:p>
            <a:pPr lvl="1"/>
            <a:r>
              <a:rPr lang="hu-HU" dirty="0"/>
              <a:t>rugalmas, aktív és (de) határozott program-menedzsment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/>
              <a:t>II. Kikényszeríti-e az EU a térbeliség hangsúlyos szerepeltetését?</a:t>
            </a:r>
            <a:br>
              <a:rPr lang="hu-HU" dirty="0"/>
            </a:b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Területi integráció és tematikus koncentráció </a:t>
            </a:r>
            <a:r>
              <a:rPr lang="hu-HU" sz="2800" dirty="0" smtClean="0"/>
              <a:t>kettőssége (</a:t>
            </a:r>
            <a:r>
              <a:rPr lang="hu-HU" sz="2800" dirty="0"/>
              <a:t>egyensúlya?) 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i="1" dirty="0"/>
              <a:t>Térbeliséget szolgáló eszközök:</a:t>
            </a:r>
          </a:p>
          <a:p>
            <a:pPr lvl="0"/>
            <a:r>
              <a:rPr lang="hu-HU" dirty="0"/>
              <a:t>Helyi Kezdeményezésű Stratégiák </a:t>
            </a:r>
          </a:p>
          <a:p>
            <a:pPr lvl="0"/>
            <a:r>
              <a:rPr lang="hu-HU" dirty="0"/>
              <a:t>Integrált Területi Beruházások (ITI) </a:t>
            </a:r>
          </a:p>
          <a:p>
            <a:pPr lvl="0"/>
            <a:r>
              <a:rPr lang="hu-HU" dirty="0"/>
              <a:t>Várospolitika (ERFFA 5%)</a:t>
            </a:r>
          </a:p>
          <a:p>
            <a:pPr lvl="0"/>
            <a:r>
              <a:rPr lang="hu-HU" dirty="0"/>
              <a:t>határmenti programok </a:t>
            </a:r>
          </a:p>
          <a:p>
            <a:pPr lvl="1"/>
            <a:r>
              <a:rPr lang="hu-HU" dirty="0"/>
              <a:t>növekvő </a:t>
            </a:r>
            <a:r>
              <a:rPr lang="hu-HU" dirty="0" err="1"/>
              <a:t>pü</a:t>
            </a:r>
            <a:r>
              <a:rPr lang="hu-HU" dirty="0"/>
              <a:t>. kerete</a:t>
            </a:r>
          </a:p>
          <a:p>
            <a:pPr lvl="1"/>
            <a:r>
              <a:rPr lang="hu-HU" dirty="0"/>
              <a:t>(EGTC, ITI) ajánlása</a:t>
            </a:r>
          </a:p>
          <a:p>
            <a:pPr lvl="0"/>
            <a:r>
              <a:rPr lang="hu-HU" dirty="0" err="1"/>
              <a:t>smart</a:t>
            </a:r>
            <a:r>
              <a:rPr lang="hu-HU" dirty="0"/>
              <a:t> </a:t>
            </a:r>
            <a:r>
              <a:rPr lang="hu-HU" dirty="0" err="1"/>
              <a:t>specialization</a:t>
            </a:r>
            <a:r>
              <a:rPr lang="hu-HU" dirty="0"/>
              <a:t> </a:t>
            </a:r>
            <a:r>
              <a:rPr lang="hu-HU" dirty="0" err="1"/>
              <a:t>strategies</a:t>
            </a:r>
            <a:endParaRPr lang="hu-HU" dirty="0"/>
          </a:p>
          <a:p>
            <a:pPr>
              <a:buNone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i="1" dirty="0"/>
              <a:t>Tematikus koncentrációt szolgáló eszközök:</a:t>
            </a:r>
          </a:p>
          <a:p>
            <a:pPr lvl="0"/>
            <a:r>
              <a:rPr lang="hu-HU" dirty="0"/>
              <a:t>tematikus prioritások rendszere</a:t>
            </a:r>
          </a:p>
          <a:p>
            <a:pPr lvl="0"/>
            <a:r>
              <a:rPr lang="hu-HU" dirty="0"/>
              <a:t>választható prioritások számának korlátozása</a:t>
            </a:r>
          </a:p>
          <a:p>
            <a:pPr lvl="0"/>
            <a:r>
              <a:rPr lang="hu-HU" dirty="0"/>
              <a:t>pénzügyi koncentráció (ERFA)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Hogyan sikerült a térbeliség szempontjainak érvényesítése eddig?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b="1" dirty="0"/>
              <a:t>Phare: </a:t>
            </a:r>
          </a:p>
          <a:p>
            <a:r>
              <a:rPr lang="hu-HU" dirty="0"/>
              <a:t>decentralizáció támogatása</a:t>
            </a:r>
          </a:p>
          <a:p>
            <a:r>
              <a:rPr lang="hu-HU" dirty="0"/>
              <a:t>célterületek:</a:t>
            </a:r>
          </a:p>
          <a:p>
            <a:r>
              <a:rPr lang="hu-HU" dirty="0"/>
              <a:t>kísérlet és demonstráció</a:t>
            </a:r>
          </a:p>
          <a:p>
            <a:r>
              <a:rPr lang="hu-HU" dirty="0"/>
              <a:t>elenyésző források</a:t>
            </a:r>
          </a:p>
          <a:p>
            <a:pPr>
              <a:buNone/>
            </a:pPr>
            <a:r>
              <a:rPr lang="hu-HU" b="1" dirty="0"/>
              <a:t>2004-06:</a:t>
            </a:r>
          </a:p>
          <a:p>
            <a:r>
              <a:rPr lang="hu-HU" dirty="0"/>
              <a:t>Egy „regionális” OP </a:t>
            </a:r>
          </a:p>
          <a:p>
            <a:r>
              <a:rPr lang="hu-HU" dirty="0"/>
              <a:t>indikatív régiós keretek</a:t>
            </a:r>
          </a:p>
          <a:p>
            <a:r>
              <a:rPr lang="hu-HU" dirty="0"/>
              <a:t>régiós részvétel a döntésekben</a:t>
            </a:r>
          </a:p>
          <a:p>
            <a:r>
              <a:rPr lang="hu-HU" dirty="0"/>
              <a:t>Ágazati OP-ok/KTK gyenge területi tartalma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b="1" dirty="0"/>
              <a:t>2007-13:</a:t>
            </a:r>
          </a:p>
          <a:p>
            <a:r>
              <a:rPr lang="hu-HU" dirty="0"/>
              <a:t>Régiós OP-ok</a:t>
            </a:r>
          </a:p>
          <a:p>
            <a:r>
              <a:rPr lang="hu-HU" dirty="0"/>
              <a:t>Központi IH</a:t>
            </a:r>
          </a:p>
          <a:p>
            <a:r>
              <a:rPr lang="hu-HU" dirty="0"/>
              <a:t>egységesített célok és folyamatok</a:t>
            </a:r>
          </a:p>
          <a:p>
            <a:r>
              <a:rPr lang="hu-HU" dirty="0"/>
              <a:t>Ágazati OP-ok/NSRK gyenge területi tartalma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Sikerek és kudarcok: Ellentmondásos teljesítmény</a:t>
            </a:r>
            <a:br>
              <a:rPr lang="hu-HU" dirty="0"/>
            </a:br>
            <a:endParaRPr lang="hu-HU" dirty="0"/>
          </a:p>
        </p:txBody>
      </p:sp>
      <p:pic>
        <p:nvPicPr>
          <p:cNvPr id="5" name="Tartalom helye 4" descr="kérdője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72816"/>
            <a:ext cx="4680519" cy="3456384"/>
          </a:xfrm>
        </p:spPr>
      </p:pic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hu-HU" dirty="0"/>
              <a:t>Pólusprogram</a:t>
            </a:r>
          </a:p>
          <a:p>
            <a:pPr lvl="0"/>
            <a:r>
              <a:rPr lang="hu-HU" dirty="0"/>
              <a:t>Regionális OP-ok</a:t>
            </a:r>
          </a:p>
          <a:p>
            <a:pPr lvl="0"/>
            <a:r>
              <a:rPr lang="hu-HU" dirty="0"/>
              <a:t>LHH program</a:t>
            </a:r>
          </a:p>
          <a:p>
            <a:pPr lvl="0"/>
            <a:r>
              <a:rPr lang="hu-HU" dirty="0"/>
              <a:t>Balaton Program</a:t>
            </a:r>
          </a:p>
          <a:p>
            <a:pPr lvl="0"/>
            <a:r>
              <a:rPr lang="hu-HU" dirty="0"/>
              <a:t>Leader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/>
              <a:t>Mennyire vagyunk felkészültek?</a:t>
            </a:r>
            <a:br>
              <a:rPr lang="hu-HU" dirty="0"/>
            </a:br>
            <a:endParaRPr lang="hu-HU" dirty="0"/>
          </a:p>
        </p:txBody>
      </p:sp>
      <p:pic>
        <p:nvPicPr>
          <p:cNvPr id="4" name="Kép 3" descr="szerszá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916832"/>
            <a:ext cx="5256584" cy="393736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Fő tényezők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b="1" dirty="0"/>
              <a:t>Intézményrendszer feladatai, állapota</a:t>
            </a:r>
          </a:p>
          <a:p>
            <a:pPr>
              <a:buNone/>
            </a:pPr>
            <a:r>
              <a:rPr lang="hu-HU" dirty="0"/>
              <a:t>feladatok: </a:t>
            </a:r>
            <a:r>
              <a:rPr lang="hu-HU" dirty="0" smtClean="0"/>
              <a:t>tervezés, monitoring</a:t>
            </a:r>
            <a:r>
              <a:rPr lang="hu-HU" dirty="0"/>
              <a:t>, értékelés, végrehajtás, koordináció…</a:t>
            </a:r>
          </a:p>
          <a:p>
            <a:r>
              <a:rPr lang="hu-HU" dirty="0"/>
              <a:t>területi szintek</a:t>
            </a:r>
          </a:p>
          <a:p>
            <a:r>
              <a:rPr lang="hu-HU" dirty="0"/>
              <a:t>központi irányítás </a:t>
            </a:r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b="1" dirty="0"/>
              <a:t>Tervezés, programozás</a:t>
            </a:r>
          </a:p>
          <a:p>
            <a:r>
              <a:rPr lang="hu-HU" dirty="0" smtClean="0"/>
              <a:t>módszertani keretek</a:t>
            </a:r>
            <a:endParaRPr lang="hu-HU" dirty="0"/>
          </a:p>
          <a:p>
            <a:r>
              <a:rPr lang="hu-HU" dirty="0" smtClean="0"/>
              <a:t>előrehaladottsága</a:t>
            </a:r>
            <a:r>
              <a:rPr lang="hu-HU" dirty="0"/>
              <a:t>, hatékonysága (</a:t>
            </a:r>
            <a:r>
              <a:rPr lang="hu-HU" i="1" dirty="0"/>
              <a:t>a területi tőke összetevőinek </a:t>
            </a:r>
            <a:r>
              <a:rPr lang="hu-HU" i="1" dirty="0" smtClean="0"/>
              <a:t>ismerete</a:t>
            </a:r>
            <a:r>
              <a:rPr lang="hu-HU" i="1" dirty="0"/>
              <a:t>?)</a:t>
            </a:r>
          </a:p>
          <a:p>
            <a:r>
              <a:rPr lang="hu-HU" dirty="0" smtClean="0"/>
              <a:t>társadalmi </a:t>
            </a:r>
            <a:r>
              <a:rPr lang="hu-HU" dirty="0"/>
              <a:t>részvétel intenzitása, minősége</a:t>
            </a:r>
          </a:p>
          <a:p>
            <a:endParaRPr lang="hu-HU" dirty="0"/>
          </a:p>
          <a:p>
            <a:pPr>
              <a:buNone/>
            </a:pPr>
            <a:r>
              <a:rPr lang="hu-HU" b="1" dirty="0" smtClean="0"/>
              <a:t>helyi tudás</a:t>
            </a:r>
            <a:endParaRPr lang="hu-HU" b="1" dirty="0"/>
          </a:p>
          <a:p>
            <a:r>
              <a:rPr lang="hu-HU" b="1" dirty="0" smtClean="0"/>
              <a:t> </a:t>
            </a:r>
            <a:r>
              <a:rPr lang="hu-HU" dirty="0" smtClean="0"/>
              <a:t>léte</a:t>
            </a:r>
            <a:endParaRPr lang="hu-HU" dirty="0"/>
          </a:p>
          <a:p>
            <a:r>
              <a:rPr lang="hu-HU" dirty="0"/>
              <a:t>fejlődése, megosztása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Térbeliség a kohéziós politikában</a:t>
            </a:r>
          </a:p>
          <a:p>
            <a:r>
              <a:rPr lang="hu-HU" dirty="0"/>
              <a:t>Kikényszeríti-e az EU a térbeliség hangsúlyos szerepeltetését?</a:t>
            </a:r>
          </a:p>
          <a:p>
            <a:r>
              <a:rPr lang="hu-HU" dirty="0"/>
              <a:t>Mennyire vagyunk felkészültek?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/>
              <a:t>Térbeliség a kohéziós politikában</a:t>
            </a:r>
            <a:br>
              <a:rPr lang="hu-HU" dirty="0"/>
            </a:b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/>
              <a:t>Más-e a kohéziós politika, mint az előző 2013-ig tartó időszakban?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Lisszabon (</a:t>
            </a:r>
            <a:r>
              <a:rPr lang="hu-HU" dirty="0" err="1"/>
              <a:t>Growth</a:t>
            </a:r>
            <a:r>
              <a:rPr lang="hu-HU" dirty="0"/>
              <a:t> and </a:t>
            </a:r>
            <a:r>
              <a:rPr lang="hu-HU" dirty="0" err="1"/>
              <a:t>Jobs</a:t>
            </a:r>
            <a:r>
              <a:rPr lang="hu-HU" dirty="0"/>
              <a:t>, </a:t>
            </a:r>
            <a:r>
              <a:rPr lang="hu-HU" dirty="0" err="1" smtClean="0"/>
              <a:t>Sustainability</a:t>
            </a:r>
            <a:r>
              <a:rPr lang="hu-HU" dirty="0"/>
              <a:t>) </a:t>
            </a:r>
          </a:p>
          <a:p>
            <a:pPr>
              <a:buNone/>
            </a:pPr>
            <a:r>
              <a:rPr lang="hu-HU" dirty="0"/>
              <a:t>vs. </a:t>
            </a:r>
          </a:p>
          <a:p>
            <a:r>
              <a:rPr lang="hu-HU" dirty="0"/>
              <a:t>EU2020 (</a:t>
            </a:r>
            <a:r>
              <a:rPr lang="hu-HU" dirty="0" err="1"/>
              <a:t>smart</a:t>
            </a:r>
            <a:r>
              <a:rPr lang="hu-HU" dirty="0"/>
              <a:t>, </a:t>
            </a:r>
            <a:r>
              <a:rPr lang="hu-HU" dirty="0" err="1"/>
              <a:t>sustainable</a:t>
            </a:r>
            <a:r>
              <a:rPr lang="hu-HU" dirty="0"/>
              <a:t>, inclusive)</a:t>
            </a:r>
          </a:p>
          <a:p>
            <a:r>
              <a:rPr lang="hu-HU" dirty="0"/>
              <a:t> </a:t>
            </a:r>
          </a:p>
          <a:p>
            <a:pPr lvl="0"/>
            <a:r>
              <a:rPr lang="hu-HU" dirty="0"/>
              <a:t>Eredményorientáció</a:t>
            </a:r>
          </a:p>
          <a:p>
            <a:pPr lvl="0"/>
            <a:r>
              <a:rPr lang="hu-HU" dirty="0"/>
              <a:t>Egyszerűsítés</a:t>
            </a:r>
          </a:p>
          <a:p>
            <a:pPr lvl="0"/>
            <a:r>
              <a:rPr lang="hu-HU" dirty="0"/>
              <a:t>Pénzügyi majd szuverén adósválság: valódi kényszer a fókuszáltabb beavatkozásokra(tematikus koncentráció)</a:t>
            </a:r>
          </a:p>
          <a:p>
            <a:endParaRPr lang="hu-HU" dirty="0"/>
          </a:p>
          <a:p>
            <a:pPr>
              <a:buNone/>
            </a:pPr>
            <a:r>
              <a:rPr lang="hu-HU" dirty="0"/>
              <a:t>Területi agenda 2020: a területi kohézió szempontjainak erősödése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„hely-alapú” beavatkozási </a:t>
            </a:r>
            <a:r>
              <a:rPr lang="hu-HU" dirty="0" smtClean="0"/>
              <a:t>politikák</a:t>
            </a:r>
            <a:br>
              <a:rPr lang="hu-HU" dirty="0" smtClean="0"/>
            </a:br>
            <a:r>
              <a:rPr lang="hu-HU" dirty="0"/>
              <a:t>1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dirty="0"/>
              <a:t>hosszú távú, stratégia jellegű</a:t>
            </a:r>
          </a:p>
          <a:p>
            <a:pPr lvl="0"/>
            <a:r>
              <a:rPr lang="hu-HU" dirty="0"/>
              <a:t>az erőforrások (területi tőke elemeinek) állandósult alulértékeltsége térben jelenik </a:t>
            </a:r>
            <a:r>
              <a:rPr lang="hu-HU" dirty="0" smtClean="0"/>
              <a:t>meg</a:t>
            </a:r>
          </a:p>
          <a:p>
            <a:pPr lvl="1"/>
            <a:r>
              <a:rPr lang="hu-HU" dirty="0" smtClean="0"/>
              <a:t> </a:t>
            </a:r>
            <a:r>
              <a:rPr lang="hu-HU" dirty="0"/>
              <a:t>fejlődési potenciált hordoz az </a:t>
            </a:r>
            <a:r>
              <a:rPr lang="hu-HU" dirty="0" smtClean="0"/>
              <a:t>alulértékeltség</a:t>
            </a:r>
          </a:p>
          <a:p>
            <a:pPr lvl="1"/>
            <a:r>
              <a:rPr lang="hu-HU" dirty="0" smtClean="0"/>
              <a:t>kumulálódó </a:t>
            </a:r>
            <a:r>
              <a:rPr lang="hu-HU" dirty="0"/>
              <a:t>szegénység (társadalmi kirekesztést, szegregáció)</a:t>
            </a:r>
          </a:p>
          <a:p>
            <a:pPr>
              <a:buNone/>
            </a:pPr>
            <a:endParaRPr lang="hu-HU" dirty="0"/>
          </a:p>
          <a:p>
            <a:r>
              <a:rPr lang="hu-HU" dirty="0"/>
              <a:t>Változások előidézése külső beavatkozások segítségével, melyek a gazdaság és társadalom térbeli viszonyaihoz (területi tőke összetevői?) igazodnak</a:t>
            </a:r>
          </a:p>
          <a:p>
            <a:r>
              <a:rPr lang="hu-HU" dirty="0"/>
              <a:t>cél: irányított és tér-specifikus beavatkozásokkal javítani a helyi értékek hasznosulásának </a:t>
            </a:r>
            <a:r>
              <a:rPr lang="hu-HU" dirty="0" smtClean="0"/>
              <a:t>fokát</a:t>
            </a:r>
          </a:p>
          <a:p>
            <a:endParaRPr lang="hu-HU" dirty="0" smtClean="0"/>
          </a:p>
          <a:p>
            <a:pPr algn="r">
              <a:buNone/>
            </a:pPr>
            <a:r>
              <a:rPr lang="hu-HU" sz="2600" dirty="0"/>
              <a:t>(F. </a:t>
            </a:r>
            <a:r>
              <a:rPr lang="hu-HU" sz="2600" dirty="0" err="1"/>
              <a:t>Barca</a:t>
            </a:r>
            <a:r>
              <a:rPr lang="hu-HU" sz="2600" dirty="0"/>
              <a:t>, An Agenda for a </a:t>
            </a:r>
            <a:r>
              <a:rPr lang="hu-HU" sz="2600" dirty="0" err="1"/>
              <a:t>Reformed</a:t>
            </a:r>
            <a:r>
              <a:rPr lang="hu-HU" sz="2600" dirty="0"/>
              <a:t> </a:t>
            </a:r>
            <a:r>
              <a:rPr lang="hu-HU" sz="2600" dirty="0" err="1"/>
              <a:t>Cohesion</a:t>
            </a:r>
            <a:r>
              <a:rPr lang="hu-HU" sz="2600" dirty="0"/>
              <a:t> Policy, 2009)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„hely-alapú” beavatkozási politikák</a:t>
            </a:r>
            <a:br>
              <a:rPr lang="hu-HU" dirty="0" smtClean="0"/>
            </a:br>
            <a:r>
              <a:rPr lang="hu-HU" dirty="0"/>
              <a:t>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beavatkozások </a:t>
            </a:r>
            <a:r>
              <a:rPr lang="hu-HU" dirty="0" smtClean="0"/>
              <a:t>mindig</a:t>
            </a:r>
            <a:endParaRPr lang="hu-HU" dirty="0"/>
          </a:p>
          <a:p>
            <a:pPr lvl="0"/>
            <a:r>
              <a:rPr lang="hu-HU" dirty="0"/>
              <a:t>helyi tudáson alapulóak, illetve a központi akarat a helyi tudások, képességek szűrőjén keresztül kerül véglegesítésre, megvalósításra, így </a:t>
            </a:r>
          </a:p>
          <a:p>
            <a:r>
              <a:rPr lang="hu-HU" dirty="0"/>
              <a:t>a helyi tudás fontos része a stratégiák eredményességének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„hely-alapú” beavatkozási politikák</a:t>
            </a:r>
            <a:br>
              <a:rPr lang="hu-HU" dirty="0" smtClean="0"/>
            </a:br>
            <a:r>
              <a:rPr lang="hu-HU" dirty="0"/>
              <a:t>3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/>
              <a:t>Ágazati politikák térbeli integrációja</a:t>
            </a:r>
          </a:p>
          <a:p>
            <a:r>
              <a:rPr lang="hu-HU" dirty="0"/>
              <a:t>a területi szinten létesíthető szinergiák maximalizálására törekvő </a:t>
            </a:r>
          </a:p>
          <a:p>
            <a:pPr lvl="1"/>
            <a:r>
              <a:rPr lang="hu-HU" dirty="0"/>
              <a:t>tervezés </a:t>
            </a:r>
          </a:p>
          <a:p>
            <a:pPr lvl="1"/>
            <a:r>
              <a:rPr lang="hu-HU" dirty="0"/>
              <a:t>végrehajtás </a:t>
            </a:r>
          </a:p>
          <a:p>
            <a:r>
              <a:rPr lang="hu-HU" dirty="0"/>
              <a:t>önmagában nem „területpolitika”: magában foglalja </a:t>
            </a:r>
          </a:p>
          <a:p>
            <a:pPr lvl="1"/>
            <a:r>
              <a:rPr lang="hu-HU" dirty="0"/>
              <a:t>az ágazati politikák területi vetületeit</a:t>
            </a:r>
          </a:p>
          <a:p>
            <a:pPr lvl="1"/>
            <a:r>
              <a:rPr lang="hu-HU" dirty="0"/>
              <a:t>a területi politikák specifikus elemeit,</a:t>
            </a:r>
          </a:p>
          <a:p>
            <a:pPr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fejlesztési célú beavatkozások sikerének kulcselemei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u-HU" dirty="0" smtClean="0"/>
              <a:t>hogyan </a:t>
            </a:r>
            <a:r>
              <a:rPr lang="hu-HU" dirty="0"/>
              <a:t>kerülnek felhasználásra a </a:t>
            </a:r>
            <a:r>
              <a:rPr lang="hu-HU" dirty="0" smtClean="0"/>
              <a:t>területi tőke </a:t>
            </a:r>
            <a:r>
              <a:rPr lang="hu-HU" dirty="0"/>
              <a:t>elemei</a:t>
            </a:r>
          </a:p>
          <a:p>
            <a:pPr lvl="0"/>
            <a:r>
              <a:rPr lang="hu-HU" dirty="0"/>
              <a:t>milyen az interakció (van-e, támogató-e) a gazdasági – társadalmi szereplők között</a:t>
            </a:r>
          </a:p>
          <a:p>
            <a:pPr lvl="0"/>
            <a:r>
              <a:rPr lang="hu-HU" dirty="0"/>
              <a:t>hogyan sikerül kiaknázni a térbeliségben rejlő szinergikus lehetőségeket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sz="2400" dirty="0" smtClean="0"/>
              <a:t>OECD, 2009 </a:t>
            </a:r>
            <a:r>
              <a:rPr lang="hu-HU" sz="2400" dirty="0" err="1" smtClean="0"/>
              <a:t>Regions</a:t>
            </a:r>
            <a:r>
              <a:rPr lang="hu-HU" sz="2400" dirty="0" smtClean="0"/>
              <a:t> </a:t>
            </a:r>
            <a:r>
              <a:rPr lang="hu-HU" sz="2400" dirty="0" err="1" smtClean="0"/>
              <a:t>Matter</a:t>
            </a:r>
            <a:r>
              <a:rPr lang="hu-HU" sz="2400" dirty="0" smtClean="0"/>
              <a:t>: </a:t>
            </a:r>
            <a:r>
              <a:rPr lang="hu-HU" sz="2400" dirty="0" err="1" smtClean="0"/>
              <a:t>Economic</a:t>
            </a:r>
            <a:r>
              <a:rPr lang="hu-HU" sz="2400" dirty="0" smtClean="0"/>
              <a:t> </a:t>
            </a:r>
            <a:r>
              <a:rPr lang="hu-HU" sz="2400" dirty="0" err="1" smtClean="0"/>
              <a:t>Recovery</a:t>
            </a:r>
            <a:r>
              <a:rPr lang="hu-HU" sz="2400" dirty="0" smtClean="0"/>
              <a:t>, </a:t>
            </a:r>
            <a:r>
              <a:rPr lang="hu-HU" sz="2400" dirty="0" err="1" smtClean="0"/>
              <a:t>Innovation</a:t>
            </a:r>
            <a:r>
              <a:rPr lang="hu-HU" sz="2400" dirty="0" smtClean="0"/>
              <a:t> and </a:t>
            </a:r>
            <a:r>
              <a:rPr lang="hu-HU" sz="2400" dirty="0" err="1" smtClean="0"/>
              <a:t>Sustainable</a:t>
            </a:r>
            <a:r>
              <a:rPr lang="hu-HU" sz="2400" dirty="0" smtClean="0"/>
              <a:t> </a:t>
            </a:r>
            <a:r>
              <a:rPr lang="hu-HU" sz="2400" dirty="0" err="1" smtClean="0"/>
              <a:t>Growth</a:t>
            </a:r>
            <a:r>
              <a:rPr lang="hu-HU" sz="24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Eredmények, hatások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/>
              <a:t>Kiegyenlítés vs. térbeli sajátosságokhoz illeszkedő fejlődés</a:t>
            </a:r>
          </a:p>
          <a:p>
            <a:r>
              <a:rPr lang="hu-HU" dirty="0"/>
              <a:t>reálisan elérhető eredmények: „fenntartható felzárkózás” „specializáció”, </a:t>
            </a:r>
          </a:p>
          <a:p>
            <a:pPr>
              <a:buNone/>
            </a:pPr>
            <a:r>
              <a:rPr lang="hu-HU" b="1" dirty="0"/>
              <a:t>de nem </a:t>
            </a:r>
          </a:p>
          <a:p>
            <a:r>
              <a:rPr lang="hu-HU" b="1" dirty="0"/>
              <a:t>a tőke eltérítése a fejletlenebb régiók irányába! </a:t>
            </a:r>
          </a:p>
          <a:p>
            <a:pPr>
              <a:buNone/>
            </a:pPr>
            <a:endParaRPr lang="hu-HU" dirty="0"/>
          </a:p>
          <a:p>
            <a:r>
              <a:rPr lang="hu-HU" dirty="0"/>
              <a:t>A kiegyenlítődés elérhetetlen, a dinamikus változás állapota az alap! </a:t>
            </a:r>
          </a:p>
          <a:p>
            <a:r>
              <a:rPr lang="hu-HU" dirty="0"/>
              <a:t>Lesznek gyorsabban és lassabban növekedő régiók!</a:t>
            </a:r>
          </a:p>
          <a:p>
            <a:pPr>
              <a:buNone/>
            </a:pPr>
            <a:r>
              <a:rPr lang="hu-HU" i="1" dirty="0"/>
              <a:t>(a tőke-elemek hasznosulása külső tényezőktől is függ, ezek időben változnak…) </a:t>
            </a:r>
            <a:endParaRPr lang="hu-HU" i="1" dirty="0" smtClean="0"/>
          </a:p>
          <a:p>
            <a:r>
              <a:rPr lang="hu-HU" dirty="0" smtClean="0"/>
              <a:t>alternatív </a:t>
            </a:r>
            <a:r>
              <a:rPr lang="hu-HU" dirty="0"/>
              <a:t>indikátorok fokozódó jelentősége (életminőség, boldogság, stb.)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580</Words>
  <Application>Microsoft Office PowerPoint</Application>
  <PresentationFormat>Diavetítés a képernyőre (4:3 oldalarány)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Térbeliség és fejlődés: a kohéziós politika új irányából adódó lehetőségek és feladatok Magyarországon </vt:lpstr>
      <vt:lpstr>Tartalom</vt:lpstr>
      <vt:lpstr>Térbeliség a kohéziós politikában </vt:lpstr>
      <vt:lpstr>Más-e a kohéziós politika, mint az előző 2013-ig tartó időszakban? </vt:lpstr>
      <vt:lpstr>A „hely-alapú” beavatkozási politikák 1</vt:lpstr>
      <vt:lpstr>A „hely-alapú” beavatkozási politikák 2</vt:lpstr>
      <vt:lpstr>A „hely-alapú” beavatkozási politikák 3</vt:lpstr>
      <vt:lpstr>A fejlesztési célú beavatkozások sikerének kulcselemei  </vt:lpstr>
      <vt:lpstr>Eredmények, hatások</vt:lpstr>
      <vt:lpstr>Néhány következmény</vt:lpstr>
      <vt:lpstr>Mezzogiorno 2007 – 13 tapasztalatok (értékelések):  </vt:lpstr>
      <vt:lpstr>II. Kikényszeríti-e az EU a térbeliség hangsúlyos szerepeltetését? </vt:lpstr>
      <vt:lpstr>Területi integráció és tematikus koncentráció kettőssége (egyensúlya?) </vt:lpstr>
      <vt:lpstr>Hogyan sikerült a térbeliség szempontjainak érvényesítése eddig?</vt:lpstr>
      <vt:lpstr>Sikerek és kudarcok: Ellentmondásos teljesítmény </vt:lpstr>
      <vt:lpstr>Mennyire vagyunk felkészültek? </vt:lpstr>
      <vt:lpstr>Fő tényezők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Térbeliség és fejlődés: a kohéziós politika új irányából adódó lehetőségek és feladatok Magyarországon </dc:title>
  <dc:creator>Ary Bence</dc:creator>
  <cp:lastModifiedBy>Ary Bence</cp:lastModifiedBy>
  <cp:revision>7</cp:revision>
  <dcterms:created xsi:type="dcterms:W3CDTF">2012-11-22T17:45:56Z</dcterms:created>
  <dcterms:modified xsi:type="dcterms:W3CDTF">2012-11-22T18:42:36Z</dcterms:modified>
</cp:coreProperties>
</file>