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6" r:id="rId4"/>
    <p:sldId id="275" r:id="rId5"/>
    <p:sldId id="274" r:id="rId6"/>
    <p:sldId id="258" r:id="rId7"/>
    <p:sldId id="278" r:id="rId8"/>
    <p:sldId id="277" r:id="rId9"/>
    <p:sldId id="281" r:id="rId10"/>
    <p:sldId id="257" r:id="rId11"/>
    <p:sldId id="280" r:id="rId12"/>
    <p:sldId id="279" r:id="rId13"/>
    <p:sldId id="260" r:id="rId14"/>
    <p:sldId id="283" r:id="rId15"/>
    <p:sldId id="282" r:id="rId16"/>
    <p:sldId id="262" r:id="rId17"/>
    <p:sldId id="264" r:id="rId18"/>
    <p:sldId id="285" r:id="rId19"/>
    <p:sldId id="284" r:id="rId20"/>
    <p:sldId id="266" r:id="rId21"/>
    <p:sldId id="296" r:id="rId22"/>
    <p:sldId id="286" r:id="rId23"/>
    <p:sldId id="297" r:id="rId24"/>
    <p:sldId id="267" r:id="rId25"/>
    <p:sldId id="268" r:id="rId26"/>
    <p:sldId id="289" r:id="rId27"/>
    <p:sldId id="269" r:id="rId28"/>
    <p:sldId id="292" r:id="rId29"/>
    <p:sldId id="291" r:id="rId30"/>
    <p:sldId id="290" r:id="rId31"/>
    <p:sldId id="301" r:id="rId32"/>
    <p:sldId id="270" r:id="rId33"/>
    <p:sldId id="272" r:id="rId34"/>
    <p:sldId id="300" r:id="rId35"/>
    <p:sldId id="298" r:id="rId36"/>
    <p:sldId id="299" r:id="rId37"/>
    <p:sldId id="273" r:id="rId3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89A3A-FD9F-48FE-8867-F4A78A7AD997}" type="datetimeFigureOut">
              <a:rPr lang="hu-HU" smtClean="0"/>
              <a:pPr/>
              <a:t>2012.11.22.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06E65-5D9A-4619-B039-E607F99C4D2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 lakásépítések földrajza Magyarországon az ezredfordulót követően</a:t>
            </a:r>
            <a:endParaRPr lang="hu-HU" sz="3200" dirty="0"/>
          </a:p>
        </p:txBody>
      </p:sp>
      <p:pic>
        <p:nvPicPr>
          <p:cNvPr id="1026" name="Picture 2" descr="C:\Documents and Settings\Rendszergazda\Dokumentumok\Képek\13.a tablólépek 2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2617750" cy="4507151"/>
          </a:xfrm>
          <a:prstGeom prst="rect">
            <a:avLst/>
          </a:prstGeom>
          <a:noFill/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694928"/>
          </a:xfrm>
          <a:solidFill>
            <a:schemeClr val="bg1"/>
          </a:solidFill>
        </p:spPr>
        <p:txBody>
          <a:bodyPr/>
          <a:lstStyle/>
          <a:p>
            <a:r>
              <a:rPr lang="hu-HU" i="1" dirty="0" err="1" smtClean="0">
                <a:solidFill>
                  <a:schemeClr val="tx1"/>
                </a:solidFill>
              </a:rPr>
              <a:t>Busko.Tibor</a:t>
            </a:r>
            <a:r>
              <a:rPr lang="hu-HU" i="1" dirty="0" smtClean="0">
                <a:solidFill>
                  <a:schemeClr val="tx1"/>
                </a:solidFill>
              </a:rPr>
              <a:t>@</a:t>
            </a:r>
            <a:r>
              <a:rPr lang="hu-HU" i="1" dirty="0" err="1" smtClean="0">
                <a:solidFill>
                  <a:schemeClr val="tx1"/>
                </a:solidFill>
              </a:rPr>
              <a:t>uni-nke.hu</a:t>
            </a:r>
            <a:endParaRPr lang="hu-H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Oval 8"/>
          <p:cNvSpPr>
            <a:spLocks noChangeArrowheads="1"/>
          </p:cNvSpPr>
          <p:nvPr/>
        </p:nvSpPr>
        <p:spPr bwMode="auto">
          <a:xfrm>
            <a:off x="468313" y="2060575"/>
            <a:ext cx="31670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dirty="0" smtClean="0">
                <a:solidFill>
                  <a:srgbClr val="000000"/>
                </a:solidFill>
              </a:rPr>
              <a:t>Lakáspolitika a rendszerváltás </a:t>
            </a:r>
            <a:r>
              <a:rPr lang="hu-HU" sz="4000" dirty="0" smtClean="0">
                <a:solidFill>
                  <a:srgbClr val="000000"/>
                </a:solidFill>
              </a:rPr>
              <a:t>után (Hegedüs J., 2006)</a:t>
            </a:r>
            <a:endParaRPr lang="hu-HU" sz="4000" dirty="0" smtClean="0">
              <a:solidFill>
                <a:srgbClr val="0000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2787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>
                <a:solidFill>
                  <a:srgbClr val="000000"/>
                </a:solidFill>
              </a:rPr>
              <a:t>(a) </a:t>
            </a:r>
            <a:r>
              <a:rPr lang="hu-H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1990-94</a:t>
            </a:r>
            <a:r>
              <a:rPr lang="hu-HU">
                <a:solidFill>
                  <a:srgbClr val="000000"/>
                </a:solidFill>
              </a:rPr>
              <a:t>: </a:t>
            </a:r>
            <a:r>
              <a:rPr lang="hu-HU" b="1">
                <a:solidFill>
                  <a:srgbClr val="000000"/>
                </a:solidFill>
              </a:rPr>
              <a:t>„szanálás”</a:t>
            </a:r>
          </a:p>
          <a:p>
            <a:pPr>
              <a:buFontTx/>
              <a:buChar char="-"/>
              <a:defRPr/>
            </a:pPr>
            <a:r>
              <a:rPr lang="hu-HU" i="1">
                <a:solidFill>
                  <a:srgbClr val="000000"/>
                </a:solidFill>
              </a:rPr>
              <a:t>lakásprivatizáció</a:t>
            </a:r>
          </a:p>
          <a:p>
            <a:pPr>
              <a:buFontTx/>
              <a:buChar char="-"/>
              <a:defRPr/>
            </a:pPr>
            <a:r>
              <a:rPr lang="hu-HU">
                <a:solidFill>
                  <a:srgbClr val="000000"/>
                </a:solidFill>
              </a:rPr>
              <a:t> </a:t>
            </a:r>
            <a:r>
              <a:rPr lang="hu-HU" i="1">
                <a:solidFill>
                  <a:srgbClr val="000000"/>
                </a:solidFill>
              </a:rPr>
              <a:t>hitelállomány rendezése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6208713" y="258445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9"/>
          <p:cNvSpPr>
            <a:spLocks noChangeArrowheads="1"/>
          </p:cNvSpPr>
          <p:nvPr/>
        </p:nvSpPr>
        <p:spPr bwMode="auto">
          <a:xfrm>
            <a:off x="3419475" y="1989138"/>
            <a:ext cx="5256213" cy="295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6" name="Oval 8"/>
          <p:cNvSpPr>
            <a:spLocks noChangeArrowheads="1"/>
          </p:cNvSpPr>
          <p:nvPr/>
        </p:nvSpPr>
        <p:spPr bwMode="auto">
          <a:xfrm>
            <a:off x="468313" y="2060575"/>
            <a:ext cx="31670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dirty="0" smtClean="0">
                <a:solidFill>
                  <a:srgbClr val="000000"/>
                </a:solidFill>
              </a:rPr>
              <a:t>Lakáspolitika a rendszerváltás </a:t>
            </a:r>
            <a:r>
              <a:rPr lang="hu-HU" sz="4000" dirty="0" smtClean="0">
                <a:solidFill>
                  <a:srgbClr val="000000"/>
                </a:solidFill>
              </a:rPr>
              <a:t>után (Hegedüs J., 2006)</a:t>
            </a:r>
            <a:endParaRPr lang="hu-HU" sz="4000" dirty="0" smtClean="0">
              <a:solidFill>
                <a:srgbClr val="000000"/>
              </a:solidFill>
            </a:endParaRP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hu-HU" dirty="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2787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>
                <a:solidFill>
                  <a:srgbClr val="000000"/>
                </a:solidFill>
              </a:rPr>
              <a:t>(a) </a:t>
            </a:r>
            <a:r>
              <a:rPr lang="hu-H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1990-94</a:t>
            </a:r>
            <a:r>
              <a:rPr lang="hu-HU">
                <a:solidFill>
                  <a:srgbClr val="000000"/>
                </a:solidFill>
              </a:rPr>
              <a:t>: </a:t>
            </a:r>
            <a:r>
              <a:rPr lang="hu-HU" b="1">
                <a:solidFill>
                  <a:srgbClr val="000000"/>
                </a:solidFill>
              </a:rPr>
              <a:t>„szanálás”</a:t>
            </a:r>
          </a:p>
          <a:p>
            <a:pPr>
              <a:buFontTx/>
              <a:buChar char="-"/>
              <a:defRPr/>
            </a:pPr>
            <a:r>
              <a:rPr lang="hu-HU" i="1">
                <a:solidFill>
                  <a:srgbClr val="000000"/>
                </a:solidFill>
              </a:rPr>
              <a:t>lakásprivatizáció</a:t>
            </a:r>
          </a:p>
          <a:p>
            <a:pPr>
              <a:buFontTx/>
              <a:buChar char="-"/>
              <a:defRPr/>
            </a:pPr>
            <a:r>
              <a:rPr lang="hu-HU">
                <a:solidFill>
                  <a:srgbClr val="000000"/>
                </a:solidFill>
              </a:rPr>
              <a:t> </a:t>
            </a:r>
            <a:r>
              <a:rPr lang="hu-HU" i="1">
                <a:solidFill>
                  <a:srgbClr val="000000"/>
                </a:solidFill>
              </a:rPr>
              <a:t>hitelállomány rendezése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6208713" y="258445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2420938"/>
            <a:ext cx="4337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(b) 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1995-2000</a:t>
            </a:r>
            <a:r>
              <a:rPr lang="hu-HU" dirty="0">
                <a:solidFill>
                  <a:srgbClr val="000000"/>
                </a:solidFill>
              </a:rPr>
              <a:t>: </a:t>
            </a:r>
            <a:r>
              <a:rPr lang="hu-HU" b="1" dirty="0">
                <a:solidFill>
                  <a:srgbClr val="000000"/>
                </a:solidFill>
              </a:rPr>
              <a:t>a piaci </a:t>
            </a:r>
          </a:p>
          <a:p>
            <a:pPr>
              <a:defRPr/>
            </a:pPr>
            <a:r>
              <a:rPr lang="hu-HU" b="1" dirty="0">
                <a:solidFill>
                  <a:srgbClr val="000000"/>
                </a:solidFill>
              </a:rPr>
              <a:t>lakásrendszer</a:t>
            </a:r>
          </a:p>
          <a:p>
            <a:pPr>
              <a:defRPr/>
            </a:pPr>
            <a:r>
              <a:rPr lang="hu-HU" b="1" dirty="0">
                <a:solidFill>
                  <a:srgbClr val="000000"/>
                </a:solidFill>
              </a:rPr>
              <a:t>alapintézményeinek kiépülése</a:t>
            </a:r>
            <a:r>
              <a:rPr lang="hu-HU" dirty="0">
                <a:solidFill>
                  <a:srgbClr val="000000"/>
                </a:solidFill>
              </a:rPr>
              <a:t>:</a:t>
            </a:r>
          </a:p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- </a:t>
            </a:r>
            <a:r>
              <a:rPr lang="hu-HU" i="1" dirty="0">
                <a:solidFill>
                  <a:srgbClr val="000000"/>
                </a:solidFill>
              </a:rPr>
              <a:t>építőanyag- és építőipar privatizációja</a:t>
            </a:r>
            <a:r>
              <a:rPr lang="hu-HU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Char char="-"/>
              <a:defRPr/>
            </a:pP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új pénzintézetek</a:t>
            </a:r>
            <a:r>
              <a:rPr lang="hu-HU" dirty="0">
                <a:solidFill>
                  <a:srgbClr val="000000"/>
                </a:solidFill>
              </a:rPr>
              <a:t> </a:t>
            </a:r>
          </a:p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(jelzálogbankok, lakástakarék-pénztárak)</a:t>
            </a:r>
          </a:p>
          <a:p>
            <a:pPr>
              <a:buFontTx/>
              <a:buChar char="-"/>
              <a:defRPr/>
            </a:pP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ingatlanpiac intézményei</a:t>
            </a:r>
          </a:p>
          <a:p>
            <a:pPr>
              <a:buFontTx/>
              <a:buChar char="-"/>
              <a:defRPr/>
            </a:pPr>
            <a:endParaRPr lang="hu-HU" dirty="0">
              <a:solidFill>
                <a:srgbClr val="000000"/>
              </a:solidFill>
            </a:endParaRPr>
          </a:p>
          <a:p>
            <a:pPr>
              <a:defRPr/>
            </a:pPr>
            <a:endParaRPr lang="hu-H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10"/>
          <p:cNvSpPr>
            <a:spLocks noChangeArrowheads="1"/>
          </p:cNvSpPr>
          <p:nvPr/>
        </p:nvSpPr>
        <p:spPr bwMode="auto">
          <a:xfrm>
            <a:off x="323850" y="4292600"/>
            <a:ext cx="5832475" cy="2232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5" name="Oval 9"/>
          <p:cNvSpPr>
            <a:spLocks noChangeArrowheads="1"/>
          </p:cNvSpPr>
          <p:nvPr/>
        </p:nvSpPr>
        <p:spPr bwMode="auto">
          <a:xfrm>
            <a:off x="3419475" y="1989138"/>
            <a:ext cx="5256213" cy="295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6" name="Oval 8"/>
          <p:cNvSpPr>
            <a:spLocks noChangeArrowheads="1"/>
          </p:cNvSpPr>
          <p:nvPr/>
        </p:nvSpPr>
        <p:spPr bwMode="auto">
          <a:xfrm>
            <a:off x="468313" y="2060575"/>
            <a:ext cx="31670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dirty="0" smtClean="0">
                <a:solidFill>
                  <a:srgbClr val="000000"/>
                </a:solidFill>
              </a:rPr>
              <a:t>Lakáspolitika a rendszerváltás </a:t>
            </a:r>
            <a:r>
              <a:rPr lang="hu-HU" sz="4000" dirty="0" smtClean="0">
                <a:solidFill>
                  <a:srgbClr val="000000"/>
                </a:solidFill>
              </a:rPr>
              <a:t>után</a:t>
            </a:r>
            <a:br>
              <a:rPr lang="hu-HU" sz="4000" dirty="0" smtClean="0">
                <a:solidFill>
                  <a:srgbClr val="000000"/>
                </a:solidFill>
              </a:rPr>
            </a:br>
            <a:r>
              <a:rPr lang="hu-HU" sz="4000" dirty="0" smtClean="0">
                <a:solidFill>
                  <a:srgbClr val="000000"/>
                </a:solidFill>
              </a:rPr>
              <a:t>(</a:t>
            </a:r>
            <a:r>
              <a:rPr lang="hu-HU" sz="4000" dirty="0" smtClean="0">
                <a:solidFill>
                  <a:srgbClr val="000000"/>
                </a:solidFill>
              </a:rPr>
              <a:t>H</a:t>
            </a:r>
            <a:r>
              <a:rPr lang="hu-HU" sz="4000" dirty="0" smtClean="0">
                <a:solidFill>
                  <a:srgbClr val="000000"/>
                </a:solidFill>
              </a:rPr>
              <a:t>egedüs J., 2006)</a:t>
            </a:r>
            <a:endParaRPr lang="hu-HU" sz="4000" dirty="0" smtClean="0">
              <a:solidFill>
                <a:srgbClr val="000000"/>
              </a:solidFill>
            </a:endParaRP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hu-HU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2787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>
                <a:solidFill>
                  <a:srgbClr val="000000"/>
                </a:solidFill>
              </a:rPr>
              <a:t>(a) </a:t>
            </a:r>
            <a:r>
              <a:rPr lang="hu-H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1990-94</a:t>
            </a:r>
            <a:r>
              <a:rPr lang="hu-HU">
                <a:solidFill>
                  <a:srgbClr val="000000"/>
                </a:solidFill>
              </a:rPr>
              <a:t>: </a:t>
            </a:r>
            <a:r>
              <a:rPr lang="hu-HU" b="1">
                <a:solidFill>
                  <a:srgbClr val="000000"/>
                </a:solidFill>
              </a:rPr>
              <a:t>„szanálás”</a:t>
            </a:r>
          </a:p>
          <a:p>
            <a:pPr>
              <a:buFontTx/>
              <a:buChar char="-"/>
              <a:defRPr/>
            </a:pPr>
            <a:r>
              <a:rPr lang="hu-HU" i="1">
                <a:solidFill>
                  <a:srgbClr val="000000"/>
                </a:solidFill>
              </a:rPr>
              <a:t>lakásprivatizáció</a:t>
            </a:r>
          </a:p>
          <a:p>
            <a:pPr>
              <a:buFontTx/>
              <a:buChar char="-"/>
              <a:defRPr/>
            </a:pPr>
            <a:r>
              <a:rPr lang="hu-HU">
                <a:solidFill>
                  <a:srgbClr val="000000"/>
                </a:solidFill>
              </a:rPr>
              <a:t> </a:t>
            </a:r>
            <a:r>
              <a:rPr lang="hu-HU" i="1">
                <a:solidFill>
                  <a:srgbClr val="000000"/>
                </a:solidFill>
              </a:rPr>
              <a:t>hitelállomány rendezése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6208713" y="258445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2420938"/>
            <a:ext cx="4337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(b) 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1995-2000</a:t>
            </a:r>
            <a:r>
              <a:rPr lang="hu-HU" dirty="0">
                <a:solidFill>
                  <a:srgbClr val="000000"/>
                </a:solidFill>
              </a:rPr>
              <a:t>: </a:t>
            </a:r>
            <a:r>
              <a:rPr lang="hu-HU" b="1" dirty="0">
                <a:solidFill>
                  <a:srgbClr val="000000"/>
                </a:solidFill>
              </a:rPr>
              <a:t>a piaci </a:t>
            </a:r>
          </a:p>
          <a:p>
            <a:pPr>
              <a:defRPr/>
            </a:pPr>
            <a:r>
              <a:rPr lang="hu-HU" b="1" dirty="0">
                <a:solidFill>
                  <a:srgbClr val="000000"/>
                </a:solidFill>
              </a:rPr>
              <a:t>lakásrendszer</a:t>
            </a:r>
          </a:p>
          <a:p>
            <a:pPr>
              <a:defRPr/>
            </a:pPr>
            <a:r>
              <a:rPr lang="hu-HU" b="1" dirty="0">
                <a:solidFill>
                  <a:srgbClr val="000000"/>
                </a:solidFill>
              </a:rPr>
              <a:t>alapintézményeinek kiépülése</a:t>
            </a:r>
            <a:r>
              <a:rPr lang="hu-HU" dirty="0">
                <a:solidFill>
                  <a:srgbClr val="000000"/>
                </a:solidFill>
              </a:rPr>
              <a:t>:</a:t>
            </a:r>
          </a:p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- </a:t>
            </a:r>
            <a:r>
              <a:rPr lang="hu-HU" i="1" dirty="0">
                <a:solidFill>
                  <a:srgbClr val="000000"/>
                </a:solidFill>
              </a:rPr>
              <a:t>építőanyag- és építőipar privatizációja</a:t>
            </a:r>
            <a:r>
              <a:rPr lang="hu-HU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Char char="-"/>
              <a:defRPr/>
            </a:pP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új pénzintézetek</a:t>
            </a:r>
            <a:r>
              <a:rPr lang="hu-HU" dirty="0">
                <a:solidFill>
                  <a:srgbClr val="000000"/>
                </a:solidFill>
              </a:rPr>
              <a:t> </a:t>
            </a:r>
          </a:p>
          <a:p>
            <a:pPr>
              <a:defRPr/>
            </a:pPr>
            <a:r>
              <a:rPr lang="hu-HU" dirty="0">
                <a:solidFill>
                  <a:srgbClr val="000000"/>
                </a:solidFill>
              </a:rPr>
              <a:t>(jelzálogbankok, lakástakarék-pénztárak)</a:t>
            </a:r>
          </a:p>
          <a:p>
            <a:pPr>
              <a:buFontTx/>
              <a:buChar char="-"/>
              <a:defRPr/>
            </a:pPr>
            <a:r>
              <a:rPr lang="hu-HU" dirty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ingatlanpiac intézményei</a:t>
            </a:r>
          </a:p>
          <a:p>
            <a:pPr>
              <a:buFontTx/>
              <a:buChar char="-"/>
              <a:defRPr/>
            </a:pPr>
            <a:endParaRPr lang="hu-HU" dirty="0">
              <a:solidFill>
                <a:srgbClr val="000000"/>
              </a:solidFill>
            </a:endParaRPr>
          </a:p>
          <a:p>
            <a:pPr>
              <a:defRPr/>
            </a:pP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32734" y="5157788"/>
            <a:ext cx="436068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dirty="0">
                <a:solidFill>
                  <a:srgbClr val="000000"/>
                </a:solidFill>
              </a:rPr>
              <a:t>(c) 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2000-2009</a:t>
            </a:r>
            <a:r>
              <a:rPr lang="hu-HU" dirty="0">
                <a:solidFill>
                  <a:srgbClr val="000000"/>
                </a:solidFill>
              </a:rPr>
              <a:t>: </a:t>
            </a:r>
            <a:r>
              <a:rPr lang="hu-HU" b="1" dirty="0">
                <a:solidFill>
                  <a:srgbClr val="000000"/>
                </a:solidFill>
              </a:rPr>
              <a:t>a lakáspolitika „reneszánsza”</a:t>
            </a:r>
          </a:p>
          <a:p>
            <a:pPr algn="ctr">
              <a:defRPr/>
            </a:pPr>
            <a:r>
              <a:rPr lang="hu-HU" dirty="0">
                <a:solidFill>
                  <a:srgbClr val="000000"/>
                </a:solidFill>
              </a:rPr>
              <a:t>a fokozódó állami szerepvállalás azonban</a:t>
            </a:r>
          </a:p>
          <a:p>
            <a:pPr algn="ctr">
              <a:defRPr/>
            </a:pPr>
            <a:r>
              <a:rPr lang="hu-HU" dirty="0">
                <a:solidFill>
                  <a:srgbClr val="000000"/>
                </a:solidFill>
              </a:rPr>
              <a:t>szinte reprodukálja az </a:t>
            </a:r>
            <a:r>
              <a:rPr lang="hu-HU" dirty="0" smtClean="0">
                <a:solidFill>
                  <a:srgbClr val="000000"/>
                </a:solidFill>
              </a:rPr>
              <a:t>1989-es </a:t>
            </a:r>
            <a:r>
              <a:rPr lang="hu-HU" dirty="0">
                <a:solidFill>
                  <a:srgbClr val="000000"/>
                </a:solidFill>
              </a:rPr>
              <a:t>állapotokat</a:t>
            </a:r>
            <a:r>
              <a:rPr lang="hu-HU" dirty="0"/>
              <a:t>  </a:t>
            </a:r>
          </a:p>
          <a:p>
            <a:pPr algn="ctr"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>
                <a:solidFill>
                  <a:srgbClr val="000000"/>
                </a:solidFill>
              </a:rPr>
              <a:t>Lakáspolitikák 2000 után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endParaRPr lang="hu-HU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79700" y="2771775"/>
            <a:ext cx="5270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>
                <a:solidFill>
                  <a:srgbClr val="000000"/>
                </a:solidFill>
              </a:rPr>
              <a:t>Lakáspolitikák 2000 után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endParaRPr lang="hu-HU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79700" y="2771775"/>
            <a:ext cx="5270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hu-HU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68313" y="1700212"/>
            <a:ext cx="7272337" cy="1477328"/>
          </a:xfrm>
          <a:prstGeom prst="rect">
            <a:avLst/>
          </a:prstGeom>
          <a:solidFill>
            <a:srgbClr val="FF990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hu-HU" dirty="0">
                <a:solidFill>
                  <a:srgbClr val="000000"/>
                </a:solidFill>
              </a:rPr>
              <a:t>(a) 2000-2002</a:t>
            </a:r>
            <a:r>
              <a:rPr lang="hu-HU" dirty="0">
                <a:solidFill>
                  <a:srgbClr val="FF9900"/>
                </a:solidFill>
              </a:rPr>
              <a:t>: </a:t>
            </a:r>
            <a:r>
              <a:rPr lang="hu-HU" dirty="0">
                <a:solidFill>
                  <a:srgbClr val="000000"/>
                </a:solidFill>
              </a:rPr>
              <a:t>„</a:t>
            </a:r>
            <a:r>
              <a:rPr lang="hu-HU" i="1" dirty="0">
                <a:solidFill>
                  <a:srgbClr val="000000"/>
                </a:solidFill>
              </a:rPr>
              <a:t>Otthonteremtési Program</a:t>
            </a:r>
            <a:r>
              <a:rPr lang="hu-HU" dirty="0">
                <a:solidFill>
                  <a:srgbClr val="000000"/>
                </a:solidFill>
              </a:rPr>
              <a:t>”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>
                <a:solidFill>
                  <a:srgbClr val="000000"/>
                </a:solidFill>
              </a:rPr>
              <a:t>jelzálogleveles és kiegészítő kamattámogatás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err="1">
                <a:solidFill>
                  <a:srgbClr val="000000"/>
                </a:solidFill>
              </a:rPr>
              <a:t>ÁFA-visszaigénylés</a:t>
            </a:r>
            <a:r>
              <a:rPr lang="hu-HU" i="1" dirty="0">
                <a:solidFill>
                  <a:srgbClr val="000000"/>
                </a:solidFill>
              </a:rPr>
              <a:t> újból, </a:t>
            </a:r>
            <a:r>
              <a:rPr lang="hu-HU" i="1" dirty="0" err="1">
                <a:solidFill>
                  <a:srgbClr val="000000"/>
                </a:solidFill>
              </a:rPr>
              <a:t>SZJA-visszaigénylés</a:t>
            </a:r>
            <a:r>
              <a:rPr lang="hu-HU" i="1" dirty="0">
                <a:solidFill>
                  <a:srgbClr val="000000"/>
                </a:solidFill>
              </a:rPr>
              <a:t> megemelése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smtClean="0">
                <a:solidFill>
                  <a:srgbClr val="000000"/>
                </a:solidFill>
              </a:rPr>
              <a:t>panelprogram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smtClean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önkormányzati lakásépítés serkentése (75%-os állami támogatás)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>
                <a:solidFill>
                  <a:srgbClr val="000000"/>
                </a:solidFill>
              </a:rPr>
              <a:t>Lakáspolitikák 2000 után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endParaRPr lang="hu-HU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79700" y="2771775"/>
            <a:ext cx="5270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hu-HU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68313" y="1700212"/>
            <a:ext cx="7272337" cy="1477328"/>
          </a:xfrm>
          <a:prstGeom prst="rect">
            <a:avLst/>
          </a:prstGeom>
          <a:solidFill>
            <a:srgbClr val="FF990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hu-HU" dirty="0">
                <a:solidFill>
                  <a:srgbClr val="000000"/>
                </a:solidFill>
              </a:rPr>
              <a:t>(a) 2000-2002</a:t>
            </a:r>
            <a:r>
              <a:rPr lang="hu-HU" dirty="0">
                <a:solidFill>
                  <a:srgbClr val="FF9900"/>
                </a:solidFill>
              </a:rPr>
              <a:t>: </a:t>
            </a:r>
            <a:r>
              <a:rPr lang="hu-HU" dirty="0">
                <a:solidFill>
                  <a:srgbClr val="000000"/>
                </a:solidFill>
              </a:rPr>
              <a:t>„</a:t>
            </a:r>
            <a:r>
              <a:rPr lang="hu-HU" i="1" dirty="0">
                <a:solidFill>
                  <a:srgbClr val="000000"/>
                </a:solidFill>
              </a:rPr>
              <a:t>Otthonteremtési Program</a:t>
            </a:r>
            <a:r>
              <a:rPr lang="hu-HU" dirty="0">
                <a:solidFill>
                  <a:srgbClr val="000000"/>
                </a:solidFill>
              </a:rPr>
              <a:t>”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>
                <a:solidFill>
                  <a:srgbClr val="000000"/>
                </a:solidFill>
              </a:rPr>
              <a:t>jelzálogleveles és kiegészítő kamattámogatás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err="1">
                <a:solidFill>
                  <a:srgbClr val="000000"/>
                </a:solidFill>
              </a:rPr>
              <a:t>ÁFA-visszaigénylés</a:t>
            </a:r>
            <a:r>
              <a:rPr lang="hu-HU" i="1" dirty="0">
                <a:solidFill>
                  <a:srgbClr val="000000"/>
                </a:solidFill>
              </a:rPr>
              <a:t> újból, </a:t>
            </a:r>
            <a:r>
              <a:rPr lang="hu-HU" i="1" dirty="0" err="1">
                <a:solidFill>
                  <a:srgbClr val="000000"/>
                </a:solidFill>
              </a:rPr>
              <a:t>SZJA-visszaigénylés</a:t>
            </a:r>
            <a:r>
              <a:rPr lang="hu-HU" i="1" dirty="0">
                <a:solidFill>
                  <a:srgbClr val="000000"/>
                </a:solidFill>
              </a:rPr>
              <a:t> megemelése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smtClean="0">
                <a:solidFill>
                  <a:srgbClr val="000000"/>
                </a:solidFill>
              </a:rPr>
              <a:t>panelprogram</a:t>
            </a:r>
          </a:p>
          <a:p>
            <a:pPr marL="342900" indent="-342900">
              <a:buFont typeface="Arial" charset="0"/>
              <a:buChar char="•"/>
            </a:pPr>
            <a:r>
              <a:rPr lang="hu-HU" i="1" dirty="0" smtClean="0">
                <a:solidFill>
                  <a:srgbClr val="000000"/>
                </a:solidFill>
              </a:rPr>
              <a:t> </a:t>
            </a:r>
            <a:r>
              <a:rPr lang="hu-HU" i="1" dirty="0">
                <a:solidFill>
                  <a:srgbClr val="000000"/>
                </a:solidFill>
              </a:rPr>
              <a:t>önkormányzati lakásépítés serkentése (75%-os állami támogatás)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627784" y="4005064"/>
            <a:ext cx="6315075" cy="2031325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hu-HU" dirty="0">
                <a:solidFill>
                  <a:srgbClr val="000000"/>
                </a:solidFill>
              </a:rPr>
              <a:t>(b) 2002-2008: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000000"/>
                </a:solidFill>
              </a:rPr>
              <a:t>a költségvetésre nehezedő terhek miatt</a:t>
            </a:r>
          </a:p>
          <a:p>
            <a:pPr marL="342900" indent="-342900"/>
            <a:r>
              <a:rPr lang="hu-HU" dirty="0">
                <a:solidFill>
                  <a:srgbClr val="000000"/>
                </a:solidFill>
              </a:rPr>
              <a:t>       a megszorítások, illetve a kompenzációk sajátos </a:t>
            </a:r>
            <a:r>
              <a:rPr lang="hu-HU" dirty="0" smtClean="0">
                <a:solidFill>
                  <a:srgbClr val="000000"/>
                </a:solidFill>
              </a:rPr>
              <a:t>elegye</a:t>
            </a:r>
          </a:p>
          <a:p>
            <a:pPr marL="342900" indent="-342900"/>
            <a:r>
              <a:rPr lang="hu-HU" dirty="0" smtClean="0">
                <a:solidFill>
                  <a:srgbClr val="000000"/>
                </a:solidFill>
                <a:sym typeface="Wingdings" pitchFamily="2" charset="2"/>
              </a:rPr>
              <a:t> 2004 után a lakásberuházásokat csak a különféle bankok által kínált devizahitel-konstrukciók tudták  ideig-óráig  szinten tartani </a:t>
            </a:r>
            <a:endParaRPr lang="hu-HU" dirty="0">
              <a:solidFill>
                <a:srgbClr val="00000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hu-HU" i="1" dirty="0"/>
              <a:t>125/2009. (VI. 15.) Korm. Rendelet: lakástámogatási rendszer felfüggesztése </a:t>
            </a:r>
            <a:endParaRPr lang="hu-H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Lakásépítések Magyarországon a rendszerváltás után </a:t>
            </a:r>
          </a:p>
        </p:txBody>
      </p:sp>
      <p:sp>
        <p:nvSpPr>
          <p:cNvPr id="5" name="Téglalap 4"/>
          <p:cNvSpPr/>
          <p:nvPr/>
        </p:nvSpPr>
        <p:spPr>
          <a:xfrm>
            <a:off x="6732241" y="4868863"/>
            <a:ext cx="2267298" cy="14398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400" b="1" dirty="0" smtClean="0">
                <a:solidFill>
                  <a:schemeClr val="bg1"/>
                </a:solidFill>
              </a:rPr>
              <a:t>2011: </a:t>
            </a:r>
            <a:endParaRPr lang="hu-HU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u-HU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u-HU" sz="2400" b="1" dirty="0">
                <a:solidFill>
                  <a:schemeClr val="bg1"/>
                </a:solidFill>
              </a:rPr>
              <a:t>mindössze </a:t>
            </a:r>
            <a:r>
              <a:rPr lang="hu-HU" sz="2400" b="1" dirty="0" smtClean="0">
                <a:solidFill>
                  <a:schemeClr val="bg1"/>
                </a:solidFill>
              </a:rPr>
              <a:t>12655 </a:t>
            </a:r>
            <a:r>
              <a:rPr lang="hu-HU" sz="2400" b="1" dirty="0">
                <a:solidFill>
                  <a:schemeClr val="bg1"/>
                </a:solidFill>
              </a:rPr>
              <a:t>lakás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611561" y="1556790"/>
          <a:ext cx="5904655" cy="5112573"/>
        </p:xfrm>
        <a:graphic>
          <a:graphicData uri="http://schemas.openxmlformats.org/drawingml/2006/table">
            <a:tbl>
              <a:tblPr/>
              <a:tblGrid>
                <a:gridCol w="1173238"/>
                <a:gridCol w="1807940"/>
                <a:gridCol w="1173238"/>
                <a:gridCol w="1750239"/>
              </a:tblGrid>
              <a:tr h="1167176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év 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épített lakások 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év 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épített  lakások 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758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1991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33 164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2001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28 054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1992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25 807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2002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31 511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1993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20 925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2003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35 543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20 947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C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/>
                        </a:rPr>
                        <a:t>43 913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1995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24 718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2005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C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 Narrow"/>
                        </a:rPr>
                        <a:t>41 084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1996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28 257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2006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33 864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1997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28 130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2007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36 159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1998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20 323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2008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36 075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40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1999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19 287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2009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31 994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319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2000</a:t>
                      </a:r>
                    </a:p>
                  </a:txBody>
                  <a:tcPr marL="6534" marR="6534" marT="65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21 583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2010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9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20 823</a:t>
                      </a:r>
                    </a:p>
                  </a:txBody>
                  <a:tcPr marL="6534" marR="6534" marT="65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églalap feliratnak 3"/>
          <p:cNvSpPr/>
          <p:nvPr/>
        </p:nvSpPr>
        <p:spPr>
          <a:xfrm>
            <a:off x="6732240" y="2132856"/>
            <a:ext cx="1512888" cy="1620838"/>
          </a:xfrm>
          <a:prstGeom prst="wedgeRectCallout">
            <a:avLst>
              <a:gd name="adj1" fmla="val -85422"/>
              <a:gd name="adj2" fmla="val 839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/>
              <a:t>A lakásalap pótlásához elegendő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hu-HU" sz="2800" dirty="0" smtClean="0"/>
              <a:t>Fő problémánk: a filtrációra alapozott lakáspolitika területi hatásai az ezredfordulót követően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 smtClean="0"/>
              <a:t>Fő problémánk: a </a:t>
            </a:r>
            <a:r>
              <a:rPr lang="hu-HU" sz="2800" dirty="0" smtClean="0"/>
              <a:t>filtrációra alapozott lakáspolitika </a:t>
            </a:r>
            <a:r>
              <a:rPr lang="hu-HU" sz="2800" dirty="0" smtClean="0"/>
              <a:t>területi hatásai az ezredfordulót követően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4572000" cy="258532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hu-HU" dirty="0" smtClean="0"/>
              <a:t>„</a:t>
            </a:r>
            <a:r>
              <a:rPr lang="hu-HU" i="1" dirty="0" smtClean="0"/>
              <a:t>a </a:t>
            </a:r>
            <a:r>
              <a:rPr lang="hu-HU" i="1" dirty="0"/>
              <a:t>társadalomban kialakulhatnak olyan láncolatok, amelyet egy jobban szituált család elköltözése indíthat el. Ez a döntés ugyanis azt eredményezheti, hogy a család „helyébe”, azaz az addigi otthonába egy nála egy kicsit alacsonyabb státuszú család költözhet, amely családnak ez a váltás viszont előrelépést jelent a lakáskörülményeik tekintetében</a:t>
            </a:r>
            <a:r>
              <a:rPr lang="hu-HU" dirty="0"/>
              <a:t>”. </a:t>
            </a:r>
            <a:r>
              <a:rPr lang="hu-HU" sz="1600" b="1" i="1" dirty="0" smtClean="0"/>
              <a:t>(a filtráció definíciója Mádi</a:t>
            </a:r>
            <a:r>
              <a:rPr lang="hu-HU" sz="1600" b="1" i="1" dirty="0"/>
              <a:t>, </a:t>
            </a:r>
            <a:r>
              <a:rPr lang="hu-HU" sz="1600" b="1" i="1" dirty="0" smtClean="0"/>
              <a:t>2008 szerint)</a:t>
            </a:r>
            <a:endParaRPr lang="hu-HU" sz="1600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 smtClean="0"/>
              <a:t>Fő problémánk: a filtrációra alapozott lakáspolitika területi hatásai az ezredfordulót követően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4572000" cy="258532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hu-HU" dirty="0" smtClean="0"/>
              <a:t>„</a:t>
            </a:r>
            <a:r>
              <a:rPr lang="hu-HU" i="1" dirty="0" smtClean="0"/>
              <a:t>a </a:t>
            </a:r>
            <a:r>
              <a:rPr lang="hu-HU" i="1" dirty="0"/>
              <a:t>társadalomban kialakulhatnak olyan láncolatok, amelyet egy jobban szituált család elköltözése indíthat el. Ez a döntés ugyanis azt eredményezheti, hogy a család „helyébe”, azaz az addigi otthonába egy nála egy kicsit alacsonyabb státuszú család költözhet, amely családnak ez a váltás viszont előrelépést jelent a lakáskörülményeik tekintetében</a:t>
            </a:r>
            <a:r>
              <a:rPr lang="hu-HU" dirty="0"/>
              <a:t>”. </a:t>
            </a:r>
            <a:r>
              <a:rPr lang="hu-HU" sz="1600" b="1" i="1" dirty="0" smtClean="0"/>
              <a:t>(a filtráció definíciója Mádi</a:t>
            </a:r>
            <a:r>
              <a:rPr lang="hu-HU" sz="1600" b="1" i="1" dirty="0"/>
              <a:t>, </a:t>
            </a:r>
            <a:r>
              <a:rPr lang="hu-HU" sz="1600" b="1" i="1" dirty="0" smtClean="0"/>
              <a:t>2008 szerint)</a:t>
            </a:r>
            <a:endParaRPr lang="hu-HU" sz="1600" b="1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707904" y="4293096"/>
            <a:ext cx="5031186" cy="20313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„</a:t>
            </a:r>
            <a:r>
              <a:rPr lang="hu-HU" i="1" dirty="0" smtClean="0"/>
              <a:t>Érzékelhető a </a:t>
            </a:r>
            <a:r>
              <a:rPr lang="hu-HU" i="1" dirty="0"/>
              <a:t>lakáspiac területi differenciáltsága: </a:t>
            </a:r>
            <a:endParaRPr lang="hu-HU" i="1" dirty="0" smtClean="0"/>
          </a:p>
          <a:p>
            <a:r>
              <a:rPr lang="hu-HU" i="1" dirty="0" smtClean="0"/>
              <a:t>a </a:t>
            </a:r>
            <a:r>
              <a:rPr lang="hu-HU" i="1" dirty="0"/>
              <a:t>lakásberuházások a </a:t>
            </a:r>
            <a:r>
              <a:rPr lang="hu-HU" i="1" dirty="0" smtClean="0"/>
              <a:t>fejlettebb közép- </a:t>
            </a:r>
            <a:r>
              <a:rPr lang="hu-HU" i="1" dirty="0"/>
              <a:t>és </a:t>
            </a:r>
            <a:endParaRPr lang="hu-HU" i="1" dirty="0" smtClean="0"/>
          </a:p>
          <a:p>
            <a:r>
              <a:rPr lang="hu-HU" i="1" dirty="0" smtClean="0"/>
              <a:t>nyugat-magyarországi </a:t>
            </a:r>
            <a:r>
              <a:rPr lang="hu-HU" i="1" dirty="0"/>
              <a:t>területekre </a:t>
            </a:r>
            <a:r>
              <a:rPr lang="hu-HU" i="1" dirty="0" smtClean="0"/>
              <a:t>koncentrálódtak.</a:t>
            </a:r>
          </a:p>
          <a:p>
            <a:r>
              <a:rPr lang="hu-HU" i="1" dirty="0" smtClean="0"/>
              <a:t>2000 </a:t>
            </a:r>
            <a:r>
              <a:rPr lang="hu-HU" i="1" dirty="0"/>
              <a:t>után emelkedett azon települések száma, </a:t>
            </a:r>
            <a:r>
              <a:rPr lang="hu-HU" i="1" dirty="0" smtClean="0"/>
              <a:t>ahol</a:t>
            </a:r>
          </a:p>
          <a:p>
            <a:r>
              <a:rPr lang="hu-HU" i="1" dirty="0" smtClean="0"/>
              <a:t> egyetlen új </a:t>
            </a:r>
            <a:r>
              <a:rPr lang="hu-HU" i="1" dirty="0"/>
              <a:t>lakást sem vettek </a:t>
            </a:r>
            <a:r>
              <a:rPr lang="hu-HU" i="1" dirty="0" smtClean="0"/>
              <a:t>használatba.</a:t>
            </a:r>
            <a:r>
              <a:rPr lang="hu-HU" dirty="0" smtClean="0"/>
              <a:t>” </a:t>
            </a:r>
          </a:p>
          <a:p>
            <a:r>
              <a:rPr lang="hu-HU" sz="1600" b="1" i="1" dirty="0" smtClean="0"/>
              <a:t>(a filtrációra alapozott lakáspolitika nemkívánatos </a:t>
            </a:r>
          </a:p>
          <a:p>
            <a:r>
              <a:rPr lang="hu-HU" sz="1600" b="1" i="1" dirty="0" smtClean="0"/>
              <a:t>területi következményeiről Lakner, 2006)</a:t>
            </a:r>
            <a:endParaRPr lang="hu-HU" sz="16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lakáspolitika a szocialista korszakban (1950-1990)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vizsgálat módszere: egy lineáris regressziós modell kiépítése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1" name="Picture 3" descr="C:\Documents and Settings\Rendszergazda\Dokumentumok\Képek\lakásrezi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484784"/>
            <a:ext cx="5256584" cy="3327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vizsgálat módszere: egy lineáris regressziós modell kiépítése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1" name="Picture 3" descr="C:\Documents and Settings\Rendszergazda\Dokumentumok\Képek\lakásrezi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484784"/>
            <a:ext cx="5256584" cy="3327713"/>
          </a:xfrm>
          <a:prstGeom prst="rect">
            <a:avLst/>
          </a:prstGeom>
          <a:noFill/>
        </p:spPr>
      </p:pic>
      <p:sp>
        <p:nvSpPr>
          <p:cNvPr id="8" name="Téglalap 7"/>
          <p:cNvSpPr/>
          <p:nvPr/>
        </p:nvSpPr>
        <p:spPr>
          <a:xfrm>
            <a:off x="1043608" y="5445224"/>
            <a:ext cx="5472608" cy="3383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Kistérségi szinten kiépített adatbázis</a:t>
            </a:r>
            <a:endParaRPr lang="hu-H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vizsgálat módszere: egy lineáris regressziós modell kiépítése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1" name="Picture 3" descr="C:\Documents and Settings\Rendszergazda\Dokumentumok\Képek\lakásrezi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484784"/>
            <a:ext cx="5256584" cy="3327713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5796136" y="1556792"/>
            <a:ext cx="30598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(a) Regressziós egyenes illeszkedése: </a:t>
            </a:r>
            <a:r>
              <a:rPr lang="hu-HU" dirty="0" smtClean="0"/>
              <a:t>mennyire </a:t>
            </a:r>
            <a:r>
              <a:rPr lang="hu-HU" dirty="0" smtClean="0"/>
              <a:t>dominál a </a:t>
            </a:r>
            <a:r>
              <a:rPr lang="hu-HU" dirty="0" smtClean="0"/>
              <a:t>független </a:t>
            </a:r>
            <a:r>
              <a:rPr lang="hu-HU" dirty="0" smtClean="0"/>
              <a:t>változó által kifejtett </a:t>
            </a:r>
            <a:r>
              <a:rPr lang="hu-HU" dirty="0" smtClean="0"/>
              <a:t>hatás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1043608" y="5445224"/>
            <a:ext cx="5472608" cy="3383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Kistérségi szinten kiépített adatbázis</a:t>
            </a:r>
            <a:endParaRPr lang="hu-H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vizsgálat módszere: egy lineáris regressziós modell kiépítése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1" name="Picture 3" descr="C:\Documents and Settings\Rendszergazda\Dokumentumok\Képek\lakásrezi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484784"/>
            <a:ext cx="5256584" cy="3327713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5796136" y="1556792"/>
            <a:ext cx="30598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(a) Regressziós egyenes illeszkedése: </a:t>
            </a:r>
            <a:r>
              <a:rPr lang="hu-HU" dirty="0" smtClean="0"/>
              <a:t>mennyire </a:t>
            </a:r>
            <a:r>
              <a:rPr lang="hu-HU" dirty="0" smtClean="0"/>
              <a:t>dominál a </a:t>
            </a:r>
            <a:r>
              <a:rPr lang="hu-HU" dirty="0" smtClean="0"/>
              <a:t>független változó által kifejtett hatás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5724128" y="3356992"/>
            <a:ext cx="30598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(b) Regressziós egyenes meredeksége: független változó által kifejtett hatás intenzitása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1043608" y="5445224"/>
            <a:ext cx="5472608" cy="3383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Kistérségi szinten kiépített adatbázis</a:t>
            </a:r>
            <a:endParaRPr lang="hu-H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regressziós egyenes illeszkedése 1999-2009</a:t>
            </a: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323528" y="2348880"/>
          <a:ext cx="3595464" cy="2132666"/>
        </p:xfrm>
        <a:graphic>
          <a:graphicData uri="http://schemas.openxmlformats.org/drawingml/2006/table">
            <a:tbl>
              <a:tblPr/>
              <a:tblGrid>
                <a:gridCol w="898866"/>
                <a:gridCol w="898866"/>
                <a:gridCol w="898866"/>
                <a:gridCol w="898866"/>
              </a:tblGrid>
              <a:tr h="64105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év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  <a:r>
                        <a:rPr lang="hu-HU" sz="1600" b="0" i="0" u="none" strike="noStrike" baseline="30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Korrigált R</a:t>
                      </a:r>
                      <a:r>
                        <a:rPr lang="hu-HU" sz="1600" b="0" i="0" u="none" strike="noStrike" baseline="30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166">
                <a:tc>
                  <a:txBody>
                    <a:bodyPr/>
                    <a:lstStyle/>
                    <a:p>
                      <a:pPr algn="ctr" fontAlgn="t"/>
                      <a:endParaRPr lang="hu-HU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t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1999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166">
                <a:tc>
                  <a:txBody>
                    <a:bodyPr/>
                    <a:lstStyle/>
                    <a:p>
                      <a:pPr algn="ctr" fontAlgn="t"/>
                      <a:endParaRPr lang="hu-HU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t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166">
                <a:tc>
                  <a:txBody>
                    <a:bodyPr/>
                    <a:lstStyle/>
                    <a:p>
                      <a:pPr algn="ctr" fontAlgn="t"/>
                      <a:endParaRPr lang="hu-HU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t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0,621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3968" y="3717032"/>
          <a:ext cx="4381500" cy="2802255"/>
        </p:xfrm>
        <a:graphic>
          <a:graphicData uri="http://schemas.openxmlformats.org/drawingml/2006/table">
            <a:tbl>
              <a:tblPr/>
              <a:tblGrid>
                <a:gridCol w="609600"/>
                <a:gridCol w="723900"/>
                <a:gridCol w="609600"/>
                <a:gridCol w="609600"/>
                <a:gridCol w="609600"/>
                <a:gridCol w="609600"/>
                <a:gridCol w="609600"/>
              </a:tblGrid>
              <a:tr h="34480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év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négyzet-összeg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szabadság-fok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szórás-négyzet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1999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Regresszió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15,399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Reziduális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217,878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233,277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Regresszió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271,89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271,89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44,466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Reziduális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1015,015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1286,905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Regresszió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264,091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264,091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107,811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Reziduális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421,327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685,418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églalap 9"/>
          <p:cNvSpPr/>
          <p:nvPr/>
        </p:nvSpPr>
        <p:spPr>
          <a:xfrm>
            <a:off x="6084168" y="2924944"/>
            <a:ext cx="9144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ANOVA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899592" y="1556792"/>
            <a:ext cx="2088232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ILLESZKEDÉS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regressziós egyenes meredeksége 1999-2009</a:t>
            </a:r>
            <a:endParaRPr lang="hu-HU" dirty="0"/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467544" y="1916832"/>
          <a:ext cx="7128792" cy="2411730"/>
        </p:xfrm>
        <a:graphic>
          <a:graphicData uri="http://schemas.openxmlformats.org/drawingml/2006/table">
            <a:tbl>
              <a:tblPr/>
              <a:tblGrid>
                <a:gridCol w="720080"/>
                <a:gridCol w="1368152"/>
                <a:gridCol w="862980"/>
                <a:gridCol w="865212"/>
                <a:gridCol w="1296144"/>
                <a:gridCol w="864096"/>
                <a:gridCol w="1152128"/>
              </a:tblGrid>
              <a:tr h="63817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Modell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Standardizálatlan koefficiensek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Standardizált koefficiensek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Std. Hiba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-0,051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jöv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0,299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-3,935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-3,536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jöv/100ezer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0,653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-4,93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-7,177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jöv/100ezer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0,449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dirty="0" smtClean="0"/>
              <a:t>A regressziós egyenes meredeksége 1999-2009</a:t>
            </a:r>
            <a:endParaRPr lang="hu-HU" dirty="0"/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467544" y="1916832"/>
          <a:ext cx="7128792" cy="2411730"/>
        </p:xfrm>
        <a:graphic>
          <a:graphicData uri="http://schemas.openxmlformats.org/drawingml/2006/table">
            <a:tbl>
              <a:tblPr/>
              <a:tblGrid>
                <a:gridCol w="720080"/>
                <a:gridCol w="1368152"/>
                <a:gridCol w="862980"/>
                <a:gridCol w="865212"/>
                <a:gridCol w="1296144"/>
                <a:gridCol w="864096"/>
                <a:gridCol w="1152128"/>
              </a:tblGrid>
              <a:tr h="63817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Modell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Standardizálatlan koefficiensek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Standardizált koefficiensek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Std. Hiba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-0,051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jöv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0,299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-3,935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-3,536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jöv/100ezer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0,653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(Konstans)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-4,93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-7,177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jöv/100ezer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0,449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Téglalap 14"/>
          <p:cNvSpPr/>
          <p:nvPr/>
        </p:nvSpPr>
        <p:spPr>
          <a:xfrm>
            <a:off x="899592" y="4941168"/>
            <a:ext cx="72728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 áll a meglepőnek tűnő érték mögött?</a:t>
            </a:r>
          </a:p>
          <a:p>
            <a:pPr algn="ctr">
              <a:buFont typeface="Arial" pitchFamily="34" charset="0"/>
              <a:buChar char="•"/>
            </a:pPr>
            <a:r>
              <a:rPr lang="hu-HU" i="1" dirty="0"/>
              <a:t> </a:t>
            </a:r>
            <a:r>
              <a:rPr lang="hu-HU" i="1" dirty="0" smtClean="0"/>
              <a:t>a legkedvezőbb jövedelmi viszonyokkal jellemezhető kistérségek lakásberuházásainak csökkenése? </a:t>
            </a:r>
          </a:p>
          <a:p>
            <a:pPr algn="ctr">
              <a:buFont typeface="Arial" pitchFamily="34" charset="0"/>
              <a:buChar char="•"/>
            </a:pPr>
            <a:r>
              <a:rPr lang="hu-HU" i="1" dirty="0"/>
              <a:t> </a:t>
            </a:r>
            <a:r>
              <a:rPr lang="hu-HU" i="1" dirty="0" smtClean="0"/>
              <a:t>esetleg </a:t>
            </a:r>
            <a:r>
              <a:rPr lang="hu-HU" i="1" dirty="0" smtClean="0"/>
              <a:t>a </a:t>
            </a:r>
            <a:r>
              <a:rPr lang="hu-HU" i="1" dirty="0" smtClean="0"/>
              <a:t>kedvezőtlen jövedelmi viszonyokkal jellemezhető kistérségek lakásberuházásainak felfutása is?</a:t>
            </a:r>
            <a:endParaRPr lang="hu-HU" i="1" dirty="0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275856" y="4365104"/>
            <a:ext cx="576064" cy="50405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Az egyenes meredekségének 2009-es csökkenése mögött rejlő okok I. (a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400" dirty="0"/>
          </a:p>
          <a:p>
            <a:endParaRPr lang="hu-HU" sz="2400" dirty="0" smtClean="0"/>
          </a:p>
          <a:p>
            <a:endParaRPr lang="hu-HU" sz="2400" dirty="0"/>
          </a:p>
          <a:p>
            <a:endParaRPr lang="hu-HU" sz="2400" dirty="0" smtClean="0"/>
          </a:p>
          <a:p>
            <a:pPr>
              <a:buNone/>
            </a:pPr>
            <a:r>
              <a:rPr lang="hu-HU" sz="2400" dirty="0" smtClean="0">
                <a:sym typeface="Wingdings" pitchFamily="2" charset="2"/>
              </a:rPr>
              <a:t> 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Legkedvezőbb jövedelmi viszonyokkal jellemezhető deviáns kistérségekben további növekedés, a negatív </a:t>
            </a:r>
            <a:r>
              <a:rPr lang="hu-HU" sz="2400" dirty="0" err="1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deviánsok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 esetében viszont a lakásépítési hajlandóság már nem tudott a válság idején zuhanó jövedelmi viszonyokhoz hasonlóan csökkenni </a:t>
            </a:r>
            <a:endParaRPr lang="hu-H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Az egyenes meredekségének 2009-es csökkenése mögött rejlő okok I. (a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2400" dirty="0" smtClean="0"/>
              <a:t>Meglepő: az egyenes meredeksége annak ellenére csökkent, hogy a deviáns (legalább egy standard hibával jellemezhető) esetekből összeállított regressziós egyenes meredeksége 2004 és 2009 között szignifikánssá vált, ill. észrevehetően nőtt</a:t>
            </a:r>
          </a:p>
          <a:p>
            <a:endParaRPr lang="hu-HU" sz="2400" dirty="0"/>
          </a:p>
          <a:p>
            <a:endParaRPr lang="hu-HU" sz="2400" dirty="0" smtClean="0"/>
          </a:p>
          <a:p>
            <a:endParaRPr lang="hu-HU" sz="2400" dirty="0"/>
          </a:p>
          <a:p>
            <a:endParaRPr lang="hu-HU" sz="2400" dirty="0" smtClean="0"/>
          </a:p>
          <a:p>
            <a:pPr>
              <a:buNone/>
            </a:pPr>
            <a:r>
              <a:rPr lang="hu-HU" sz="2400" dirty="0" smtClean="0">
                <a:sym typeface="Wingdings" pitchFamily="2" charset="2"/>
              </a:rPr>
              <a:t> 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Legkedvezőbb jövedelmi viszonyokkal jellemezhető deviáns kistérségekben további növekedés, a negatív </a:t>
            </a:r>
            <a:r>
              <a:rPr lang="hu-HU" sz="2400" dirty="0" err="1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deviánsok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 esetében viszont a lakásépítési hajlandóság már nem tudott a válság idején zuhanó jövedelmi viszonyokhoz hasonlóan csökkenni </a:t>
            </a:r>
            <a:endParaRPr lang="hu-H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Az egyenes meredekségének 2009-es csökkenése mögött rejlő okok I. (a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2400" dirty="0" smtClean="0"/>
              <a:t>Meglepő: az egyenes meredeksége annak ellenére csökkent, hogy a deviáns (legalább egy standard hibával jellemezhető) esetekből összeállított regressziós egyenes meredeksége 2004 és 2009 között szignifikánssá vált, ill. észrevehetően nőtt</a:t>
            </a:r>
          </a:p>
          <a:p>
            <a:endParaRPr lang="hu-HU" sz="2400" dirty="0"/>
          </a:p>
          <a:p>
            <a:endParaRPr lang="hu-HU" sz="2400" dirty="0" smtClean="0"/>
          </a:p>
          <a:p>
            <a:endParaRPr lang="hu-HU" sz="2400" dirty="0"/>
          </a:p>
          <a:p>
            <a:endParaRPr lang="hu-HU" sz="2400" dirty="0" smtClean="0"/>
          </a:p>
          <a:p>
            <a:pPr>
              <a:buNone/>
            </a:pPr>
            <a:r>
              <a:rPr lang="hu-HU" sz="2400" dirty="0" smtClean="0">
                <a:sym typeface="Wingdings" pitchFamily="2" charset="2"/>
              </a:rPr>
              <a:t> 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Legkedvezőbb jövedelmi viszonyokkal jellemezhető deviáns kistérségekben további növekedés, a negatív </a:t>
            </a:r>
            <a:r>
              <a:rPr lang="hu-HU" sz="2400" dirty="0" err="1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deviánsok</a:t>
            </a:r>
            <a:r>
              <a:rPr lang="hu-H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sym typeface="Wingdings" pitchFamily="2" charset="2"/>
              </a:rPr>
              <a:t> esetében viszont a lakásépítési hajlandóság már nem tudott a válság idején zuhanó jövedelmi viszonyokhoz hasonlóan csökkenni </a:t>
            </a:r>
            <a:endParaRPr lang="hu-H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364088" y="2924944"/>
          <a:ext cx="3240360" cy="1728191"/>
        </p:xfrm>
        <a:graphic>
          <a:graphicData uri="http://schemas.openxmlformats.org/drawingml/2006/table">
            <a:tbl>
              <a:tblPr/>
              <a:tblGrid>
                <a:gridCol w="931361"/>
                <a:gridCol w="1228879"/>
                <a:gridCol w="1080120"/>
              </a:tblGrid>
              <a:tr h="98993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év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meredekség (</a:t>
                      </a:r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jöv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/100ezer)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128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-0,079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128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lakáspolitika a szocialista korszakban (1950-1990)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4340225" cy="14652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hu-HU" b="1">
                <a:solidFill>
                  <a:srgbClr val="000000"/>
                </a:solidFill>
              </a:rPr>
              <a:t>Az „ötvenes évek”:</a:t>
            </a:r>
          </a:p>
          <a:p>
            <a:pPr marL="342900" indent="-342900" algn="ctr"/>
            <a:r>
              <a:rPr lang="hu-HU">
                <a:solidFill>
                  <a:srgbClr val="000000"/>
                </a:solidFill>
              </a:rPr>
              <a:t>Az infrastruktúrafejlődés utólagos típusának megfelelően az állami lakásépítések alacsony szintje jellemzi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Az egyenes meredekségének 2009-es csökkenése mögött rejlő okok I. (a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2400" dirty="0" smtClean="0"/>
              <a:t>Meglepő: az egyenes meredeksége annak ellenére csökkent, hogy a deviáns (legalább egy standard hibával jellemezhető) esetekből összeállított regressziós egyenes meredeksége 2004 és 2009 között szignifikánssá vált, ill. észrevehetően nőtt</a:t>
            </a:r>
          </a:p>
          <a:p>
            <a:endParaRPr lang="hu-HU" sz="2400" dirty="0"/>
          </a:p>
          <a:p>
            <a:endParaRPr lang="hu-HU" sz="2400" dirty="0" smtClean="0"/>
          </a:p>
          <a:p>
            <a:endParaRPr lang="hu-HU" sz="2400" dirty="0"/>
          </a:p>
          <a:p>
            <a:endParaRPr lang="hu-HU" sz="2400" dirty="0" smtClean="0"/>
          </a:p>
          <a:p>
            <a:pPr>
              <a:buNone/>
            </a:pPr>
            <a:r>
              <a:rPr lang="hu-HU" sz="2400" dirty="0" smtClean="0">
                <a:sym typeface="Wingdings" pitchFamily="2" charset="2"/>
              </a:rPr>
              <a:t> Legkedvezőbb jövedelmi viszonyokkal jellemezhető deviáns kistérségekben további növekedés, a negatív </a:t>
            </a:r>
            <a:r>
              <a:rPr lang="hu-HU" sz="2400" dirty="0" err="1" smtClean="0">
                <a:sym typeface="Wingdings" pitchFamily="2" charset="2"/>
              </a:rPr>
              <a:t>deviánsok</a:t>
            </a:r>
            <a:r>
              <a:rPr lang="hu-HU" sz="2400" dirty="0" smtClean="0">
                <a:sym typeface="Wingdings" pitchFamily="2" charset="2"/>
              </a:rPr>
              <a:t> esetében viszont a lakásépítési hajlandóság már nem tudott a válság idején zuhanó jövedelmi viszonyokhoz hasonlóan csökkenni </a:t>
            </a:r>
            <a:endParaRPr lang="hu-HU" sz="24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364088" y="2924944"/>
          <a:ext cx="3240360" cy="1728191"/>
        </p:xfrm>
        <a:graphic>
          <a:graphicData uri="http://schemas.openxmlformats.org/drawingml/2006/table">
            <a:tbl>
              <a:tblPr/>
              <a:tblGrid>
                <a:gridCol w="931361"/>
                <a:gridCol w="1228879"/>
                <a:gridCol w="1080120"/>
              </a:tblGrid>
              <a:tr h="98993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év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meredekség (</a:t>
                      </a:r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jöv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/100ezer)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128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-0,079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128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3200" dirty="0" smtClean="0"/>
              <a:t>Az egyenes meredekségének 2009-es csökkenése mögött rejlő okok I. (a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1844824"/>
            <a:ext cx="367240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 területi</a:t>
            </a:r>
            <a:r>
              <a:rPr kumimoji="0" lang="hu-H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hovatartozás standardizált </a:t>
            </a:r>
            <a:r>
              <a:rPr kumimoji="0" lang="hu-H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reziduálisokra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gyakorolt hatása </a:t>
            </a:r>
            <a:r>
              <a:rPr lang="hu-HU" sz="1400" dirty="0" smtClean="0">
                <a:latin typeface="Arial" pitchFamily="34" charset="0"/>
                <a:ea typeface="Times New Roman" pitchFamily="18" charset="0"/>
              </a:rPr>
              <a:t>regionális és megyei </a:t>
            </a: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szinten (2004-2009)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619672" y="2780928"/>
          <a:ext cx="4896543" cy="2747571"/>
        </p:xfrm>
        <a:graphic>
          <a:graphicData uri="http://schemas.openxmlformats.org/drawingml/2006/table">
            <a:tbl>
              <a:tblPr/>
              <a:tblGrid>
                <a:gridCol w="1093403"/>
                <a:gridCol w="760628"/>
                <a:gridCol w="760628"/>
                <a:gridCol w="760628"/>
                <a:gridCol w="760628"/>
                <a:gridCol w="760628"/>
              </a:tblGrid>
              <a:tr h="242209"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Std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Beta</a:t>
                      </a:r>
                      <a:endParaRPr lang="hu-HU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Std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Beta</a:t>
                      </a:r>
                      <a:endParaRPr lang="hu-HU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-0,211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so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kd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gyo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kom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Std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Beta</a:t>
                      </a:r>
                      <a:endParaRPr lang="hu-HU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Std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Beta</a:t>
                      </a:r>
                      <a:endParaRPr lang="hu-HU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  <a:r>
                        <a:rPr lang="hu-HU" sz="1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haj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kd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pes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-0,369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kom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3200" dirty="0" smtClean="0"/>
              <a:t>Az egyenes meredekségének 2009-es csökkenése mögött rejlő okok II. (a nem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1475656" y="2276872"/>
          <a:ext cx="5688632" cy="2896807"/>
        </p:xfrm>
        <a:graphic>
          <a:graphicData uri="http://schemas.openxmlformats.org/drawingml/2006/table">
            <a:tbl>
              <a:tblPr/>
              <a:tblGrid>
                <a:gridCol w="1617180"/>
                <a:gridCol w="770086"/>
                <a:gridCol w="770086"/>
                <a:gridCol w="1386154"/>
                <a:gridCol w="569062"/>
                <a:gridCol w="576064"/>
              </a:tblGrid>
              <a:tr h="30103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Budaörsi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9,064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Egri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5,523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Szentendrei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8,237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Zalaegerszegi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683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Gödöllői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7,671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Kőszegi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5,179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5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Győri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7,389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Pécsi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5,132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Debreceni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6,921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Szolnoki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5,102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676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Gyáli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6,586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Szegedi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343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Székesfehérvári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6,584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Békéscsabai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4,614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01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Sopron-Fertődi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6,408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Barcsi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Monori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Balatonföldvári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4,441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417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Budapesti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5,981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Hajdúhadházi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4,363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3275856" y="1556792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Ép. </a:t>
            </a:r>
            <a:r>
              <a:rPr lang="hu-HU" dirty="0">
                <a:solidFill>
                  <a:schemeClr val="tx1"/>
                </a:solidFill>
              </a:rPr>
              <a:t>l</a:t>
            </a:r>
            <a:r>
              <a:rPr lang="hu-HU" dirty="0" smtClean="0">
                <a:solidFill>
                  <a:schemeClr val="tx1"/>
                </a:solidFill>
              </a:rPr>
              <a:t>akás/ezer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fő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3200" dirty="0" smtClean="0"/>
              <a:t>Az egyenes meredekségének 2009-es csökkenése mögött rejlő okok II. (a nem </a:t>
            </a:r>
            <a:r>
              <a:rPr lang="hu-HU" sz="3200" dirty="0" err="1" smtClean="0"/>
              <a:t>deviánsok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3275856" y="1556792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Ép. </a:t>
            </a:r>
            <a:r>
              <a:rPr lang="hu-HU" dirty="0">
                <a:solidFill>
                  <a:schemeClr val="tx1"/>
                </a:solidFill>
              </a:rPr>
              <a:t>l</a:t>
            </a:r>
            <a:r>
              <a:rPr lang="hu-HU" dirty="0" smtClean="0">
                <a:solidFill>
                  <a:schemeClr val="tx1"/>
                </a:solidFill>
              </a:rPr>
              <a:t>akás/ezer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fő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11" name="Tartalom helye 10"/>
          <p:cNvGraphicFramePr>
            <a:graphicFrameLocks noGrp="1"/>
          </p:cNvGraphicFramePr>
          <p:nvPr>
            <p:ph idx="1"/>
          </p:nvPr>
        </p:nvGraphicFramePr>
        <p:xfrm>
          <a:off x="1187624" y="2348880"/>
          <a:ext cx="5832648" cy="2808311"/>
        </p:xfrm>
        <a:graphic>
          <a:graphicData uri="http://schemas.openxmlformats.org/drawingml/2006/table">
            <a:tbl>
              <a:tblPr/>
              <a:tblGrid>
                <a:gridCol w="1849375"/>
                <a:gridCol w="711299"/>
                <a:gridCol w="711299"/>
                <a:gridCol w="1422597"/>
                <a:gridCol w="569039"/>
                <a:gridCol w="569039"/>
              </a:tblGrid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Mezőkovácsházai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Jánoshalmai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Szarvasi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Tabi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Sellyei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Sarkadi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Bácsalmási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Kalocsai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Mezőtúri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Tamási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Ózdi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Csongrádi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Makói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Szentesi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Sásdi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Pétervásárai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Edelényi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Mezőcsáti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30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Pécsváradi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0,77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Bodrogközi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/>
              <a:t>Konklúzió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514350" indent="-514350">
              <a:buAutoNum type="arabicParenBoth"/>
            </a:pPr>
            <a:r>
              <a:rPr lang="hu-HU" dirty="0" smtClean="0">
                <a:solidFill>
                  <a:schemeClr val="bg1"/>
                </a:solidFill>
              </a:rPr>
              <a:t>1999-2004 között: a filtrációra építő lakáspolitika kedvezőtlen területi hatásai igazolhatók</a:t>
            </a:r>
          </a:p>
          <a:p>
            <a:pPr marL="514350" indent="-514350">
              <a:buAutoNum type="arabicParenBoth"/>
            </a:pPr>
            <a:r>
              <a:rPr lang="hu-HU" dirty="0" smtClean="0">
                <a:solidFill>
                  <a:schemeClr val="bg1"/>
                </a:solidFill>
              </a:rPr>
              <a:t>2004-2009 között: </a:t>
            </a:r>
            <a:r>
              <a:rPr lang="hu-HU" dirty="0" smtClean="0">
                <a:solidFill>
                  <a:schemeClr val="bg1"/>
                </a:solidFill>
              </a:rPr>
              <a:t>összességében a </a:t>
            </a:r>
            <a:r>
              <a:rPr lang="hu-HU" dirty="0" smtClean="0">
                <a:solidFill>
                  <a:schemeClr val="bg1"/>
                </a:solidFill>
              </a:rPr>
              <a:t>területi különbségek </a:t>
            </a:r>
            <a:r>
              <a:rPr lang="hu-HU" dirty="0" smtClean="0">
                <a:solidFill>
                  <a:schemeClr val="bg1"/>
                </a:solidFill>
              </a:rPr>
              <a:t>csökkenése </a:t>
            </a:r>
            <a:r>
              <a:rPr lang="hu-HU" dirty="0" smtClean="0">
                <a:solidFill>
                  <a:schemeClr val="bg1"/>
                </a:solidFill>
              </a:rPr>
              <a:t>tapasztalható</a:t>
            </a:r>
          </a:p>
          <a:p>
            <a:pPr marL="514350" indent="-514350">
              <a:buNone/>
            </a:pP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a pozitív </a:t>
            </a:r>
            <a:r>
              <a:rPr lang="hu-HU" dirty="0" err="1" smtClean="0">
                <a:solidFill>
                  <a:schemeClr val="bg1"/>
                </a:solidFill>
                <a:sym typeface="Wingdings" pitchFamily="2" charset="2"/>
              </a:rPr>
              <a:t>deviánsok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főleg a budapesti agglomeráció kedvező jövedelmi viszonyokkal jellemezhető 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kistérségei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) azonban továbbra is jelzik a lakásépítések egészségtelen területi koncentrációját 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/>
              <a:t>Konklúzió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514350" indent="-514350">
              <a:buAutoNum type="arabicParenBoth"/>
            </a:pPr>
            <a:r>
              <a:rPr lang="hu-HU" dirty="0" smtClean="0"/>
              <a:t>1999-2004 között: a filtrációra építő lakáspolitika kedvezőtlen területi hatásai igazolhatók</a:t>
            </a:r>
          </a:p>
          <a:p>
            <a:pPr marL="514350" indent="-514350">
              <a:buAutoNum type="arabicParenBoth"/>
            </a:pPr>
            <a:r>
              <a:rPr lang="hu-HU" dirty="0" smtClean="0">
                <a:solidFill>
                  <a:schemeClr val="bg1"/>
                </a:solidFill>
              </a:rPr>
              <a:t>2004-2009 között: </a:t>
            </a:r>
            <a:r>
              <a:rPr lang="hu-HU" dirty="0" smtClean="0">
                <a:solidFill>
                  <a:schemeClr val="bg1"/>
                </a:solidFill>
              </a:rPr>
              <a:t>összességében a </a:t>
            </a:r>
            <a:r>
              <a:rPr lang="hu-HU" dirty="0" smtClean="0">
                <a:solidFill>
                  <a:schemeClr val="bg1"/>
                </a:solidFill>
              </a:rPr>
              <a:t>területi különbségek </a:t>
            </a:r>
            <a:r>
              <a:rPr lang="hu-HU" dirty="0" smtClean="0">
                <a:solidFill>
                  <a:schemeClr val="bg1"/>
                </a:solidFill>
              </a:rPr>
              <a:t>csökkenése </a:t>
            </a:r>
            <a:r>
              <a:rPr lang="hu-HU" dirty="0" smtClean="0">
                <a:solidFill>
                  <a:schemeClr val="bg1"/>
                </a:solidFill>
              </a:rPr>
              <a:t>tapasztalható</a:t>
            </a:r>
          </a:p>
          <a:p>
            <a:pPr marL="514350" indent="-514350">
              <a:buNone/>
            </a:pP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a pozitív </a:t>
            </a:r>
            <a:r>
              <a:rPr lang="hu-HU" dirty="0" err="1" smtClean="0">
                <a:solidFill>
                  <a:schemeClr val="bg1"/>
                </a:solidFill>
                <a:sym typeface="Wingdings" pitchFamily="2" charset="2"/>
              </a:rPr>
              <a:t>deviánsok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főleg a budapesti agglomeráció kedvező jövedelmi viszonyokkal jellemezhető 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kistérségei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) azonban továbbra is jelzik a lakásépítések egészségtelen területi koncentrációját 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/>
              <a:t>Konklúzió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514350" indent="-514350">
              <a:buAutoNum type="arabicParenBoth"/>
            </a:pPr>
            <a:r>
              <a:rPr lang="hu-HU" dirty="0" smtClean="0"/>
              <a:t>1999-2004 között: a filtrációra építő lakáspolitika kedvezőtlen területi hatásai igazolhatók</a:t>
            </a:r>
          </a:p>
          <a:p>
            <a:pPr marL="514350" indent="-514350">
              <a:buAutoNum type="arabicParenBoth"/>
            </a:pPr>
            <a:r>
              <a:rPr lang="hu-HU" dirty="0" smtClean="0"/>
              <a:t>2004-2009 között: </a:t>
            </a:r>
            <a:r>
              <a:rPr lang="hu-HU" dirty="0" smtClean="0"/>
              <a:t>összességében a </a:t>
            </a:r>
            <a:r>
              <a:rPr lang="hu-HU" dirty="0" smtClean="0"/>
              <a:t>területi különbségek </a:t>
            </a:r>
            <a:r>
              <a:rPr lang="hu-HU" dirty="0" smtClean="0"/>
              <a:t>kisebb </a:t>
            </a:r>
            <a:r>
              <a:rPr lang="hu-HU" dirty="0" smtClean="0"/>
              <a:t>csökkenése </a:t>
            </a:r>
            <a:r>
              <a:rPr lang="hu-HU" dirty="0" smtClean="0"/>
              <a:t>tapasztalható</a:t>
            </a:r>
          </a:p>
          <a:p>
            <a:pPr marL="514350" indent="-514350">
              <a:buNone/>
            </a:pP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a pozitív </a:t>
            </a:r>
            <a:r>
              <a:rPr lang="hu-HU" dirty="0" err="1" smtClean="0">
                <a:solidFill>
                  <a:schemeClr val="bg1"/>
                </a:solidFill>
                <a:sym typeface="Wingdings" pitchFamily="2" charset="2"/>
              </a:rPr>
              <a:t>deviánsok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főleg a budapesti agglomeráció kedvező jövedelmi viszonyokkal jellemezhető </a:t>
            </a:r>
            <a:r>
              <a:rPr lang="hu-HU" i="1" dirty="0" smtClean="0">
                <a:solidFill>
                  <a:schemeClr val="bg1"/>
                </a:solidFill>
                <a:sym typeface="Wingdings" pitchFamily="2" charset="2"/>
              </a:rPr>
              <a:t>kistérségei</a:t>
            </a:r>
            <a:r>
              <a:rPr lang="hu-HU" dirty="0" smtClean="0">
                <a:solidFill>
                  <a:schemeClr val="bg1"/>
                </a:solidFill>
                <a:sym typeface="Wingdings" pitchFamily="2" charset="2"/>
              </a:rPr>
              <a:t>) azonban továbbra is jelzik a lakásépítések egészségtelen területi koncentrációját 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 smtClean="0"/>
              <a:t>Konklúzió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514350" indent="-514350">
              <a:buAutoNum type="arabicParenBoth"/>
            </a:pPr>
            <a:r>
              <a:rPr lang="hu-HU" dirty="0" smtClean="0"/>
              <a:t>1999-2004 között: a filtrációra építő lakáspolitika kedvezőtlen területi hatásai igazolhatók</a:t>
            </a:r>
          </a:p>
          <a:p>
            <a:pPr marL="514350" indent="-514350">
              <a:buAutoNum type="arabicParenBoth"/>
            </a:pPr>
            <a:r>
              <a:rPr lang="hu-HU" dirty="0" smtClean="0"/>
              <a:t>2004-2009 között: </a:t>
            </a:r>
            <a:r>
              <a:rPr lang="hu-HU" dirty="0" smtClean="0"/>
              <a:t>összességében a </a:t>
            </a:r>
            <a:r>
              <a:rPr lang="hu-HU" dirty="0" smtClean="0"/>
              <a:t>területi különbségek </a:t>
            </a:r>
            <a:r>
              <a:rPr lang="hu-HU" dirty="0" smtClean="0"/>
              <a:t>kisebb csökkenése </a:t>
            </a:r>
            <a:r>
              <a:rPr lang="hu-HU" dirty="0" smtClean="0"/>
              <a:t>tapasztalható</a:t>
            </a:r>
          </a:p>
          <a:p>
            <a:pPr marL="514350" indent="-514350">
              <a:buNone/>
            </a:pPr>
            <a:r>
              <a:rPr lang="hu-HU" dirty="0" smtClean="0">
                <a:sym typeface="Wingdings" pitchFamily="2" charset="2"/>
              </a:rPr>
              <a:t> </a:t>
            </a:r>
            <a:r>
              <a:rPr lang="hu-HU" dirty="0" smtClean="0">
                <a:sym typeface="Wingdings" pitchFamily="2" charset="2"/>
              </a:rPr>
              <a:t>a pozitív </a:t>
            </a:r>
            <a:r>
              <a:rPr lang="hu-HU" dirty="0" err="1" smtClean="0">
                <a:sym typeface="Wingdings" pitchFamily="2" charset="2"/>
              </a:rPr>
              <a:t>deviánsok</a:t>
            </a:r>
            <a:r>
              <a:rPr lang="hu-HU" dirty="0" smtClean="0">
                <a:sym typeface="Wingdings" pitchFamily="2" charset="2"/>
              </a:rPr>
              <a:t> (</a:t>
            </a:r>
            <a:r>
              <a:rPr lang="hu-HU" i="1" dirty="0" smtClean="0">
                <a:sym typeface="Wingdings" pitchFamily="2" charset="2"/>
              </a:rPr>
              <a:t>főleg a budapesti agglomeráció kedvező jövedelmi viszonyokkal jellemezhető </a:t>
            </a:r>
            <a:r>
              <a:rPr lang="hu-HU" i="1" dirty="0" smtClean="0">
                <a:sym typeface="Wingdings" pitchFamily="2" charset="2"/>
              </a:rPr>
              <a:t>kistérségei</a:t>
            </a:r>
            <a:r>
              <a:rPr lang="hu-HU" dirty="0" smtClean="0">
                <a:sym typeface="Wingdings" pitchFamily="2" charset="2"/>
              </a:rPr>
              <a:t>) azonban továbbra is jelzik a lakásépítések egészségtelen területi koncentrációját 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lakáspolitika a szocialista korszakban (1950-1990)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4340225" cy="14652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hu-HU" b="1">
                <a:solidFill>
                  <a:srgbClr val="000000"/>
                </a:solidFill>
              </a:rPr>
              <a:t>Az „ötvenes évek”:</a:t>
            </a:r>
          </a:p>
          <a:p>
            <a:pPr marL="342900" indent="-342900" algn="ctr"/>
            <a:r>
              <a:rPr lang="hu-HU">
                <a:solidFill>
                  <a:srgbClr val="000000"/>
                </a:solidFill>
              </a:rPr>
              <a:t>Az infrastruktúrafejlődés utólagos típusának megfelelően az állami lakásépítések alacsony szintje jellemzi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580063" y="3284538"/>
            <a:ext cx="3095625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>
                <a:solidFill>
                  <a:srgbClr val="000000"/>
                </a:solidFill>
              </a:rPr>
              <a:t>A „hatvanas évek”:</a:t>
            </a:r>
          </a:p>
          <a:p>
            <a:pPr algn="ctr"/>
            <a:r>
              <a:rPr lang="hu-HU">
                <a:solidFill>
                  <a:srgbClr val="000000"/>
                </a:solidFill>
              </a:rPr>
              <a:t>A lakásépítési volumen növekedésének kezdete (60 ezer lakás/év)</a:t>
            </a:r>
            <a:r>
              <a:rPr lang="hu-HU"/>
              <a:t> </a:t>
            </a:r>
          </a:p>
        </p:txBody>
      </p:sp>
      <p:pic>
        <p:nvPicPr>
          <p:cNvPr id="15367" name="Picture 8" descr="acelm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700213"/>
            <a:ext cx="187325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lakáspolitika a szocialista korszakban (1950-1990)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4340225" cy="14652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hu-HU" b="1">
                <a:solidFill>
                  <a:srgbClr val="000000"/>
                </a:solidFill>
              </a:rPr>
              <a:t>Az „ötvenes évek”:</a:t>
            </a:r>
          </a:p>
          <a:p>
            <a:pPr marL="342900" indent="-342900" algn="ctr"/>
            <a:r>
              <a:rPr lang="hu-HU">
                <a:solidFill>
                  <a:srgbClr val="000000"/>
                </a:solidFill>
              </a:rPr>
              <a:t>Az infrastruktúrafejlődés utólagos típusának megfelelően az állami lakásépítések alacsony szintje jellemzi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580063" y="3284538"/>
            <a:ext cx="3095625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>
                <a:solidFill>
                  <a:srgbClr val="000000"/>
                </a:solidFill>
              </a:rPr>
              <a:t>A „hatvanas évek”:</a:t>
            </a:r>
          </a:p>
          <a:p>
            <a:pPr algn="ctr"/>
            <a:r>
              <a:rPr lang="hu-HU">
                <a:solidFill>
                  <a:srgbClr val="000000"/>
                </a:solidFill>
              </a:rPr>
              <a:t>A lakásépítési volumen növekedésének kezdete (60 ezer lakás/év)</a:t>
            </a:r>
            <a:r>
              <a:rPr lang="hu-HU"/>
              <a:t>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3850" y="4221163"/>
            <a:ext cx="4033838" cy="12001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>
                <a:solidFill>
                  <a:srgbClr val="000000"/>
                </a:solidFill>
              </a:rPr>
              <a:t>A „hetvenes évek”</a:t>
            </a:r>
          </a:p>
          <a:p>
            <a:pPr algn="ctr"/>
            <a:r>
              <a:rPr lang="hu-HU">
                <a:solidFill>
                  <a:srgbClr val="000000"/>
                </a:solidFill>
              </a:rPr>
              <a:t>A lakásépítési volumen</a:t>
            </a:r>
          </a:p>
          <a:p>
            <a:pPr algn="ctr"/>
            <a:r>
              <a:rPr lang="hu-HU">
                <a:solidFill>
                  <a:srgbClr val="000000"/>
                </a:solidFill>
              </a:rPr>
              <a:t> növekedése folytatódik (1975: 90 ezer lakás/év), </a:t>
            </a:r>
          </a:p>
        </p:txBody>
      </p:sp>
      <p:pic>
        <p:nvPicPr>
          <p:cNvPr id="15367" name="Picture 8" descr="acelm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700213"/>
            <a:ext cx="187325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tata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4652963"/>
            <a:ext cx="2478088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szocialista lakáspolitika válsága és bukása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19925" y="3933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szocialista lakáspolitika válsága és bukása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66738" y="2133600"/>
            <a:ext cx="4648200" cy="23082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lphaLcParenBoth"/>
              <a:defRPr/>
            </a:pPr>
            <a:r>
              <a:rPr lang="hu-HU" b="1" dirty="0">
                <a:solidFill>
                  <a:srgbClr val="000000"/>
                </a:solidFill>
              </a:rPr>
              <a:t>Az állam kivonulása a lakásépítésből:</a:t>
            </a:r>
          </a:p>
          <a:p>
            <a:pPr marL="342900" indent="-342900" algn="ctr">
              <a:defRPr/>
            </a:pPr>
            <a:r>
              <a:rPr lang="hu-HU" i="1" dirty="0">
                <a:solidFill>
                  <a:srgbClr val="000000"/>
                </a:solidFill>
              </a:rPr>
              <a:t>(Állami lakásépítések aránya)</a:t>
            </a:r>
          </a:p>
          <a:p>
            <a:pPr marL="342900" indent="-342900" algn="ctr">
              <a:defRPr/>
            </a:pPr>
            <a:endParaRPr lang="hu-H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1976-80: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1981-85: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25%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1986-90: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13%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1991: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6,4%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1992: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5,2%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19925" y="3933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smtClean="0">
                <a:solidFill>
                  <a:srgbClr val="000000"/>
                </a:solidFill>
              </a:rPr>
              <a:t>A szocialista lakáspolitika válsága és bukása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66738" y="2133600"/>
            <a:ext cx="4648200" cy="23082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lphaLcParenBoth"/>
              <a:defRPr/>
            </a:pPr>
            <a:r>
              <a:rPr lang="hu-HU" b="1" dirty="0">
                <a:solidFill>
                  <a:srgbClr val="000000"/>
                </a:solidFill>
              </a:rPr>
              <a:t>Az állam kivonulása a lakásépítésből:</a:t>
            </a:r>
          </a:p>
          <a:p>
            <a:pPr marL="342900" indent="-342900" algn="ctr">
              <a:defRPr/>
            </a:pPr>
            <a:r>
              <a:rPr lang="hu-HU" i="1" dirty="0">
                <a:solidFill>
                  <a:srgbClr val="000000"/>
                </a:solidFill>
              </a:rPr>
              <a:t>(Állami lakásépítések aránya)</a:t>
            </a:r>
          </a:p>
          <a:p>
            <a:pPr marL="342900" indent="-342900" algn="ctr">
              <a:defRPr/>
            </a:pPr>
            <a:endParaRPr lang="hu-H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1976-80: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1981-85: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25%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1986-90: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13%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1991: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6,4%</a:t>
            </a:r>
          </a:p>
          <a:p>
            <a:pPr marL="342900" indent="-342900" algn="ctr">
              <a:defRPr/>
            </a:pPr>
            <a:r>
              <a:rPr lang="hu-H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1992:</a:t>
            </a:r>
            <a:r>
              <a:rPr lang="hu-HU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5,2%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19925" y="3933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779838" y="3860800"/>
            <a:ext cx="4824412" cy="20320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000000"/>
                </a:solidFill>
              </a:rPr>
              <a:t>(b)</a:t>
            </a:r>
            <a:r>
              <a:rPr lang="hu-HU">
                <a:solidFill>
                  <a:srgbClr val="000000"/>
                </a:solidFill>
              </a:rPr>
              <a:t> </a:t>
            </a:r>
            <a:r>
              <a:rPr lang="hu-HU" b="1">
                <a:solidFill>
                  <a:srgbClr val="000000"/>
                </a:solidFill>
              </a:rPr>
              <a:t>A lakástámogatási rendszer leépítése:</a:t>
            </a:r>
          </a:p>
          <a:p>
            <a:pPr algn="ctr"/>
            <a:endParaRPr lang="hu-HU">
              <a:solidFill>
                <a:srgbClr val="000000"/>
              </a:solidFill>
            </a:endParaRPr>
          </a:p>
          <a:p>
            <a:pPr algn="ctr"/>
            <a:r>
              <a:rPr lang="hu-HU" i="1">
                <a:solidFill>
                  <a:srgbClr val="000000"/>
                </a:solidFill>
              </a:rPr>
              <a:t>1989-ben a hosszú lejáratú,</a:t>
            </a:r>
          </a:p>
          <a:p>
            <a:pPr algn="ctr"/>
            <a:r>
              <a:rPr lang="hu-HU" i="1">
                <a:solidFill>
                  <a:srgbClr val="000000"/>
                </a:solidFill>
              </a:rPr>
              <a:t>fix és alacsony (3%) kamatozású</a:t>
            </a:r>
          </a:p>
          <a:p>
            <a:pPr algn="ctr"/>
            <a:r>
              <a:rPr lang="hu-HU" i="1">
                <a:solidFill>
                  <a:srgbClr val="000000"/>
                </a:solidFill>
              </a:rPr>
              <a:t>lakáshitelek 168-183 md forint terhet jelentettek a költségvetésnek</a:t>
            </a:r>
          </a:p>
          <a:p>
            <a:endParaRPr lang="hu-H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4000" dirty="0" smtClean="0">
                <a:solidFill>
                  <a:srgbClr val="000000"/>
                </a:solidFill>
              </a:rPr>
              <a:t>Lakáspolitika a rendszerváltás </a:t>
            </a:r>
            <a:r>
              <a:rPr lang="hu-HU" sz="4000" dirty="0" smtClean="0">
                <a:solidFill>
                  <a:srgbClr val="000000"/>
                </a:solidFill>
              </a:rPr>
              <a:t>után (Hegedüs J., 2006)</a:t>
            </a:r>
            <a:endParaRPr lang="hu-HU" sz="4000" dirty="0" smtClean="0">
              <a:solidFill>
                <a:srgbClr val="000000"/>
              </a:solidFill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6208713" y="258445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1919</Words>
  <Application>Microsoft Office PowerPoint</Application>
  <PresentationFormat>Diavetítés a képernyőre (4:3 oldalarány)</PresentationFormat>
  <Paragraphs>633</Paragraphs>
  <Slides>37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38" baseType="lpstr">
      <vt:lpstr>Office-téma</vt:lpstr>
      <vt:lpstr>A lakásépítések földrajza Magyarországon az ezredfordulót követően</vt:lpstr>
      <vt:lpstr>A lakáspolitika a szocialista korszakban (1950-1990)</vt:lpstr>
      <vt:lpstr>A lakáspolitika a szocialista korszakban (1950-1990)</vt:lpstr>
      <vt:lpstr>A lakáspolitika a szocialista korszakban (1950-1990)</vt:lpstr>
      <vt:lpstr>A lakáspolitika a szocialista korszakban (1950-1990)</vt:lpstr>
      <vt:lpstr>A szocialista lakáspolitika válsága és bukása</vt:lpstr>
      <vt:lpstr>A szocialista lakáspolitika válsága és bukása</vt:lpstr>
      <vt:lpstr>A szocialista lakáspolitika válsága és bukása</vt:lpstr>
      <vt:lpstr>Lakáspolitika a rendszerváltás után (Hegedüs J., 2006)</vt:lpstr>
      <vt:lpstr>Lakáspolitika a rendszerváltás után (Hegedüs J., 2006)</vt:lpstr>
      <vt:lpstr>Lakáspolitika a rendszerváltás után (Hegedüs J., 2006)</vt:lpstr>
      <vt:lpstr>Lakáspolitika a rendszerváltás után (Hegedüs J., 2006)</vt:lpstr>
      <vt:lpstr>Lakáspolitikák 2000 után</vt:lpstr>
      <vt:lpstr>Lakáspolitikák 2000 után</vt:lpstr>
      <vt:lpstr>Lakáspolitikák 2000 után</vt:lpstr>
      <vt:lpstr>Lakásépítések Magyarországon a rendszerváltás után </vt:lpstr>
      <vt:lpstr>Fő problémánk: a filtrációra alapozott lakáspolitika területi hatásai az ezredfordulót követően</vt:lpstr>
      <vt:lpstr>Fő problémánk: a filtrációra alapozott lakáspolitika területi hatásai az ezredfordulót követően</vt:lpstr>
      <vt:lpstr>Fő problémánk: a filtrációra alapozott lakáspolitika területi hatásai az ezredfordulót követően</vt:lpstr>
      <vt:lpstr>A vizsgálat módszere: egy lineáris regressziós modell kiépítése</vt:lpstr>
      <vt:lpstr>A vizsgálat módszere: egy lineáris regressziós modell kiépítése</vt:lpstr>
      <vt:lpstr>A vizsgálat módszere: egy lineáris regressziós modell kiépítése</vt:lpstr>
      <vt:lpstr>A vizsgálat módszere: egy lineáris regressziós modell kiépítése</vt:lpstr>
      <vt:lpstr>A regressziós egyenes illeszkedése 1999-2009</vt:lpstr>
      <vt:lpstr>A regressziós egyenes meredeksége 1999-2009</vt:lpstr>
      <vt:lpstr>A regressziós egyenes meredeksége 1999-2009</vt:lpstr>
      <vt:lpstr>Az egyenes meredekségének 2009-es csökkenése mögött rejlő okok I. (a deviánsok)</vt:lpstr>
      <vt:lpstr>Az egyenes meredekségének 2009-es csökkenése mögött rejlő okok I. (a deviánsok)</vt:lpstr>
      <vt:lpstr>Az egyenes meredekségének 2009-es csökkenése mögött rejlő okok I. (a deviánsok)</vt:lpstr>
      <vt:lpstr>Az egyenes meredekségének 2009-es csökkenése mögött rejlő okok I. (a deviánsok)</vt:lpstr>
      <vt:lpstr>Az egyenes meredekségének 2009-es csökkenése mögött rejlő okok I. (a deviánsok)</vt:lpstr>
      <vt:lpstr>Az egyenes meredekségének 2009-es csökkenése mögött rejlő okok II. (a nem deviánsok)</vt:lpstr>
      <vt:lpstr>Az egyenes meredekségének 2009-es csökkenése mögött rejlő okok II. (a nem deviánsok)</vt:lpstr>
      <vt:lpstr>Konklúzió</vt:lpstr>
      <vt:lpstr>Konklúzió</vt:lpstr>
      <vt:lpstr>Konklúzió</vt:lpstr>
      <vt:lpstr>Konklúzió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lakásépítések földrajza Magyarországon az ezredfordulót követően</dc:title>
  <dc:creator>Felhasználó</dc:creator>
  <cp:lastModifiedBy>Felhasználó</cp:lastModifiedBy>
  <cp:revision>20</cp:revision>
  <dcterms:created xsi:type="dcterms:W3CDTF">2012-11-20T22:18:50Z</dcterms:created>
  <dcterms:modified xsi:type="dcterms:W3CDTF">2012-11-22T23:49:54Z</dcterms:modified>
</cp:coreProperties>
</file>