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6" r:id="rId4"/>
    <p:sldId id="278" r:id="rId5"/>
    <p:sldId id="277" r:id="rId6"/>
    <p:sldId id="275" r:id="rId7"/>
    <p:sldId id="280" r:id="rId8"/>
    <p:sldId id="279" r:id="rId9"/>
    <p:sldId id="282" r:id="rId10"/>
    <p:sldId id="283" r:id="rId11"/>
    <p:sldId id="272" r:id="rId12"/>
    <p:sldId id="285" r:id="rId13"/>
    <p:sldId id="281" r:id="rId14"/>
    <p:sldId id="284" r:id="rId15"/>
    <p:sldId id="265" r:id="rId1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36699"/>
    <a:srgbClr val="3366CC"/>
    <a:srgbClr val="000099"/>
    <a:srgbClr val="002B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AB35-4C4E-4D9A-AECF-F2C0332C62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146211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8F550-B8C2-4249-9528-603D35A019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588322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79735-7A2D-44D3-BF71-AFFF6624AC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916724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D9260-9961-4D7C-8E46-FEDD246225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011563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EE75-2D9C-4898-97BB-9BF01C7F1C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39014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BA291-F527-414A-99F3-21010C895B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763327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480F8-0E40-4269-8BE4-8F7BCB9A28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96606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302F0-6A55-4A76-BBF3-65F9C495DA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454635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D2EA-8412-44AF-BA30-72B38B329C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427214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1828-0771-4CCB-8102-30055DEE37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26184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16710-172B-4B27-8DE2-4CA52F4A1A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379635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95EC89-C0AE-4765-A231-19C8CDE37D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www.floatingsheep.org/2012/07/church-or-beer-americans-on-twitter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eb.ibs-b.hu/research4p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mappingonlinepublics.net/dev/wp-content/uploads/2010/12/spill1startingmapv2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17414" t="8297"/>
          <a:stretch/>
        </p:blipFill>
        <p:spPr bwMode="auto">
          <a:xfrm>
            <a:off x="0" y="0"/>
            <a:ext cx="8479212" cy="6669360"/>
          </a:xfrm>
          <a:prstGeom prst="rect">
            <a:avLst/>
          </a:prstGeom>
          <a:noFill/>
          <a:extLst/>
        </p:spPr>
      </p:pic>
      <p:pic>
        <p:nvPicPr>
          <p:cNvPr id="13314" name="Picture 8" descr="pp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11629" r="4910" b="55164"/>
          <a:stretch>
            <a:fillRect/>
          </a:stretch>
        </p:blipFill>
        <p:spPr bwMode="auto">
          <a:xfrm>
            <a:off x="315913" y="2708920"/>
            <a:ext cx="8504237" cy="252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3" descr="IBS_logo_vizszintes_poziti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3" y="6076146"/>
            <a:ext cx="351787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3375"/>
            <a:ext cx="46355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971600" y="2996952"/>
            <a:ext cx="7611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közösségi hálózatok: </a:t>
            </a:r>
          </a:p>
          <a:p>
            <a:pPr>
              <a:defRPr/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eszköz az innováció terjedésének és rendszereinek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feltérképezésére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2" name="Téglalap 11"/>
          <p:cNvSpPr/>
          <p:nvPr/>
        </p:nvSpPr>
        <p:spPr>
          <a:xfrm>
            <a:off x="5503324" y="5599093"/>
            <a:ext cx="3124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hu-HU" sz="2800" b="1" dirty="0" smtClean="0">
                <a:solidFill>
                  <a:srgbClr val="336699"/>
                </a:solidFill>
              </a:rPr>
              <a:t>Lengyel Balázs</a:t>
            </a:r>
            <a:endParaRPr lang="hu-HU" sz="2800" b="1" dirty="0">
              <a:solidFill>
                <a:srgbClr val="336699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71600" y="4509120"/>
            <a:ext cx="7416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MRTT Konferencia,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Győr, 2012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november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11629" r="3212"/>
          <a:stretch>
            <a:fillRect/>
          </a:stretch>
        </p:blipFill>
        <p:spPr bwMode="auto">
          <a:xfrm>
            <a:off x="0" y="0"/>
            <a:ext cx="9144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9082281"/>
              </p:ext>
            </p:extLst>
          </p:nvPr>
        </p:nvGraphicFramePr>
        <p:xfrm>
          <a:off x="827584" y="1838612"/>
          <a:ext cx="7272807" cy="460397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64836"/>
                <a:gridCol w="1707529"/>
                <a:gridCol w="1834012"/>
                <a:gridCol w="1201594"/>
                <a:gridCol w="1264836"/>
              </a:tblGrid>
              <a:tr h="6223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/>
                        <a:t>Elemek</a:t>
                      </a:r>
                      <a:endParaRPr lang="en-GB" sz="1200" b="1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/>
                        <a:t>Funkciók a közösségi médiában</a:t>
                      </a:r>
                      <a:endParaRPr lang="en-GB" sz="1200" b="1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/>
                        <a:t>A kutató szerepe</a:t>
                      </a:r>
                      <a:endParaRPr lang="en-GB" sz="1200" b="1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/>
                        <a:t>Adat típusa</a:t>
                      </a:r>
                      <a:endParaRPr lang="en-GB" sz="1200" b="1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/>
                        <a:t>Adatfelvétel módja</a:t>
                      </a:r>
                      <a:endParaRPr lang="en-GB" sz="1200" b="1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57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A felhasználók…</a:t>
                      </a:r>
                      <a:endParaRPr lang="en-GB" sz="12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9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/>
                        <a:t>Identitás</a:t>
                      </a:r>
                      <a:endParaRPr lang="en-GB" sz="1200" b="1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… kitárulkoznak egymásnak.</a:t>
                      </a:r>
                      <a:endParaRPr lang="en-GB" sz="12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Tipizálás</a:t>
                      </a:r>
                      <a:endParaRPr lang="en-GB" sz="12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Személyiség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Szekunder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/>
                        <a:t>Jelenlét</a:t>
                      </a:r>
                      <a:endParaRPr lang="en-GB" sz="1200" b="1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… látják, ha mások is elérhetők.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Látogatási statisztika készítése</a:t>
                      </a:r>
                      <a:endParaRPr lang="en-GB" sz="12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OSN használat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Szekunder</a:t>
                      </a:r>
                      <a:endParaRPr lang="en-GB" sz="12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/>
                        <a:t>Kapcsolatok</a:t>
                      </a:r>
                      <a:endParaRPr lang="en-GB" sz="1200" b="1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… kapcsolódnak egymáshoz.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Statikus és dinamikus hálózatelemzés</a:t>
                      </a:r>
                      <a:endParaRPr lang="en-GB" sz="12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Kapcsolati tőke</a:t>
                      </a:r>
                      <a:endParaRPr lang="en-GB" sz="12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Szekunder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5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/>
                        <a:t>Reputáció</a:t>
                      </a:r>
                      <a:endParaRPr lang="en-GB" sz="1200" b="1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… ismerik mások hálózatban elfoglalt helyét és identitását.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Statikus és dinamikus hálózatelemzés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Szerep</a:t>
                      </a:r>
                      <a:endParaRPr lang="en-GB" sz="12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Szekunder</a:t>
                      </a:r>
                      <a:endParaRPr lang="en-GB" sz="12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/>
                        <a:t>Csoportok</a:t>
                      </a:r>
                      <a:endParaRPr lang="en-GB" sz="1200" b="1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… közösségeket alkotnak.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Klaszter-lehatárolás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Hovatartozás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Szekunder,</a:t>
                      </a:r>
                      <a:endParaRPr lang="en-GB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Kísérlet</a:t>
                      </a:r>
                      <a:endParaRPr lang="en-GB" sz="12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/>
                        <a:t>Megosztás</a:t>
                      </a:r>
                      <a:endParaRPr lang="en-GB" sz="1200" b="1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… tartalmakat cserélnek, fogadnak és osztanak meg.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Keresőszavak,</a:t>
                      </a:r>
                      <a:endParaRPr lang="en-GB" sz="120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Az info-áramlás hálózatelemzése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Vélemény, Info-áramlás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Szekunder,</a:t>
                      </a:r>
                      <a:endParaRPr lang="en-GB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Kísérlet,</a:t>
                      </a:r>
                      <a:endParaRPr lang="en-GB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Primer</a:t>
                      </a:r>
                      <a:endParaRPr lang="en-GB" sz="12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/>
                        <a:t>Beszélgetés</a:t>
                      </a:r>
                      <a:endParaRPr lang="en-GB" sz="1200" b="1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… egymással kommunikálnak.</a:t>
                      </a:r>
                      <a:endParaRPr lang="en-GB" sz="12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Interjú</a:t>
                      </a:r>
                      <a:endParaRPr lang="en-GB" sz="120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Vélemény</a:t>
                      </a:r>
                      <a:endParaRPr lang="en-GB" sz="12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/>
                        <a:t>Primer</a:t>
                      </a:r>
                      <a:endParaRPr lang="en-GB" sz="12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 rot="16200000">
            <a:off x="6125689" y="345030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solidFill>
                  <a:schemeClr val="bg1">
                    <a:lumMod val="50000"/>
                  </a:schemeClr>
                </a:solidFill>
              </a:rPr>
              <a:t>Forrás: </a:t>
            </a:r>
            <a:r>
              <a:rPr lang="hu-HU" sz="1200" i="1" dirty="0" err="1">
                <a:solidFill>
                  <a:schemeClr val="bg1">
                    <a:lumMod val="50000"/>
                  </a:schemeClr>
                </a:solidFill>
              </a:rPr>
              <a:t>Kietzmann</a:t>
            </a:r>
            <a:r>
              <a:rPr lang="hu-HU" sz="1200" i="1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hu-HU" sz="1200" i="1" dirty="0" err="1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hu-HU" sz="1200" i="1" dirty="0">
                <a:solidFill>
                  <a:schemeClr val="bg1">
                    <a:lumMod val="50000"/>
                  </a:schemeClr>
                </a:solidFill>
              </a:rPr>
              <a:t>, 2011 alapján saját </a:t>
            </a:r>
            <a:r>
              <a:rPr lang="hu-HU" sz="1200" i="1" dirty="0" smtClean="0">
                <a:solidFill>
                  <a:schemeClr val="bg1">
                    <a:lumMod val="50000"/>
                  </a:schemeClr>
                </a:solidFill>
              </a:rPr>
              <a:t>szerkesztés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611560" y="260648"/>
            <a:ext cx="83529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A közösségi média funkcionális elemei</a:t>
            </a:r>
            <a:endParaRPr lang="hu-HU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argos\elang$\My_Documents\Munka\Marketing\Arculat\2009-2010\IBS_logo_poziti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508559"/>
            <a:ext cx="2250250" cy="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920" y="6462308"/>
            <a:ext cx="720080" cy="3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01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11629" r="3212"/>
          <a:stretch>
            <a:fillRect/>
          </a:stretch>
        </p:blipFill>
        <p:spPr bwMode="auto">
          <a:xfrm>
            <a:off x="0" y="0"/>
            <a:ext cx="9144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52928" cy="1224136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smtClean="0">
                <a:solidFill>
                  <a:schemeClr val="bg1"/>
                </a:solidFill>
              </a:rPr>
              <a:t>Sör vagy templom? </a:t>
            </a:r>
            <a:r>
              <a:rPr lang="hu-HU" sz="3200" b="1" dirty="0" err="1" smtClean="0">
                <a:solidFill>
                  <a:schemeClr val="bg1"/>
                </a:solidFill>
              </a:rPr>
              <a:t>Twitter</a:t>
            </a:r>
            <a:r>
              <a:rPr lang="hu-HU" sz="3200" b="1" dirty="0" smtClean="0">
                <a:solidFill>
                  <a:schemeClr val="bg1"/>
                </a:solidFill>
              </a:rPr>
              <a:t> az USA-ban</a:t>
            </a:r>
            <a:endParaRPr lang="hu-HU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\\argos\elang$\My_Documents\Munka\Marketing\Arculat\2009-2010\IBS_logo_poziti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508559"/>
            <a:ext cx="2250250" cy="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920" y="6466985"/>
            <a:ext cx="720080" cy="348426"/>
          </a:xfrm>
          <a:prstGeom prst="rect">
            <a:avLst/>
          </a:prstGeom>
        </p:spPr>
      </p:pic>
      <p:pic>
        <p:nvPicPr>
          <p:cNvPr id="10" name="Kép 9" descr="twitterbeerchurchfixed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510" y="1700808"/>
            <a:ext cx="4392488" cy="2520280"/>
          </a:xfrm>
          <a:prstGeom prst="rect">
            <a:avLst/>
          </a:prstGeom>
        </p:spPr>
      </p:pic>
      <p:pic>
        <p:nvPicPr>
          <p:cNvPr id="11" name="Kép 10" descr="FSMoransI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56604" y="3212976"/>
            <a:ext cx="4464496" cy="266429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11560" y="5968275"/>
            <a:ext cx="853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>
                <a:solidFill>
                  <a:schemeClr val="bg1">
                    <a:lumMod val="50000"/>
                  </a:schemeClr>
                </a:solidFill>
              </a:rPr>
              <a:t>Forrás: </a:t>
            </a:r>
            <a:r>
              <a:rPr lang="hu-HU" sz="1200" i="1" u="sng" dirty="0">
                <a:solidFill>
                  <a:schemeClr val="bg1">
                    <a:lumMod val="50000"/>
                  </a:schemeClr>
                </a:solidFill>
                <a:hlinkClick r:id="rId7"/>
              </a:rPr>
              <a:t>http://www.floatingsheep.org/2012/07/church-or-beer-americans-on-twitter.html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00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11629" r="3212"/>
          <a:stretch>
            <a:fillRect/>
          </a:stretch>
        </p:blipFill>
        <p:spPr bwMode="auto">
          <a:xfrm>
            <a:off x="0" y="0"/>
            <a:ext cx="9144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52928" cy="1224136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smtClean="0">
                <a:solidFill>
                  <a:schemeClr val="bg1"/>
                </a:solidFill>
              </a:rPr>
              <a:t>Hungary, IMF: </a:t>
            </a:r>
            <a:r>
              <a:rPr lang="hu-HU" sz="3200" b="1" dirty="0" err="1" smtClean="0">
                <a:solidFill>
                  <a:schemeClr val="bg1"/>
                </a:solidFill>
              </a:rPr>
              <a:t>Twitter</a:t>
            </a:r>
            <a:r>
              <a:rPr lang="hu-HU" sz="3200" b="1" dirty="0" smtClean="0">
                <a:solidFill>
                  <a:schemeClr val="bg1"/>
                </a:solidFill>
              </a:rPr>
              <a:t> 2012. 11. 6-13.</a:t>
            </a:r>
            <a:endParaRPr lang="hu-HU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\\argos\elang$\My_Documents\Munka\Marketing\Arculat\2009-2010\IBS_logo_poziti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508559"/>
            <a:ext cx="2250250" cy="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920" y="6466985"/>
            <a:ext cx="720080" cy="3484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9828" y="1700808"/>
            <a:ext cx="9213828" cy="435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5800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11629" r="3212"/>
          <a:stretch>
            <a:fillRect/>
          </a:stretch>
        </p:blipFill>
        <p:spPr bwMode="auto">
          <a:xfrm>
            <a:off x="0" y="0"/>
            <a:ext cx="9144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848600" cy="1081088"/>
          </a:xfrm>
        </p:spPr>
        <p:txBody>
          <a:bodyPr/>
          <a:lstStyle/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Adattípusok</a:t>
            </a:r>
          </a:p>
        </p:txBody>
      </p:sp>
      <p:pic>
        <p:nvPicPr>
          <p:cNvPr id="5" name="Picture 2" descr="\\argos\elang$\My_Documents\Munka\Marketing\Arculat\2009-2010\IBS_logo_poziti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508559"/>
            <a:ext cx="2250250" cy="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920" y="6487772"/>
            <a:ext cx="720080" cy="348426"/>
          </a:xfrm>
          <a:prstGeom prst="rect">
            <a:avLst/>
          </a:prstGeom>
        </p:spPr>
      </p:pic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395536" y="1700808"/>
          <a:ext cx="8208912" cy="436699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232248"/>
                <a:gridCol w="792088"/>
                <a:gridCol w="1296144"/>
                <a:gridCol w="1224136"/>
                <a:gridCol w="936104"/>
                <a:gridCol w="1728192"/>
              </a:tblGrid>
              <a:tr h="7200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iWiW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Facebook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LinkedIn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Twitter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Researchgate</a:t>
                      </a:r>
                      <a:endParaRPr lang="en-GB" dirty="0"/>
                    </a:p>
                  </a:txBody>
                  <a:tcPr/>
                </a:tc>
              </a:tr>
              <a:tr h="729382">
                <a:tc>
                  <a:txBody>
                    <a:bodyPr/>
                    <a:lstStyle/>
                    <a:p>
                      <a:r>
                        <a:rPr lang="hu-HU" dirty="0" smtClean="0"/>
                        <a:t>Közösségi háló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en-GB" dirty="0"/>
                    </a:p>
                  </a:txBody>
                  <a:tcPr/>
                </a:tc>
              </a:tr>
              <a:tr h="729382">
                <a:tc>
                  <a:txBody>
                    <a:bodyPr/>
                    <a:lstStyle/>
                    <a:p>
                      <a:r>
                        <a:rPr lang="hu-HU" dirty="0" smtClean="0"/>
                        <a:t>Kapcsolati adatok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+++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+++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+++</a:t>
                      </a:r>
                      <a:endParaRPr lang="en-GB" dirty="0"/>
                    </a:p>
                  </a:txBody>
                  <a:tcPr/>
                </a:tc>
              </a:tr>
              <a:tr h="729382">
                <a:tc>
                  <a:txBody>
                    <a:bodyPr/>
                    <a:lstStyle/>
                    <a:p>
                      <a:r>
                        <a:rPr lang="hu-HU" dirty="0" smtClean="0"/>
                        <a:t>Lokációs</a:t>
                      </a:r>
                      <a:r>
                        <a:rPr lang="hu-HU" baseline="0" dirty="0" smtClean="0"/>
                        <a:t> adatok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+++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++</a:t>
                      </a:r>
                      <a:endParaRPr lang="en-GB" dirty="0"/>
                    </a:p>
                  </a:txBody>
                  <a:tcPr/>
                </a:tc>
              </a:tr>
              <a:tr h="729382">
                <a:tc>
                  <a:txBody>
                    <a:bodyPr/>
                    <a:lstStyle/>
                    <a:p>
                      <a:r>
                        <a:rPr lang="hu-HU" dirty="0" smtClean="0"/>
                        <a:t>Online  aktivitás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+++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++</a:t>
                      </a:r>
                      <a:endParaRPr lang="en-GB" dirty="0"/>
                    </a:p>
                  </a:txBody>
                  <a:tcPr/>
                </a:tc>
              </a:tr>
              <a:tr h="729382">
                <a:tc>
                  <a:txBody>
                    <a:bodyPr/>
                    <a:lstStyle/>
                    <a:p>
                      <a:r>
                        <a:rPr lang="hu-HU" dirty="0" smtClean="0"/>
                        <a:t>Offline aktivitás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+++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147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11629" r="3212"/>
          <a:stretch>
            <a:fillRect/>
          </a:stretch>
        </p:blipFill>
        <p:spPr bwMode="auto">
          <a:xfrm>
            <a:off x="0" y="0"/>
            <a:ext cx="9144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848600" cy="1081088"/>
          </a:xfrm>
        </p:spPr>
        <p:txBody>
          <a:bodyPr/>
          <a:lstStyle/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Adatokhoz kapcsolódó problémák</a:t>
            </a:r>
            <a:endParaRPr lang="hu-HU" dirty="0" smtClean="0">
              <a:solidFill>
                <a:schemeClr val="bg1"/>
              </a:solidFill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16832"/>
            <a:ext cx="7991475" cy="4680520"/>
          </a:xfrm>
        </p:spPr>
        <p:txBody>
          <a:bodyPr/>
          <a:lstStyle/>
          <a:p>
            <a:pPr marL="914400" lvl="1" indent="-457200" algn="l" eaLnBrk="1" hangingPunct="1"/>
            <a:r>
              <a:rPr lang="hu-HU" dirty="0" smtClean="0"/>
              <a:t>Privát adatok </a:t>
            </a:r>
          </a:p>
          <a:p>
            <a:pPr marL="914400" lvl="1" indent="-457200" algn="l" eaLnBrk="1" hangingPunct="1"/>
            <a:r>
              <a:rPr lang="hu-HU" dirty="0" smtClean="0"/>
              <a:t>	</a:t>
            </a:r>
            <a:r>
              <a:rPr lang="hu-HU" dirty="0" smtClean="0"/>
              <a:t>– nem hozzáférhető, nem elemezhető</a:t>
            </a:r>
          </a:p>
          <a:p>
            <a:pPr marL="914400" lvl="1" indent="-457200" algn="l" eaLnBrk="1" hangingPunct="1"/>
            <a:r>
              <a:rPr lang="hu-HU" dirty="0" smtClean="0"/>
              <a:t>Adatgyűjtő szerv hiánya </a:t>
            </a:r>
          </a:p>
          <a:p>
            <a:pPr marL="914400" lvl="1" indent="-457200" algn="l" eaLnBrk="1" hangingPunct="1"/>
            <a:r>
              <a:rPr lang="hu-HU" dirty="0" smtClean="0"/>
              <a:t>	</a:t>
            </a:r>
            <a:r>
              <a:rPr lang="hu-HU" dirty="0" smtClean="0"/>
              <a:t>– </a:t>
            </a:r>
            <a:r>
              <a:rPr lang="hu-HU" dirty="0" err="1" smtClean="0"/>
              <a:t>validitás</a:t>
            </a:r>
            <a:r>
              <a:rPr lang="hu-HU" dirty="0" smtClean="0"/>
              <a:t> kérdése</a:t>
            </a:r>
          </a:p>
          <a:p>
            <a:pPr marL="914400" lvl="1" indent="-457200" algn="l" eaLnBrk="1" hangingPunct="1"/>
            <a:r>
              <a:rPr lang="hu-HU" dirty="0" smtClean="0"/>
              <a:t>Online viselkedés és tanulás</a:t>
            </a:r>
          </a:p>
          <a:p>
            <a:pPr marL="914400" lvl="1" indent="-457200" algn="l" eaLnBrk="1" hangingPunct="1"/>
            <a:r>
              <a:rPr lang="hu-HU" dirty="0" smtClean="0"/>
              <a:t>	</a:t>
            </a:r>
            <a:r>
              <a:rPr lang="hu-HU" dirty="0" smtClean="0"/>
              <a:t>– visszacsatolás torzító hatása</a:t>
            </a:r>
            <a:endParaRPr lang="hu-HU" dirty="0" smtClean="0"/>
          </a:p>
        </p:txBody>
      </p:sp>
      <p:pic>
        <p:nvPicPr>
          <p:cNvPr id="5" name="Picture 2" descr="\\argos\elang$\My_Documents\Munka\Marketing\Arculat\2009-2010\IBS_logo_poziti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508559"/>
            <a:ext cx="2250250" cy="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920" y="6487772"/>
            <a:ext cx="720080" cy="3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47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mappingonlinepublics.net/dev/wp-content/uploads/2010/12/spill1startingmapv2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17414" t="8297" r="18832"/>
          <a:stretch/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/>
        </p:spPr>
      </p:pic>
      <p:pic>
        <p:nvPicPr>
          <p:cNvPr id="18434" name="Picture 13" descr="IBS_logo_vizszintes_pozit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3" y="5840413"/>
            <a:ext cx="52562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763" y="5467350"/>
            <a:ext cx="276383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28700" y="2211388"/>
            <a:ext cx="7416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</a:p>
          <a:p>
            <a:pPr algn="ctr">
              <a:defRPr/>
            </a:pPr>
            <a:endParaRPr lang="hu-HU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hu-H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blengyel@ibs-b.hu</a:t>
            </a:r>
            <a:endParaRPr lang="en-US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058988" y="4424363"/>
            <a:ext cx="54229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hlinkClick r:id="rId5"/>
              </a:rPr>
              <a:t>http://web.ibs-b.hu/research4p</a:t>
            </a: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11629" r="3212"/>
          <a:stretch>
            <a:fillRect/>
          </a:stretch>
        </p:blipFill>
        <p:spPr bwMode="auto">
          <a:xfrm>
            <a:off x="0" y="0"/>
            <a:ext cx="9144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848600" cy="1081088"/>
          </a:xfrm>
        </p:spPr>
        <p:txBody>
          <a:bodyPr/>
          <a:lstStyle/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Vázlat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766950"/>
            <a:ext cx="7991475" cy="4254338"/>
          </a:xfrm>
        </p:spPr>
        <p:txBody>
          <a:bodyPr/>
          <a:lstStyle/>
          <a:p>
            <a:pPr marL="571500" indent="-571500" algn="l" eaLnBrk="1" hangingPunct="1"/>
            <a:r>
              <a:rPr lang="hu-HU" sz="2800" dirty="0" smtClean="0"/>
              <a:t>1. Online közösségi hálózatok: innováció</a:t>
            </a:r>
          </a:p>
          <a:p>
            <a:pPr marL="571500" indent="-571500" algn="l" eaLnBrk="1" hangingPunct="1"/>
            <a:r>
              <a:rPr lang="hu-HU" sz="2800" dirty="0" smtClean="0"/>
              <a:t>			Terjedés</a:t>
            </a:r>
          </a:p>
          <a:p>
            <a:pPr marL="571500" indent="-571500" algn="l" eaLnBrk="1" hangingPunct="1"/>
            <a:endParaRPr lang="hu-HU" sz="2800" dirty="0" smtClean="0"/>
          </a:p>
          <a:p>
            <a:pPr marL="571500" indent="-571500" algn="l" eaLnBrk="1" hangingPunct="1"/>
            <a:r>
              <a:rPr lang="hu-HU" sz="2800" dirty="0" smtClean="0"/>
              <a:t>2. Tanulás és online közösségi hálózatok</a:t>
            </a:r>
          </a:p>
          <a:p>
            <a:pPr marL="571500" indent="-571500" algn="l" eaLnBrk="1" hangingPunct="1"/>
            <a:r>
              <a:rPr lang="hu-HU" sz="2800" dirty="0" smtClean="0"/>
              <a:t>			Területi szerkezet hatása</a:t>
            </a:r>
          </a:p>
          <a:p>
            <a:pPr marL="571500" indent="-571500" algn="l" eaLnBrk="1" hangingPunct="1"/>
            <a:endParaRPr lang="hu-HU" sz="2800" dirty="0" smtClean="0"/>
          </a:p>
          <a:p>
            <a:pPr marL="571500" indent="-571500" algn="l" eaLnBrk="1" hangingPunct="1"/>
            <a:r>
              <a:rPr lang="hu-HU" sz="2800" dirty="0" smtClean="0"/>
              <a:t>3. Adattípusok és problémák</a:t>
            </a:r>
          </a:p>
        </p:txBody>
      </p:sp>
      <p:pic>
        <p:nvPicPr>
          <p:cNvPr id="6" name="Picture 2" descr="\\argos\elang$\My_Documents\Munka\Marketing\Arculat\2009-2010\IBS_logo_poziti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508559"/>
            <a:ext cx="2250250" cy="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0796" y="6462308"/>
            <a:ext cx="720080" cy="3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65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11629" r="3212"/>
          <a:stretch>
            <a:fillRect/>
          </a:stretch>
        </p:blipFill>
        <p:spPr bwMode="auto">
          <a:xfrm>
            <a:off x="0" y="0"/>
            <a:ext cx="9144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52928" cy="1224136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err="1" smtClean="0">
                <a:solidFill>
                  <a:schemeClr val="bg1"/>
                </a:solidFill>
              </a:rPr>
              <a:t>iWiW</a:t>
            </a:r>
            <a:r>
              <a:rPr lang="hu-HU" sz="3200" b="1" dirty="0" smtClean="0">
                <a:solidFill>
                  <a:schemeClr val="bg1"/>
                </a:solidFill>
              </a:rPr>
              <a:t> térkép: felhasználók és aktivitás</a:t>
            </a:r>
            <a:endParaRPr lang="hu-HU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\\argos\elang$\My_Documents\Munka\Marketing\Arculat\2009-2010\IBS_logo_poziti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508559"/>
            <a:ext cx="2250250" cy="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920" y="6487772"/>
            <a:ext cx="720080" cy="348426"/>
          </a:xfrm>
          <a:prstGeom prst="rect">
            <a:avLst/>
          </a:prstGeom>
        </p:spPr>
      </p:pic>
      <p:pic>
        <p:nvPicPr>
          <p:cNvPr id="6" name="Kép 5" descr="user rate.jpg"/>
          <p:cNvPicPr/>
          <p:nvPr/>
        </p:nvPicPr>
        <p:blipFill>
          <a:blip r:embed="rId5" cstate="print"/>
          <a:srcRect l="18115" t="33420" r="7018" b="25694"/>
          <a:stretch>
            <a:fillRect/>
          </a:stretch>
        </p:blipFill>
        <p:spPr bwMode="auto">
          <a:xfrm>
            <a:off x="-180528" y="1772816"/>
            <a:ext cx="4860540" cy="383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connections.jpg"/>
          <p:cNvPicPr/>
          <p:nvPr/>
        </p:nvPicPr>
        <p:blipFill>
          <a:blip r:embed="rId6" cstate="print"/>
          <a:srcRect l="19572" t="34071" r="6841" b="25661"/>
          <a:stretch>
            <a:fillRect/>
          </a:stretch>
        </p:blipFill>
        <p:spPr bwMode="auto">
          <a:xfrm>
            <a:off x="3670954" y="1844824"/>
            <a:ext cx="5509558" cy="426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5327576" y="6147920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>
                <a:solidFill>
                  <a:schemeClr val="bg1">
                    <a:lumMod val="50000"/>
                  </a:schemeClr>
                </a:solidFill>
              </a:rPr>
              <a:t>Forrás: Lengyel és Jakobi, </a:t>
            </a:r>
            <a:r>
              <a:rPr lang="hu-HU" sz="1200" i="1" dirty="0" smtClean="0">
                <a:solidFill>
                  <a:schemeClr val="bg1">
                    <a:lumMod val="50000"/>
                  </a:schemeClr>
                </a:solidFill>
              </a:rPr>
              <a:t>2012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56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11629" r="3212"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848600" cy="1081088"/>
          </a:xfrm>
        </p:spPr>
        <p:txBody>
          <a:bodyPr/>
          <a:lstStyle/>
          <a:p>
            <a:pPr algn="l" eaLnBrk="1" hangingPunct="1"/>
            <a:r>
              <a:rPr lang="hu-HU" sz="2800" dirty="0" smtClean="0">
                <a:solidFill>
                  <a:schemeClr val="bg1"/>
                </a:solidFill>
              </a:rPr>
              <a:t>A városméret, Budapesttől való távolság és egyéb kommunikáció hatása a terjedésre</a:t>
            </a:r>
          </a:p>
        </p:txBody>
      </p:sp>
      <p:pic>
        <p:nvPicPr>
          <p:cNvPr id="6" name="Picture 2" descr="\\argos\elang$\My_Documents\Munka\Marketing\Arculat\2009-2010\IBS_logo_poziti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508559"/>
            <a:ext cx="2250250" cy="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0796" y="6462308"/>
            <a:ext cx="720080" cy="348426"/>
          </a:xfrm>
          <a:prstGeom prst="rect">
            <a:avLst/>
          </a:prstGeom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0" y="1556792"/>
            <a:ext cx="9617075" cy="4680520"/>
            <a:chOff x="-2098" y="6742"/>
            <a:chExt cx="12019" cy="4845"/>
          </a:xfrm>
        </p:grpSpPr>
        <p:sp>
          <p:nvSpPr>
            <p:cNvPr id="2056" name="AutoShape 8"/>
            <p:cNvSpPr>
              <a:spLocks noChangeAspect="1" noChangeArrowheads="1" noTextEdit="1"/>
            </p:cNvSpPr>
            <p:nvPr/>
          </p:nvSpPr>
          <p:spPr bwMode="auto">
            <a:xfrm>
              <a:off x="-2098" y="6742"/>
              <a:ext cx="12019" cy="484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098" y="6742"/>
              <a:ext cx="4018" cy="2421"/>
            </a:xfrm>
            <a:prstGeom prst="rect">
              <a:avLst/>
            </a:prstGeom>
            <a:noFill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0" y="6742"/>
              <a:ext cx="4028" cy="2419"/>
            </a:xfrm>
            <a:prstGeom prst="rect">
              <a:avLst/>
            </a:prstGeom>
            <a:noFill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48" y="6742"/>
              <a:ext cx="3973" cy="2421"/>
            </a:xfrm>
            <a:prstGeom prst="rect">
              <a:avLst/>
            </a:prstGeom>
            <a:noFill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098" y="9163"/>
              <a:ext cx="4018" cy="2422"/>
            </a:xfrm>
            <a:prstGeom prst="rect">
              <a:avLst/>
            </a:prstGeom>
            <a:noFill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20" y="9161"/>
              <a:ext cx="4028" cy="2426"/>
            </a:xfrm>
            <a:prstGeom prst="rect">
              <a:avLst/>
            </a:prstGeom>
            <a:noFill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48" y="9161"/>
              <a:ext cx="3973" cy="2426"/>
            </a:xfrm>
            <a:prstGeom prst="rect">
              <a:avLst/>
            </a:prstGeom>
            <a:noFill/>
          </p:spPr>
        </p:pic>
      </p:grpSp>
      <p:sp>
        <p:nvSpPr>
          <p:cNvPr id="17" name="Szövegdoboz 16"/>
          <p:cNvSpPr txBox="1"/>
          <p:nvPr/>
        </p:nvSpPr>
        <p:spPr>
          <a:xfrm>
            <a:off x="4788024" y="6381328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>
                <a:solidFill>
                  <a:schemeClr val="bg1">
                    <a:lumMod val="50000"/>
                  </a:schemeClr>
                </a:solidFill>
              </a:rPr>
              <a:t>Forrás: Lengyel és Jakobi, </a:t>
            </a:r>
            <a:r>
              <a:rPr lang="hu-HU" sz="1200" i="1" dirty="0" smtClean="0">
                <a:solidFill>
                  <a:schemeClr val="bg1">
                    <a:lumMod val="50000"/>
                  </a:schemeClr>
                </a:solidFill>
              </a:rPr>
              <a:t>2012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65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11629" r="3212"/>
          <a:stretch>
            <a:fillRect/>
          </a:stretch>
        </p:blipFill>
        <p:spPr bwMode="auto">
          <a:xfrm>
            <a:off x="0" y="0"/>
            <a:ext cx="9144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848600" cy="1081088"/>
          </a:xfrm>
        </p:spPr>
        <p:txBody>
          <a:bodyPr/>
          <a:lstStyle/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OSON@IBS – </a:t>
            </a:r>
            <a:r>
              <a:rPr lang="hu-HU" dirty="0" err="1" smtClean="0">
                <a:solidFill>
                  <a:schemeClr val="bg1"/>
                </a:solidFill>
              </a:rPr>
              <a:t>iwiw</a:t>
            </a:r>
            <a:r>
              <a:rPr lang="hu-HU" dirty="0" smtClean="0">
                <a:solidFill>
                  <a:schemeClr val="bg1"/>
                </a:solidFill>
              </a:rPr>
              <a:t> kutatás 1.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16832"/>
            <a:ext cx="7991475" cy="4680520"/>
          </a:xfrm>
        </p:spPr>
        <p:txBody>
          <a:bodyPr/>
          <a:lstStyle/>
          <a:p>
            <a:pPr marL="914400" lvl="1" indent="-457200" algn="l" eaLnBrk="1" hangingPunct="1"/>
            <a:r>
              <a:rPr lang="hu-HU" sz="2000" dirty="0" smtClean="0"/>
              <a:t>Hogyan hatottak az </a:t>
            </a:r>
            <a:r>
              <a:rPr lang="hu-HU" sz="2000" dirty="0" err="1" smtClean="0"/>
              <a:t>iWiW</a:t>
            </a:r>
            <a:r>
              <a:rPr lang="hu-HU" sz="2000" dirty="0" smtClean="0"/>
              <a:t> elterjedését befolyásoló tényezők a hálózat terjedésére? </a:t>
            </a:r>
          </a:p>
          <a:p>
            <a:pPr marL="914400" lvl="1" indent="-457200" algn="l" eaLnBrk="1" hangingPunct="1"/>
            <a:r>
              <a:rPr lang="hu-HU" sz="2000" dirty="0" smtClean="0"/>
              <a:t>Függő változó: új regisztráció</a:t>
            </a:r>
          </a:p>
          <a:p>
            <a:pPr marL="914400" lvl="1" indent="-457200" algn="l" eaLnBrk="1" hangingPunct="1"/>
            <a:r>
              <a:rPr lang="hu-HU" sz="2000" dirty="0" smtClean="0"/>
              <a:t>Magyarázó változók és adatok:</a:t>
            </a:r>
          </a:p>
          <a:p>
            <a:pPr marL="914400" lvl="1" indent="-457200" algn="l" eaLnBrk="1" hangingPunct="1">
              <a:buFontTx/>
              <a:buChar char="-"/>
            </a:pPr>
            <a:r>
              <a:rPr lang="hu-HU" sz="2000" dirty="0" smtClean="0"/>
              <a:t>Meghívót küldő személy</a:t>
            </a:r>
          </a:p>
          <a:p>
            <a:pPr marL="914400" lvl="1" indent="-457200" algn="l" eaLnBrk="1" hangingPunct="1">
              <a:buFontTx/>
              <a:buChar char="-"/>
            </a:pPr>
            <a:r>
              <a:rPr lang="hu-HU" sz="2000" dirty="0" smtClean="0"/>
              <a:t>Földrajzi elhelyezkedés (távolság, várostípus)</a:t>
            </a:r>
          </a:p>
          <a:p>
            <a:pPr marL="914400" lvl="1" indent="-457200" algn="l" eaLnBrk="1" hangingPunct="1">
              <a:buFontTx/>
              <a:buChar char="-"/>
            </a:pPr>
            <a:r>
              <a:rPr lang="hu-HU" sz="2000" dirty="0" smtClean="0"/>
              <a:t>Demográfiai adatok (iskola, munkahely)</a:t>
            </a:r>
          </a:p>
          <a:p>
            <a:pPr marL="914400" lvl="1" indent="-457200" algn="l" eaLnBrk="1" hangingPunct="1">
              <a:buFontTx/>
              <a:buChar char="-"/>
            </a:pPr>
            <a:r>
              <a:rPr lang="hu-HU" sz="2000" dirty="0" smtClean="0"/>
              <a:t>A társadalmi kapcsolatháló</a:t>
            </a:r>
          </a:p>
          <a:p>
            <a:pPr marL="914400" lvl="1" indent="-457200" algn="l" eaLnBrk="1" hangingPunct="1"/>
            <a:endParaRPr lang="hu-HU" sz="2000" dirty="0" smtClean="0"/>
          </a:p>
        </p:txBody>
      </p:sp>
      <p:pic>
        <p:nvPicPr>
          <p:cNvPr id="5" name="Picture 2" descr="\\argos\elang$\My_Documents\Munka\Marketing\Arculat\2009-2010\IBS_logo_poziti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508559"/>
            <a:ext cx="2250250" cy="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920" y="6487772"/>
            <a:ext cx="720080" cy="3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47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11629" r="3212"/>
          <a:stretch>
            <a:fillRect/>
          </a:stretch>
        </p:blipFill>
        <p:spPr bwMode="auto">
          <a:xfrm>
            <a:off x="0" y="0"/>
            <a:ext cx="9144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848600" cy="1081088"/>
          </a:xfrm>
        </p:spPr>
        <p:txBody>
          <a:bodyPr/>
          <a:lstStyle/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OSON@IBS – </a:t>
            </a:r>
            <a:r>
              <a:rPr lang="hu-HU" dirty="0" err="1" smtClean="0">
                <a:solidFill>
                  <a:schemeClr val="bg1"/>
                </a:solidFill>
              </a:rPr>
              <a:t>iwiw</a:t>
            </a:r>
            <a:r>
              <a:rPr lang="hu-HU" dirty="0" smtClean="0">
                <a:solidFill>
                  <a:schemeClr val="bg1"/>
                </a:solidFill>
              </a:rPr>
              <a:t> kutatás 2.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16832"/>
            <a:ext cx="7991475" cy="4680520"/>
          </a:xfrm>
        </p:spPr>
        <p:txBody>
          <a:bodyPr/>
          <a:lstStyle/>
          <a:p>
            <a:pPr marL="914400" lvl="1" indent="-457200" algn="l" eaLnBrk="1" hangingPunct="1"/>
            <a:r>
              <a:rPr lang="hu-HU" sz="2000" dirty="0" smtClean="0"/>
              <a:t>Hogyan néz ki a hálózat területi szerkezete?</a:t>
            </a:r>
          </a:p>
          <a:p>
            <a:pPr marL="914400" lvl="1" indent="-457200" algn="l" eaLnBrk="1" hangingPunct="1"/>
            <a:endParaRPr lang="hu-HU" sz="2000" dirty="0" smtClean="0"/>
          </a:p>
          <a:p>
            <a:pPr marL="914400" lvl="1" indent="-457200" algn="l" eaLnBrk="1" hangingPunct="1">
              <a:buFontTx/>
              <a:buChar char="-"/>
            </a:pPr>
            <a:r>
              <a:rPr lang="hu-HU" sz="2000" dirty="0" smtClean="0"/>
              <a:t>Különbözik-e az online társadalmi kapcsolathálók szerkezete a magyar városokban?</a:t>
            </a:r>
          </a:p>
          <a:p>
            <a:pPr marL="914400" lvl="1" indent="-457200" algn="l" eaLnBrk="1" hangingPunct="1">
              <a:buFontTx/>
              <a:buChar char="-"/>
            </a:pPr>
            <a:r>
              <a:rPr lang="hu-HU" sz="2000" dirty="0" smtClean="0"/>
              <a:t>Mi a városok közötti távolság szerepe az </a:t>
            </a:r>
            <a:r>
              <a:rPr lang="hu-HU" sz="2000" dirty="0" err="1"/>
              <a:t>iwiw</a:t>
            </a:r>
            <a:r>
              <a:rPr lang="hu-HU" sz="2000" dirty="0"/>
              <a:t> </a:t>
            </a:r>
            <a:r>
              <a:rPr lang="hu-HU" sz="2000" dirty="0" smtClean="0"/>
              <a:t>háló szerkezetében?</a:t>
            </a:r>
          </a:p>
          <a:p>
            <a:pPr marL="914400" lvl="1" indent="-457200" algn="l" eaLnBrk="1" hangingPunct="1">
              <a:buFontTx/>
              <a:buChar char="-"/>
            </a:pPr>
            <a:r>
              <a:rPr lang="hu-HU" sz="2000" dirty="0" smtClean="0"/>
              <a:t>Vannak-e </a:t>
            </a:r>
            <a:r>
              <a:rPr lang="hu-HU" sz="2000" dirty="0"/>
              <a:t>jól elkülöníthető és interpretálható típusok? (pl. sűrű, ritka, szigetszerű, stb</a:t>
            </a:r>
            <a:r>
              <a:rPr lang="hu-HU" sz="2000" dirty="0" smtClean="0"/>
              <a:t>.)</a:t>
            </a:r>
          </a:p>
          <a:p>
            <a:pPr marL="914400" lvl="1" indent="-457200" algn="l" eaLnBrk="1" hangingPunct="1">
              <a:buFontTx/>
              <a:buChar char="-"/>
            </a:pPr>
            <a:r>
              <a:rPr lang="hu-HU" sz="2000" dirty="0" smtClean="0"/>
              <a:t>Az </a:t>
            </a:r>
            <a:r>
              <a:rPr lang="hu-HU" sz="2000" dirty="0"/>
              <a:t>esetleges különbségeknek milyen kulturális, infrastrukturális, illetve egyéb okai lehetnek? </a:t>
            </a:r>
            <a:endParaRPr lang="hu-HU" sz="2000" dirty="0" smtClean="0"/>
          </a:p>
          <a:p>
            <a:pPr marL="914400" lvl="1" indent="-457200" algn="l" eaLnBrk="1" hangingPunct="1">
              <a:buFontTx/>
              <a:buChar char="-"/>
            </a:pPr>
            <a:endParaRPr lang="hu-HU" sz="2000" dirty="0" smtClean="0"/>
          </a:p>
          <a:p>
            <a:pPr marL="914400" lvl="1" indent="-457200" algn="l" eaLnBrk="1" hangingPunct="1"/>
            <a:r>
              <a:rPr lang="hu-HU" dirty="0" smtClean="0">
                <a:latin typeface="Calibri"/>
              </a:rPr>
              <a:t>			→ Innovációs rendszer</a:t>
            </a:r>
            <a:endParaRPr lang="hu-HU" dirty="0" smtClean="0"/>
          </a:p>
        </p:txBody>
      </p:sp>
      <p:pic>
        <p:nvPicPr>
          <p:cNvPr id="5" name="Picture 2" descr="\\argos\elang$\My_Documents\Munka\Marketing\Arculat\2009-2010\IBS_logo_poziti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508559"/>
            <a:ext cx="2250250" cy="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920" y="6487772"/>
            <a:ext cx="720080" cy="3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47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11629" r="3212"/>
          <a:stretch>
            <a:fillRect/>
          </a:stretch>
        </p:blipFill>
        <p:spPr bwMode="auto">
          <a:xfrm>
            <a:off x="0" y="0"/>
            <a:ext cx="9144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848600" cy="1081088"/>
          </a:xfrm>
        </p:spPr>
        <p:txBody>
          <a:bodyPr/>
          <a:lstStyle/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Tanulás, innováció és online közösségi hálók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16832"/>
            <a:ext cx="7991475" cy="4680520"/>
          </a:xfrm>
        </p:spPr>
        <p:txBody>
          <a:bodyPr/>
          <a:lstStyle/>
          <a:p>
            <a:pPr lvl="1" indent="-457200" algn="l" eaLnBrk="1" hangingPunct="1">
              <a:buFont typeface="Arial" pitchFamily="34" charset="0"/>
              <a:buChar char="•"/>
            </a:pPr>
            <a:r>
              <a:rPr lang="hu-HU" sz="2400" dirty="0" err="1" smtClean="0"/>
              <a:t>Routten</a:t>
            </a:r>
            <a:r>
              <a:rPr lang="hu-HU" sz="2400" dirty="0" smtClean="0"/>
              <a:t> et </a:t>
            </a:r>
            <a:r>
              <a:rPr lang="hu-HU" sz="2400" dirty="0" err="1" smtClean="0"/>
              <a:t>al</a:t>
            </a:r>
            <a:r>
              <a:rPr lang="hu-HU" sz="2400" dirty="0" smtClean="0"/>
              <a:t>, 2012 - </a:t>
            </a:r>
            <a:r>
              <a:rPr lang="hu-HU" sz="2400" dirty="0" err="1" smtClean="0"/>
              <a:t>Feldman</a:t>
            </a:r>
            <a:r>
              <a:rPr lang="hu-HU" sz="2400" dirty="0" smtClean="0"/>
              <a:t>, 2012</a:t>
            </a:r>
          </a:p>
          <a:p>
            <a:pPr marL="914400" lvl="1" indent="-457200" algn="l" eaLnBrk="1" hangingPunct="1"/>
            <a:endParaRPr lang="hu-HU" sz="2400" dirty="0" smtClean="0"/>
          </a:p>
          <a:p>
            <a:pPr lvl="1" indent="-457200" algn="l" eaLnBrk="1" hangingPunct="1">
              <a:buFont typeface="Arial" pitchFamily="34" charset="0"/>
              <a:buChar char="•"/>
            </a:pPr>
            <a:r>
              <a:rPr lang="hu-HU" sz="2400" dirty="0" err="1" smtClean="0"/>
              <a:t>Grabher</a:t>
            </a:r>
            <a:r>
              <a:rPr lang="hu-HU" sz="2400" dirty="0" smtClean="0"/>
              <a:t> és Stark: </a:t>
            </a:r>
          </a:p>
          <a:p>
            <a:pPr marL="914400" lvl="1" indent="-457200" algn="l" eaLnBrk="1" hangingPunct="1"/>
            <a:r>
              <a:rPr lang="hu-HU" sz="2400" dirty="0" smtClean="0"/>
              <a:t>Microsoft és SAP projekt hálók, technológiai hálók</a:t>
            </a:r>
          </a:p>
          <a:p>
            <a:pPr marL="914400" lvl="1" indent="-457200" algn="l" eaLnBrk="1" hangingPunct="1"/>
            <a:r>
              <a:rPr lang="hu-HU" sz="2400" dirty="0" smtClean="0"/>
              <a:t>Vs.</a:t>
            </a:r>
          </a:p>
          <a:p>
            <a:pPr marL="914400" lvl="1" indent="-457200" algn="l" eaLnBrk="1" hangingPunct="1"/>
            <a:r>
              <a:rPr lang="hu-HU" sz="2400" dirty="0" err="1" smtClean="0"/>
              <a:t>LinkedIn</a:t>
            </a:r>
            <a:endParaRPr lang="hu-HU" sz="2400" dirty="0" smtClean="0"/>
          </a:p>
          <a:p>
            <a:pPr marL="914400" lvl="1" indent="-457200" algn="l" eaLnBrk="1" hangingPunct="1"/>
            <a:endParaRPr lang="hu-HU" sz="2400" dirty="0" smtClean="0"/>
          </a:p>
          <a:p>
            <a:pPr lvl="1" indent="-457200" algn="l" eaLnBrk="1" hangingPunct="1">
              <a:buFont typeface="Arial" pitchFamily="34" charset="0"/>
              <a:buChar char="•"/>
            </a:pPr>
            <a:r>
              <a:rPr lang="hu-HU" sz="2400" dirty="0" err="1" smtClean="0"/>
              <a:t>Grabher</a:t>
            </a:r>
            <a:r>
              <a:rPr lang="hu-HU" sz="2400" dirty="0" smtClean="0"/>
              <a:t> és König, 2012</a:t>
            </a:r>
          </a:p>
          <a:p>
            <a:pPr marL="914400" lvl="1" indent="-457200" algn="l" eaLnBrk="1" hangingPunct="1">
              <a:buFont typeface="Arial" pitchFamily="34" charset="0"/>
              <a:buChar char="−"/>
            </a:pPr>
            <a:r>
              <a:rPr lang="hu-HU" sz="2400" dirty="0" smtClean="0"/>
              <a:t>Egyéni indikátorok az online hálózati szerepre</a:t>
            </a:r>
            <a:r>
              <a:rPr lang="hu-HU" sz="2400" dirty="0" smtClean="0">
                <a:latin typeface="Calibri"/>
              </a:rPr>
              <a:t>→</a:t>
            </a:r>
            <a:r>
              <a:rPr lang="hu-HU" sz="2400" dirty="0" smtClean="0"/>
              <a:t>  </a:t>
            </a:r>
            <a:r>
              <a:rPr lang="hu-HU" sz="2400" dirty="0" err="1" smtClean="0"/>
              <a:t>networking</a:t>
            </a:r>
            <a:r>
              <a:rPr lang="hu-HU" sz="2400" dirty="0" smtClean="0"/>
              <a:t> stratégiák</a:t>
            </a:r>
          </a:p>
          <a:p>
            <a:pPr marL="914400" lvl="1" indent="-457200" algn="l" eaLnBrk="1" hangingPunct="1"/>
            <a:endParaRPr lang="hu-HU" sz="2400" dirty="0" smtClean="0"/>
          </a:p>
        </p:txBody>
      </p:sp>
      <p:pic>
        <p:nvPicPr>
          <p:cNvPr id="5" name="Picture 2" descr="\\argos\elang$\My_Documents\Munka\Marketing\Arculat\2009-2010\IBS_logo_poziti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508559"/>
            <a:ext cx="2250250" cy="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920" y="6487772"/>
            <a:ext cx="720080" cy="3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47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11629" r="3212"/>
          <a:stretch>
            <a:fillRect/>
          </a:stretch>
        </p:blipFill>
        <p:spPr bwMode="auto">
          <a:xfrm>
            <a:off x="0" y="0"/>
            <a:ext cx="9144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848600" cy="1081088"/>
          </a:xfrm>
        </p:spPr>
        <p:txBody>
          <a:bodyPr/>
          <a:lstStyle/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Innovációs rendszerek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16832"/>
            <a:ext cx="7991475" cy="4680520"/>
          </a:xfrm>
        </p:spPr>
        <p:txBody>
          <a:bodyPr/>
          <a:lstStyle/>
          <a:p>
            <a:pPr marL="914400" lvl="1" indent="-457200" algn="l" eaLnBrk="1" hangingPunct="1"/>
            <a:r>
              <a:rPr lang="hu-HU" dirty="0" smtClean="0"/>
              <a:t>Az életrajzunkat nyilvánossá tesszük: tapasztalati tudás áramlása</a:t>
            </a:r>
          </a:p>
          <a:p>
            <a:pPr marL="914400" lvl="1" indent="-457200" algn="l" eaLnBrk="1" hangingPunct="1"/>
            <a:r>
              <a:rPr lang="hu-HU" dirty="0" smtClean="0"/>
              <a:t>Kapcsolatainkat nyilvánossá tesszük: szocializált tudás megosztása</a:t>
            </a:r>
          </a:p>
          <a:p>
            <a:pPr marL="914400" lvl="1" indent="-457200" algn="l" eaLnBrk="1" hangingPunct="1"/>
            <a:endParaRPr lang="hu-HU" dirty="0" smtClean="0"/>
          </a:p>
          <a:p>
            <a:pPr marL="914400" lvl="1" indent="-457200" algn="l" eaLnBrk="1" hangingPunct="1"/>
            <a:r>
              <a:rPr lang="hu-HU" dirty="0" smtClean="0"/>
              <a:t>Jelenlegi munkahely és kapcsolatok: </a:t>
            </a:r>
            <a:r>
              <a:rPr lang="hu-HU" dirty="0" err="1" smtClean="0"/>
              <a:t>interface</a:t>
            </a:r>
            <a:r>
              <a:rPr lang="hu-HU" dirty="0" smtClean="0"/>
              <a:t> az innovációs rendszer alrendszerei között</a:t>
            </a:r>
          </a:p>
          <a:p>
            <a:pPr marL="914400" lvl="1" indent="-457200" algn="l" eaLnBrk="1" hangingPunct="1"/>
            <a:endParaRPr lang="hu-HU" dirty="0" smtClean="0"/>
          </a:p>
        </p:txBody>
      </p:sp>
      <p:pic>
        <p:nvPicPr>
          <p:cNvPr id="5" name="Picture 2" descr="\\argos\elang$\My_Documents\Munka\Marketing\Arculat\2009-2010\IBS_logo_poziti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508559"/>
            <a:ext cx="2250250" cy="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920" y="6487772"/>
            <a:ext cx="720080" cy="3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47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11629" r="3212"/>
          <a:stretch>
            <a:fillRect/>
          </a:stretch>
        </p:blipFill>
        <p:spPr bwMode="auto">
          <a:xfrm>
            <a:off x="0" y="0"/>
            <a:ext cx="9144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 bwMode="auto">
          <a:xfrm>
            <a:off x="611560" y="260648"/>
            <a:ext cx="83529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hu-HU" sz="3200" b="1" dirty="0" smtClean="0">
                <a:solidFill>
                  <a:schemeClr val="bg1"/>
                </a:solidFill>
              </a:rPr>
              <a:t>Online kommunikáció</a:t>
            </a:r>
            <a:endParaRPr lang="hu-HU" sz="3200" b="1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7216"/>
            <a:ext cx="7545623" cy="44479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>
            <a:off x="3563888" y="6021645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>
                <a:solidFill>
                  <a:schemeClr val="bg1">
                    <a:lumMod val="50000"/>
                  </a:schemeClr>
                </a:solidFill>
              </a:rPr>
              <a:t>Forrás: </a:t>
            </a:r>
            <a:r>
              <a:rPr lang="hu-HU" sz="1200" i="1" dirty="0" err="1">
                <a:solidFill>
                  <a:schemeClr val="bg1">
                    <a:lumMod val="50000"/>
                  </a:schemeClr>
                </a:solidFill>
              </a:rPr>
              <a:t>Hernandez-Ramos</a:t>
            </a:r>
            <a:r>
              <a:rPr lang="hu-HU" sz="1200" i="1" dirty="0">
                <a:solidFill>
                  <a:schemeClr val="bg1">
                    <a:lumMod val="50000"/>
                  </a:schemeClr>
                </a:solidFill>
              </a:rPr>
              <a:t>, 2004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\\argos\elang$\My_Documents\Munka\Marketing\Arculat\2009-2010\IBS_logo_poziti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508559"/>
            <a:ext cx="2250250" cy="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0228" y="6462308"/>
            <a:ext cx="720080" cy="3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82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451</Words>
  <Application>Microsoft Office PowerPoint</Application>
  <PresentationFormat>Diavetítés a képernyőre (4:3 oldalarány)</PresentationFormat>
  <Paragraphs>142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Default Design</vt:lpstr>
      <vt:lpstr>1. dia</vt:lpstr>
      <vt:lpstr>Vázlat</vt:lpstr>
      <vt:lpstr>iWiW térkép: felhasználók és aktivitás</vt:lpstr>
      <vt:lpstr>A városméret, Budapesttől való távolság és egyéb kommunikáció hatása a terjedésre</vt:lpstr>
      <vt:lpstr>OSON@IBS – iwiw kutatás 1. </vt:lpstr>
      <vt:lpstr>OSON@IBS – iwiw kutatás 2. </vt:lpstr>
      <vt:lpstr>Tanulás, innováció és online közösségi hálók</vt:lpstr>
      <vt:lpstr>Innovációs rendszerek </vt:lpstr>
      <vt:lpstr>9. dia</vt:lpstr>
      <vt:lpstr>10. dia</vt:lpstr>
      <vt:lpstr>Sör vagy templom? Twitter az USA-ban</vt:lpstr>
      <vt:lpstr>Hungary, IMF: Twitter 2012. 11. 6-13.</vt:lpstr>
      <vt:lpstr>Adattípusok</vt:lpstr>
      <vt:lpstr>Adatokhoz kapcsolódó problémák</vt:lpstr>
      <vt:lpstr>15. dia</vt:lpstr>
    </vt:vector>
  </TitlesOfParts>
  <Company>International Business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sample slide</dc:title>
  <dc:creator>IBS</dc:creator>
  <cp:lastModifiedBy>blengyel</cp:lastModifiedBy>
  <cp:revision>84</cp:revision>
  <dcterms:created xsi:type="dcterms:W3CDTF">2010-06-10T09:02:39Z</dcterms:created>
  <dcterms:modified xsi:type="dcterms:W3CDTF">2012-11-23T09:30:11Z</dcterms:modified>
</cp:coreProperties>
</file>