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9" r:id="rId9"/>
    <p:sldId id="268" r:id="rId10"/>
    <p:sldId id="270" r:id="rId11"/>
    <p:sldId id="271" r:id="rId12"/>
    <p:sldId id="274" r:id="rId13"/>
    <p:sldId id="273" r:id="rId14"/>
    <p:sldId id="275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6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sztal\2012_MRTT_Gy&#337;r\adato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sztal\2012_MRTT_Gy&#337;r\adato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sztal\2012_MRTT_Gy&#337;r\adatok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sztal\2012_MRTT_Gy&#337;r\adato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adatok!$AE$1</c:f>
              <c:strCache>
                <c:ptCount val="1"/>
                <c:pt idx="0">
                  <c:v>Htec_emp /tot_emp(2008,%)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adatok!$A$17:$A$32</c:f>
              <c:strCache>
                <c:ptCount val="16"/>
                <c:pt idx="0">
                  <c:v>Lódzkie</c:v>
                </c:pt>
                <c:pt idx="1">
                  <c:v>Mazowieckie</c:v>
                </c:pt>
                <c:pt idx="2">
                  <c:v>Malopolskie</c:v>
                </c:pt>
                <c:pt idx="3">
                  <c:v>Slaskie</c:v>
                </c:pt>
                <c:pt idx="4">
                  <c:v>Lubelskie</c:v>
                </c:pt>
                <c:pt idx="5">
                  <c:v>Podkarpackie</c:v>
                </c:pt>
                <c:pt idx="6">
                  <c:v>Swietokrzyskie</c:v>
                </c:pt>
                <c:pt idx="7">
                  <c:v>Podlaskie</c:v>
                </c:pt>
                <c:pt idx="8">
                  <c:v>Wielkopolskie</c:v>
                </c:pt>
                <c:pt idx="9">
                  <c:v>Zachodniopomorskie</c:v>
                </c:pt>
                <c:pt idx="10">
                  <c:v>Lubuskie</c:v>
                </c:pt>
                <c:pt idx="11">
                  <c:v>Dolnoslaskie</c:v>
                </c:pt>
                <c:pt idx="12">
                  <c:v>Opolskie</c:v>
                </c:pt>
                <c:pt idx="13">
                  <c:v>Kujawsko-Pomorskie</c:v>
                </c:pt>
                <c:pt idx="14">
                  <c:v>Warminsko-Mazurskie</c:v>
                </c:pt>
                <c:pt idx="15">
                  <c:v>Pomorskie</c:v>
                </c:pt>
              </c:strCache>
            </c:strRef>
          </c:cat>
          <c:val>
            <c:numRef>
              <c:f>adatok!$AE$17:$AE$32</c:f>
              <c:numCache>
                <c:formatCode>0.0%</c:formatCode>
                <c:ptCount val="16"/>
                <c:pt idx="0">
                  <c:v>2.2000000000000006E-2</c:v>
                </c:pt>
                <c:pt idx="1">
                  <c:v>5.400000000000002E-2</c:v>
                </c:pt>
                <c:pt idx="2">
                  <c:v>2.7000000000000017E-2</c:v>
                </c:pt>
                <c:pt idx="3">
                  <c:v>1.8000000000000006E-2</c:v>
                </c:pt>
                <c:pt idx="4">
                  <c:v>1.2000000000000004E-2</c:v>
                </c:pt>
                <c:pt idx="5">
                  <c:v>1.2999999999999998E-2</c:v>
                </c:pt>
                <c:pt idx="6">
                  <c:v>1.0000000000000004E-2</c:v>
                </c:pt>
                <c:pt idx="7">
                  <c:v>1.7000000000000008E-2</c:v>
                </c:pt>
                <c:pt idx="8">
                  <c:v>1.4000000000000004E-2</c:v>
                </c:pt>
                <c:pt idx="9">
                  <c:v>2.1000000000000008E-2</c:v>
                </c:pt>
                <c:pt idx="10">
                  <c:v>2.0000000000000007E-2</c:v>
                </c:pt>
                <c:pt idx="11">
                  <c:v>3.9000000000000014E-2</c:v>
                </c:pt>
                <c:pt idx="12">
                  <c:v>0</c:v>
                </c:pt>
                <c:pt idx="13">
                  <c:v>2.6000000000000006E-2</c:v>
                </c:pt>
                <c:pt idx="14">
                  <c:v>1.0999999999999999E-2</c:v>
                </c:pt>
                <c:pt idx="15">
                  <c:v>3.9000000000000014E-2</c:v>
                </c:pt>
              </c:numCache>
            </c:numRef>
          </c:val>
        </c:ser>
        <c:ser>
          <c:idx val="1"/>
          <c:order val="1"/>
          <c:tx>
            <c:strRef>
              <c:f>adatok!$AF$1</c:f>
              <c:strCache>
                <c:ptCount val="1"/>
                <c:pt idx="0">
                  <c:v>Htec_emp /tot_emp(2011,%)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adatok!$A$17:$A$32</c:f>
              <c:strCache>
                <c:ptCount val="16"/>
                <c:pt idx="0">
                  <c:v>Lódzkie</c:v>
                </c:pt>
                <c:pt idx="1">
                  <c:v>Mazowieckie</c:v>
                </c:pt>
                <c:pt idx="2">
                  <c:v>Malopolskie</c:v>
                </c:pt>
                <c:pt idx="3">
                  <c:v>Slaskie</c:v>
                </c:pt>
                <c:pt idx="4">
                  <c:v>Lubelskie</c:v>
                </c:pt>
                <c:pt idx="5">
                  <c:v>Podkarpackie</c:v>
                </c:pt>
                <c:pt idx="6">
                  <c:v>Swietokrzyskie</c:v>
                </c:pt>
                <c:pt idx="7">
                  <c:v>Podlaskie</c:v>
                </c:pt>
                <c:pt idx="8">
                  <c:v>Wielkopolskie</c:v>
                </c:pt>
                <c:pt idx="9">
                  <c:v>Zachodniopomorskie</c:v>
                </c:pt>
                <c:pt idx="10">
                  <c:v>Lubuskie</c:v>
                </c:pt>
                <c:pt idx="11">
                  <c:v>Dolnoslaskie</c:v>
                </c:pt>
                <c:pt idx="12">
                  <c:v>Opolskie</c:v>
                </c:pt>
                <c:pt idx="13">
                  <c:v>Kujawsko-Pomorskie</c:v>
                </c:pt>
                <c:pt idx="14">
                  <c:v>Warminsko-Mazurskie</c:v>
                </c:pt>
                <c:pt idx="15">
                  <c:v>Pomorskie</c:v>
                </c:pt>
              </c:strCache>
            </c:strRef>
          </c:cat>
          <c:val>
            <c:numRef>
              <c:f>adatok!$AF$17:$AF$32</c:f>
              <c:numCache>
                <c:formatCode>0.0%</c:formatCode>
                <c:ptCount val="16"/>
                <c:pt idx="0">
                  <c:v>2.8000000000000008E-2</c:v>
                </c:pt>
                <c:pt idx="1">
                  <c:v>5.2000000000000018E-2</c:v>
                </c:pt>
                <c:pt idx="2">
                  <c:v>2.7000000000000017E-2</c:v>
                </c:pt>
                <c:pt idx="3">
                  <c:v>2.3000000000000007E-2</c:v>
                </c:pt>
                <c:pt idx="4">
                  <c:v>1.4999999999999998E-2</c:v>
                </c:pt>
                <c:pt idx="5">
                  <c:v>1.4000000000000004E-2</c:v>
                </c:pt>
                <c:pt idx="6">
                  <c:v>8.0000000000000054E-3</c:v>
                </c:pt>
                <c:pt idx="7">
                  <c:v>1.2000000000000004E-2</c:v>
                </c:pt>
                <c:pt idx="8">
                  <c:v>1.9000000000000006E-2</c:v>
                </c:pt>
                <c:pt idx="9">
                  <c:v>1.6000000000000007E-2</c:v>
                </c:pt>
                <c:pt idx="10">
                  <c:v>2.5000000000000008E-2</c:v>
                </c:pt>
                <c:pt idx="11">
                  <c:v>3.7000000000000012E-2</c:v>
                </c:pt>
                <c:pt idx="12">
                  <c:v>0</c:v>
                </c:pt>
                <c:pt idx="13">
                  <c:v>2.6000000000000006E-2</c:v>
                </c:pt>
                <c:pt idx="14">
                  <c:v>1.4000000000000004E-2</c:v>
                </c:pt>
                <c:pt idx="15">
                  <c:v>4.2000000000000016E-2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833600"/>
        <c:axId val="66152704"/>
      </c:barChart>
      <c:catAx>
        <c:axId val="95833600"/>
        <c:scaling>
          <c:orientation val="minMax"/>
        </c:scaling>
        <c:delete val="0"/>
        <c:axPos val="b"/>
        <c:majorTickMark val="out"/>
        <c:minorTickMark val="none"/>
        <c:tickLblPos val="nextTo"/>
        <c:crossAx val="66152704"/>
        <c:crosses val="autoZero"/>
        <c:auto val="1"/>
        <c:lblAlgn val="ctr"/>
        <c:lblOffset val="100"/>
        <c:noMultiLvlLbl val="0"/>
      </c:catAx>
      <c:valAx>
        <c:axId val="6615270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958336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adatok!$AE$1</c:f>
              <c:strCache>
                <c:ptCount val="1"/>
                <c:pt idx="0">
                  <c:v>Htec_emp /tot_emp(2008,%)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adatok!$A$2:$A$9</c:f>
              <c:strCache>
                <c:ptCount val="8"/>
                <c:pt idx="0">
                  <c:v>Praha</c:v>
                </c:pt>
                <c:pt idx="1">
                  <c:v>Strední Cechy</c:v>
                </c:pt>
                <c:pt idx="2">
                  <c:v>Jihozápad</c:v>
                </c:pt>
                <c:pt idx="3">
                  <c:v>Severozápad</c:v>
                </c:pt>
                <c:pt idx="4">
                  <c:v>Severovýchod</c:v>
                </c:pt>
                <c:pt idx="5">
                  <c:v>Jihovýchod</c:v>
                </c:pt>
                <c:pt idx="6">
                  <c:v>Strední Morava</c:v>
                </c:pt>
                <c:pt idx="7">
                  <c:v>Moravskoslezsko</c:v>
                </c:pt>
              </c:strCache>
            </c:strRef>
          </c:cat>
          <c:val>
            <c:numRef>
              <c:f>adatok!$AE$2:$AE$9</c:f>
              <c:numCache>
                <c:formatCode>0.0%</c:formatCode>
                <c:ptCount val="8"/>
                <c:pt idx="0">
                  <c:v>7.5999999999999998E-2</c:v>
                </c:pt>
                <c:pt idx="1">
                  <c:v>3.6999999999999998E-2</c:v>
                </c:pt>
                <c:pt idx="2">
                  <c:v>3.7999999999999999E-2</c:v>
                </c:pt>
                <c:pt idx="3">
                  <c:v>2.4E-2</c:v>
                </c:pt>
                <c:pt idx="4">
                  <c:v>3.4000000000000002E-2</c:v>
                </c:pt>
                <c:pt idx="5">
                  <c:v>3.5999999999999997E-2</c:v>
                </c:pt>
                <c:pt idx="6">
                  <c:v>2.700000000000001E-2</c:v>
                </c:pt>
                <c:pt idx="7">
                  <c:v>3.0000000000000002E-2</c:v>
                </c:pt>
              </c:numCache>
            </c:numRef>
          </c:val>
        </c:ser>
        <c:ser>
          <c:idx val="1"/>
          <c:order val="1"/>
          <c:tx>
            <c:strRef>
              <c:f>adatok!$AF$1</c:f>
              <c:strCache>
                <c:ptCount val="1"/>
                <c:pt idx="0">
                  <c:v>Htec_emp /tot_emp(2011,%)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adatok!$A$2:$A$9</c:f>
              <c:strCache>
                <c:ptCount val="8"/>
                <c:pt idx="0">
                  <c:v>Praha</c:v>
                </c:pt>
                <c:pt idx="1">
                  <c:v>Strední Cechy</c:v>
                </c:pt>
                <c:pt idx="2">
                  <c:v>Jihozápad</c:v>
                </c:pt>
                <c:pt idx="3">
                  <c:v>Severozápad</c:v>
                </c:pt>
                <c:pt idx="4">
                  <c:v>Severovýchod</c:v>
                </c:pt>
                <c:pt idx="5">
                  <c:v>Jihovýchod</c:v>
                </c:pt>
                <c:pt idx="6">
                  <c:v>Strední Morava</c:v>
                </c:pt>
                <c:pt idx="7">
                  <c:v>Moravskoslezsko</c:v>
                </c:pt>
              </c:strCache>
            </c:strRef>
          </c:cat>
          <c:val>
            <c:numRef>
              <c:f>adatok!$AF$2:$AF$9</c:f>
              <c:numCache>
                <c:formatCode>0.0%</c:formatCode>
                <c:ptCount val="8"/>
                <c:pt idx="0">
                  <c:v>8.8000000000000037E-2</c:v>
                </c:pt>
                <c:pt idx="1">
                  <c:v>0.05</c:v>
                </c:pt>
                <c:pt idx="2">
                  <c:v>3.7999999999999999E-2</c:v>
                </c:pt>
                <c:pt idx="3">
                  <c:v>2.1000000000000008E-2</c:v>
                </c:pt>
                <c:pt idx="4">
                  <c:v>4.5000000000000012E-2</c:v>
                </c:pt>
                <c:pt idx="5">
                  <c:v>4.5000000000000012E-2</c:v>
                </c:pt>
                <c:pt idx="6">
                  <c:v>3.6999999999999998E-2</c:v>
                </c:pt>
                <c:pt idx="7">
                  <c:v>3.3000000000000002E-2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051584"/>
        <c:axId val="66155008"/>
      </c:barChart>
      <c:catAx>
        <c:axId val="98051584"/>
        <c:scaling>
          <c:orientation val="minMax"/>
        </c:scaling>
        <c:delete val="0"/>
        <c:axPos val="b"/>
        <c:majorTickMark val="out"/>
        <c:minorTickMark val="none"/>
        <c:tickLblPos val="nextTo"/>
        <c:crossAx val="66155008"/>
        <c:crosses val="autoZero"/>
        <c:auto val="1"/>
        <c:lblAlgn val="ctr"/>
        <c:lblOffset val="100"/>
        <c:noMultiLvlLbl val="0"/>
      </c:catAx>
      <c:valAx>
        <c:axId val="66155008"/>
        <c:scaling>
          <c:orientation val="minMax"/>
          <c:max val="9.0000000000000024E-2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98051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adatok!$AE$1</c:f>
              <c:strCache>
                <c:ptCount val="1"/>
                <c:pt idx="0">
                  <c:v>Htec_emp /tot_emp(2008,%)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adatok!$A$10:$A$16</c:f>
              <c:strCache>
                <c:ptCount val="7"/>
                <c:pt idx="0">
                  <c:v>Közép-Magyarország</c:v>
                </c:pt>
                <c:pt idx="1">
                  <c:v>Közép-Dunántúl</c:v>
                </c:pt>
                <c:pt idx="2">
                  <c:v>Nyugat-Dunántúl</c:v>
                </c:pt>
                <c:pt idx="3">
                  <c:v>Dél-Dunántúl</c:v>
                </c:pt>
                <c:pt idx="4">
                  <c:v>Észak-Magyarország</c:v>
                </c:pt>
                <c:pt idx="5">
                  <c:v>Észak-Alföld</c:v>
                </c:pt>
                <c:pt idx="6">
                  <c:v>Dél-Alföld</c:v>
                </c:pt>
              </c:strCache>
            </c:strRef>
          </c:cat>
          <c:val>
            <c:numRef>
              <c:f>adatok!$AE$10:$AE$16</c:f>
              <c:numCache>
                <c:formatCode>0.0%</c:formatCode>
                <c:ptCount val="7"/>
                <c:pt idx="0">
                  <c:v>7.3000000000000009E-2</c:v>
                </c:pt>
                <c:pt idx="1">
                  <c:v>5.3999999999999999E-2</c:v>
                </c:pt>
                <c:pt idx="2">
                  <c:v>5.3000000000000012E-2</c:v>
                </c:pt>
                <c:pt idx="3">
                  <c:v>0.05</c:v>
                </c:pt>
                <c:pt idx="4">
                  <c:v>3.5999999999999997E-2</c:v>
                </c:pt>
                <c:pt idx="5">
                  <c:v>3.3000000000000002E-2</c:v>
                </c:pt>
                <c:pt idx="6">
                  <c:v>2.0000000000000007E-2</c:v>
                </c:pt>
              </c:numCache>
            </c:numRef>
          </c:val>
        </c:ser>
        <c:ser>
          <c:idx val="1"/>
          <c:order val="1"/>
          <c:tx>
            <c:strRef>
              <c:f>adatok!$AF$1</c:f>
              <c:strCache>
                <c:ptCount val="1"/>
                <c:pt idx="0">
                  <c:v>Htec_emp /tot_emp(2011,%)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adatok!$A$10:$A$16</c:f>
              <c:strCache>
                <c:ptCount val="7"/>
                <c:pt idx="0">
                  <c:v>Közép-Magyarország</c:v>
                </c:pt>
                <c:pt idx="1">
                  <c:v>Közép-Dunántúl</c:v>
                </c:pt>
                <c:pt idx="2">
                  <c:v>Nyugat-Dunántúl</c:v>
                </c:pt>
                <c:pt idx="3">
                  <c:v>Dél-Dunántúl</c:v>
                </c:pt>
                <c:pt idx="4">
                  <c:v>Észak-Magyarország</c:v>
                </c:pt>
                <c:pt idx="5">
                  <c:v>Észak-Alföld</c:v>
                </c:pt>
                <c:pt idx="6">
                  <c:v>Dél-Alföld</c:v>
                </c:pt>
              </c:strCache>
            </c:strRef>
          </c:cat>
          <c:val>
            <c:numRef>
              <c:f>adatok!$AF$10:$AF$16</c:f>
              <c:numCache>
                <c:formatCode>0.0%</c:formatCode>
                <c:ptCount val="7"/>
                <c:pt idx="0">
                  <c:v>7.1999999999999995E-2</c:v>
                </c:pt>
                <c:pt idx="1">
                  <c:v>5.1000000000000004E-2</c:v>
                </c:pt>
                <c:pt idx="2">
                  <c:v>6.6000000000000003E-2</c:v>
                </c:pt>
                <c:pt idx="3">
                  <c:v>3.7999999999999999E-2</c:v>
                </c:pt>
                <c:pt idx="4">
                  <c:v>0.05</c:v>
                </c:pt>
                <c:pt idx="5">
                  <c:v>3.5999999999999997E-2</c:v>
                </c:pt>
                <c:pt idx="6">
                  <c:v>2.1999999999999999E-2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052096"/>
        <c:axId val="66156736"/>
      </c:barChart>
      <c:catAx>
        <c:axId val="98052096"/>
        <c:scaling>
          <c:orientation val="minMax"/>
        </c:scaling>
        <c:delete val="0"/>
        <c:axPos val="b"/>
        <c:majorTickMark val="out"/>
        <c:minorTickMark val="none"/>
        <c:tickLblPos val="nextTo"/>
        <c:crossAx val="66156736"/>
        <c:crosses val="autoZero"/>
        <c:auto val="1"/>
        <c:lblAlgn val="ctr"/>
        <c:lblOffset val="100"/>
        <c:noMultiLvlLbl val="0"/>
      </c:catAx>
      <c:valAx>
        <c:axId val="66156736"/>
        <c:scaling>
          <c:orientation val="minMax"/>
          <c:max val="9.0000000000000024E-2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98052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adatok!$AE$1</c:f>
              <c:strCache>
                <c:ptCount val="1"/>
                <c:pt idx="0">
                  <c:v>Htec_emp /tot_emp(2008,%)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adatok!$A$33:$A$36</c:f>
              <c:strCache>
                <c:ptCount val="4"/>
                <c:pt idx="0">
                  <c:v>Bratislavský kraj</c:v>
                </c:pt>
                <c:pt idx="1">
                  <c:v>Západné Slovensko</c:v>
                </c:pt>
                <c:pt idx="2">
                  <c:v>Stredné Slovensko</c:v>
                </c:pt>
                <c:pt idx="3">
                  <c:v>Východné Slovensko</c:v>
                </c:pt>
              </c:strCache>
            </c:strRef>
          </c:cat>
          <c:val>
            <c:numRef>
              <c:f>adatok!$AE$33:$AE$36</c:f>
              <c:numCache>
                <c:formatCode>0.0%</c:formatCode>
                <c:ptCount val="4"/>
                <c:pt idx="0">
                  <c:v>5.7000000000000016E-2</c:v>
                </c:pt>
                <c:pt idx="1">
                  <c:v>3.5999999999999997E-2</c:v>
                </c:pt>
                <c:pt idx="2">
                  <c:v>3.3000000000000002E-2</c:v>
                </c:pt>
                <c:pt idx="3">
                  <c:v>2.8000000000000001E-2</c:v>
                </c:pt>
              </c:numCache>
            </c:numRef>
          </c:val>
        </c:ser>
        <c:ser>
          <c:idx val="1"/>
          <c:order val="1"/>
          <c:tx>
            <c:strRef>
              <c:f>adatok!$AF$1</c:f>
              <c:strCache>
                <c:ptCount val="1"/>
                <c:pt idx="0">
                  <c:v>Htec_emp /tot_emp(2011,%)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adatok!$A$33:$A$36</c:f>
              <c:strCache>
                <c:ptCount val="4"/>
                <c:pt idx="0">
                  <c:v>Bratislavský kraj</c:v>
                </c:pt>
                <c:pt idx="1">
                  <c:v>Západné Slovensko</c:v>
                </c:pt>
                <c:pt idx="2">
                  <c:v>Stredné Slovensko</c:v>
                </c:pt>
                <c:pt idx="3">
                  <c:v>Východné Slovensko</c:v>
                </c:pt>
              </c:strCache>
            </c:strRef>
          </c:cat>
          <c:val>
            <c:numRef>
              <c:f>adatok!$AF$33:$AF$36</c:f>
              <c:numCache>
                <c:formatCode>0.0%</c:formatCode>
                <c:ptCount val="4"/>
                <c:pt idx="0">
                  <c:v>7.8000000000000014E-2</c:v>
                </c:pt>
                <c:pt idx="1">
                  <c:v>4.3999999999999997E-2</c:v>
                </c:pt>
                <c:pt idx="2">
                  <c:v>2.4E-2</c:v>
                </c:pt>
                <c:pt idx="3">
                  <c:v>3.100000000000001E-2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052608"/>
        <c:axId val="99295232"/>
      </c:barChart>
      <c:catAx>
        <c:axId val="98052608"/>
        <c:scaling>
          <c:orientation val="minMax"/>
        </c:scaling>
        <c:delete val="0"/>
        <c:axPos val="b"/>
        <c:majorTickMark val="out"/>
        <c:minorTickMark val="none"/>
        <c:tickLblPos val="nextTo"/>
        <c:crossAx val="99295232"/>
        <c:crosses val="autoZero"/>
        <c:auto val="1"/>
        <c:lblAlgn val="ctr"/>
        <c:lblOffset val="100"/>
        <c:noMultiLvlLbl val="0"/>
      </c:catAx>
      <c:valAx>
        <c:axId val="9929523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980526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9838" y="3860800"/>
            <a:ext cx="5184775" cy="458788"/>
          </a:xfrm>
        </p:spPr>
        <p:txBody>
          <a:bodyPr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9838" y="4797425"/>
            <a:ext cx="5184775" cy="576263"/>
          </a:xfr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497E50-BB29-47C4-82F3-2A90519337C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32588" y="115888"/>
            <a:ext cx="2160587" cy="583406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250825" y="115888"/>
            <a:ext cx="6329363" cy="583406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C10A86-2B6D-4FBC-9B8C-326D48E28AD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0C1F43-F471-4F72-AF4B-06A1F3E7392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0EE760-5BD1-4F31-9119-41162309056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0825" y="765175"/>
            <a:ext cx="4244975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765175"/>
            <a:ext cx="4244975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22DBE6-C096-4224-81EB-7ACA8BEB565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9ED310-C6E7-48EF-BCBD-61E4499972D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274C47-5FC8-49EF-A49A-D889C1F4CB7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CD60D9-7C8C-47A2-AA5B-285A5507F1C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043983-413E-4EF9-89B5-D2C1A3CC340B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A02408-6721-43E0-BC5C-54AFFA0E523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15888"/>
            <a:ext cx="79930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765175"/>
            <a:ext cx="86423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029325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4299"/>
                </a:solidFill>
              </a:defRPr>
            </a:lvl1pPr>
          </a:lstStyle>
          <a:p>
            <a:fld id="{31D9F4F6-2DD9-4F56-B09E-2921B14C8419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42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42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42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42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pagerb@rkk.h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tudásintenzív</a:t>
            </a:r>
            <a:r>
              <a:rPr lang="hu-HU" dirty="0" smtClean="0"/>
              <a:t> iparágak megjelenése a kelet-közép-európai országok gazdaságfejlesztési stratégiáiban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z="1600" dirty="0" err="1" smtClean="0"/>
              <a:t>Páger</a:t>
            </a:r>
            <a:r>
              <a:rPr lang="hu-HU" sz="1600" dirty="0" smtClean="0"/>
              <a:t> Balázs, PhD-hallgató</a:t>
            </a:r>
          </a:p>
          <a:p>
            <a:r>
              <a:rPr lang="hu-HU" sz="1600" dirty="0" smtClean="0"/>
              <a:t>MRTT X. vándorgyűlés, Győr</a:t>
            </a:r>
          </a:p>
          <a:p>
            <a:r>
              <a:rPr lang="hu-HU" sz="1600" dirty="0" smtClean="0"/>
              <a:t>2012. november 23.</a:t>
            </a:r>
            <a:endParaRPr lang="hu-HU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felsőoktatás helyzete (2010)</a:t>
            </a:r>
            <a:endParaRPr lang="hu-HU" dirty="0"/>
          </a:p>
        </p:txBody>
      </p:sp>
      <p:pic>
        <p:nvPicPr>
          <p:cNvPr id="4" name="Kép 3" descr="U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778376"/>
            <a:ext cx="4625151" cy="5530944"/>
          </a:xfrm>
          <a:prstGeom prst="rect">
            <a:avLst/>
          </a:prstGeom>
        </p:spPr>
      </p:pic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5148064" y="2204864"/>
          <a:ext cx="3744417" cy="2430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139"/>
                <a:gridCol w="1248139"/>
                <a:gridCol w="1248139"/>
              </a:tblGrid>
              <a:tr h="486053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Ország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2004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6053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Cseho</a:t>
                      </a:r>
                      <a:r>
                        <a:rPr lang="hu-HU" dirty="0" smtClean="0"/>
                        <a:t>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12,3%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16,6%</a:t>
                      </a:r>
                      <a:endParaRPr lang="hu-HU" dirty="0"/>
                    </a:p>
                  </a:txBody>
                  <a:tcPr/>
                </a:tc>
              </a:tr>
              <a:tr h="486053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Lengyelo</a:t>
                      </a:r>
                      <a:r>
                        <a:rPr lang="hu-HU" dirty="0" smtClean="0"/>
                        <a:t>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15,1%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21,7%</a:t>
                      </a:r>
                      <a:endParaRPr lang="hu-HU" dirty="0"/>
                    </a:p>
                  </a:txBody>
                  <a:tcPr/>
                </a:tc>
              </a:tr>
              <a:tr h="486053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Magyaro</a:t>
                      </a:r>
                      <a:r>
                        <a:rPr lang="hu-HU" dirty="0" smtClean="0"/>
                        <a:t>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14,9%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17,9%</a:t>
                      </a:r>
                      <a:endParaRPr lang="hu-HU" dirty="0"/>
                    </a:p>
                  </a:txBody>
                  <a:tcPr/>
                </a:tc>
              </a:tr>
              <a:tr h="486053">
                <a:tc>
                  <a:txBody>
                    <a:bodyPr/>
                    <a:lstStyle/>
                    <a:p>
                      <a:r>
                        <a:rPr lang="hu-HU" dirty="0" smtClean="0"/>
                        <a:t>Szlovákia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15,1%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19,8%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Tudásintenzív</a:t>
            </a:r>
            <a:r>
              <a:rPr lang="hu-HU" dirty="0" smtClean="0"/>
              <a:t> </a:t>
            </a:r>
            <a:r>
              <a:rPr lang="hu-HU" dirty="0" err="1" smtClean="0"/>
              <a:t>foglalk</a:t>
            </a:r>
            <a:r>
              <a:rPr lang="hu-HU" dirty="0" smtClean="0"/>
              <a:t>. (2008-11) – PL</a:t>
            </a:r>
            <a:endParaRPr lang="hu-HU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1043608" y="1052736"/>
          <a:ext cx="7272808" cy="4686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Tudásintenzív</a:t>
            </a:r>
            <a:r>
              <a:rPr lang="hu-HU" dirty="0" smtClean="0"/>
              <a:t> </a:t>
            </a:r>
            <a:r>
              <a:rPr lang="hu-HU" dirty="0" err="1" smtClean="0"/>
              <a:t>foglalk</a:t>
            </a:r>
            <a:r>
              <a:rPr lang="hu-HU" dirty="0" smtClean="0"/>
              <a:t>. (2008-11) – CZ, HU, SK</a:t>
            </a:r>
            <a:endParaRPr lang="hu-HU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4572000" y="980728"/>
          <a:ext cx="4392488" cy="2748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2123728" y="3645024"/>
          <a:ext cx="4572000" cy="2748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251520" y="980728"/>
          <a:ext cx="4139952" cy="2460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Következtetések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 smtClean="0"/>
              <a:t>Fővárosi túlsúly továbbélése (a </a:t>
            </a:r>
            <a:r>
              <a:rPr lang="hu-HU" sz="2400" dirty="0" err="1" smtClean="0"/>
              <a:t>tudásintenzív</a:t>
            </a:r>
            <a:r>
              <a:rPr lang="hu-HU" sz="2400" dirty="0" smtClean="0"/>
              <a:t> iparágak sajátosságai miatt)</a:t>
            </a:r>
          </a:p>
          <a:p>
            <a:endParaRPr lang="hu-HU" sz="2400" dirty="0" smtClean="0"/>
          </a:p>
          <a:p>
            <a:r>
              <a:rPr lang="hu-HU" sz="2400" dirty="0" smtClean="0"/>
              <a:t>Regionális K+F potenciálok megjelenése, kibővülése </a:t>
            </a:r>
            <a:r>
              <a:rPr lang="hu-HU" sz="2400" dirty="0" smtClean="0">
                <a:sym typeface="Wingdings" pitchFamily="2" charset="2"/>
              </a:rPr>
              <a:t> a </a:t>
            </a:r>
            <a:r>
              <a:rPr lang="hu-HU" sz="2400" dirty="0" err="1" smtClean="0">
                <a:sym typeface="Wingdings" pitchFamily="2" charset="2"/>
              </a:rPr>
              <a:t>tudásintenzív</a:t>
            </a:r>
            <a:r>
              <a:rPr lang="hu-HU" sz="2400" dirty="0" smtClean="0">
                <a:sym typeface="Wingdings" pitchFamily="2" charset="2"/>
              </a:rPr>
              <a:t> ágazatok lehetséges telephelyei (?)</a:t>
            </a:r>
          </a:p>
          <a:p>
            <a:endParaRPr lang="hu-HU" sz="2400" dirty="0" smtClean="0">
              <a:sym typeface="Wingdings" pitchFamily="2" charset="2"/>
            </a:endParaRPr>
          </a:p>
          <a:p>
            <a:r>
              <a:rPr lang="hu-HU" sz="2400" dirty="0" smtClean="0">
                <a:sym typeface="Wingdings" pitchFamily="2" charset="2"/>
              </a:rPr>
              <a:t>Az uniós stratégiák a K+F infrastruktúra támogatására megfelelőnek tűnnek </a:t>
            </a:r>
          </a:p>
          <a:p>
            <a:endParaRPr lang="hu-HU" sz="2400" dirty="0" smtClean="0"/>
          </a:p>
          <a:p>
            <a:r>
              <a:rPr lang="hu-HU" sz="2400" dirty="0" smtClean="0"/>
              <a:t>A területfejlesztési stratégiák általánosan fogalmaznak, nem korlátoznak, de nem is specializálnak</a:t>
            </a:r>
          </a:p>
          <a:p>
            <a:endParaRPr lang="hu-H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u-HU" sz="3600" dirty="0" smtClean="0"/>
          </a:p>
          <a:p>
            <a:pPr>
              <a:buNone/>
            </a:pPr>
            <a:endParaRPr lang="hu-HU" sz="3600" dirty="0" smtClean="0"/>
          </a:p>
          <a:p>
            <a:pPr>
              <a:buNone/>
            </a:pPr>
            <a:endParaRPr lang="hu-HU" sz="3600" dirty="0" smtClean="0"/>
          </a:p>
          <a:p>
            <a:pPr algn="ctr">
              <a:buNone/>
            </a:pPr>
            <a:r>
              <a:rPr lang="hu-HU" sz="3600" dirty="0" smtClean="0"/>
              <a:t>KÖSZÖNÖM A FIGYELMET!</a:t>
            </a:r>
          </a:p>
          <a:p>
            <a:pPr algn="ctr">
              <a:buNone/>
            </a:pPr>
            <a:r>
              <a:rPr lang="hu-HU" sz="2800" dirty="0" err="1" smtClean="0">
                <a:hlinkClick r:id="rId2"/>
              </a:rPr>
              <a:t>pagerb</a:t>
            </a:r>
            <a:r>
              <a:rPr lang="hu-HU" sz="2800" dirty="0" smtClean="0">
                <a:hlinkClick r:id="rId2"/>
              </a:rPr>
              <a:t>@</a:t>
            </a:r>
            <a:r>
              <a:rPr lang="hu-HU" sz="2800" dirty="0" err="1" smtClean="0">
                <a:hlinkClick r:id="rId2"/>
              </a:rPr>
              <a:t>rkk.hu</a:t>
            </a:r>
            <a:endParaRPr lang="hu-HU" sz="2800" dirty="0" smtClean="0"/>
          </a:p>
          <a:p>
            <a:pPr algn="ctr">
              <a:buNone/>
            </a:pPr>
            <a:endParaRPr lang="hu-H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 smtClean="0"/>
              <a:t>A tudásalapú gazdaság kialakulása és jellemzői</a:t>
            </a:r>
          </a:p>
          <a:p>
            <a:r>
              <a:rPr lang="hu-HU" sz="2400" dirty="0" smtClean="0"/>
              <a:t>A </a:t>
            </a:r>
            <a:r>
              <a:rPr lang="hu-HU" sz="2400" dirty="0" err="1" smtClean="0"/>
              <a:t>tudásintenzív</a:t>
            </a:r>
            <a:r>
              <a:rPr lang="hu-HU" sz="2400" dirty="0" smtClean="0"/>
              <a:t> iparágak és szolgáltatások</a:t>
            </a:r>
          </a:p>
          <a:p>
            <a:r>
              <a:rPr lang="hu-HU" sz="2400" dirty="0" smtClean="0"/>
              <a:t>Mi kell ahhoz, hogy a </a:t>
            </a:r>
            <a:r>
              <a:rPr lang="hu-HU" sz="2400" dirty="0" err="1" smtClean="0"/>
              <a:t>tudásintenzív</a:t>
            </a:r>
            <a:r>
              <a:rPr lang="hu-HU" sz="2400" dirty="0" smtClean="0"/>
              <a:t> ipar megjelenjen?</a:t>
            </a:r>
          </a:p>
          <a:p>
            <a:r>
              <a:rPr lang="hu-HU" sz="2400" dirty="0" smtClean="0"/>
              <a:t>A stratégiák háttere: tudásra alapozott növekedés elképzelése az Európai Unióban</a:t>
            </a:r>
          </a:p>
          <a:p>
            <a:r>
              <a:rPr lang="hu-HU" sz="2400" dirty="0" smtClean="0"/>
              <a:t>Terület- és gazdaságfejlesztési stratégiák és a </a:t>
            </a:r>
            <a:r>
              <a:rPr lang="hu-HU" sz="2400" dirty="0" err="1" smtClean="0"/>
              <a:t>tudásintenzív</a:t>
            </a:r>
            <a:r>
              <a:rPr lang="hu-HU" sz="2400" dirty="0" smtClean="0"/>
              <a:t> tevékenységek szempontjából</a:t>
            </a:r>
          </a:p>
          <a:p>
            <a:pPr lvl="1"/>
            <a:r>
              <a:rPr lang="hu-HU" sz="2400" dirty="0" smtClean="0"/>
              <a:t>Csehország</a:t>
            </a:r>
          </a:p>
          <a:p>
            <a:pPr lvl="1"/>
            <a:r>
              <a:rPr lang="hu-HU" sz="2400" dirty="0" smtClean="0"/>
              <a:t>Szlovákia</a:t>
            </a:r>
          </a:p>
          <a:p>
            <a:pPr lvl="1"/>
            <a:r>
              <a:rPr lang="hu-HU" sz="2400" dirty="0" smtClean="0"/>
              <a:t>Lengyelország</a:t>
            </a:r>
          </a:p>
          <a:p>
            <a:pPr lvl="1"/>
            <a:r>
              <a:rPr lang="hu-HU" sz="2400" dirty="0" smtClean="0"/>
              <a:t>Magyarország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tudásalapú gazdaság kialakulása és jellemzői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 smtClean="0">
                <a:sym typeface="Wingdings" pitchFamily="2" charset="2"/>
              </a:rPr>
              <a:t>1970-es évekig: olcsó nyersanyag, nagyvállalatok, koncentráció, tömegtermelés, ipari túlsúly</a:t>
            </a:r>
          </a:p>
          <a:p>
            <a:r>
              <a:rPr lang="hu-HU" sz="2400" dirty="0" smtClean="0">
                <a:sym typeface="Wingdings" pitchFamily="2" charset="2"/>
              </a:rPr>
              <a:t>1970-es évektől kezdve: nyersanyagok drágulása, korábbi termelési módszerek megváltozása, szolgáltatások elterjedése, kis- és középvállalatok szerepe, innováció </a:t>
            </a:r>
          </a:p>
          <a:p>
            <a:r>
              <a:rPr lang="hu-HU" sz="2400" dirty="0" smtClean="0">
                <a:sym typeface="Wingdings" pitchFamily="2" charset="2"/>
              </a:rPr>
              <a:t>Technológiai fejlődés, innovációk</a:t>
            </a:r>
          </a:p>
          <a:p>
            <a:r>
              <a:rPr lang="hu-HU" sz="2400" dirty="0" smtClean="0">
                <a:sym typeface="Wingdings" pitchFamily="2" charset="2"/>
              </a:rPr>
              <a:t>A tudás „felértékelődése”</a:t>
            </a:r>
            <a:endParaRPr lang="hu-HU" dirty="0" smtClean="0">
              <a:sym typeface="Wingdings" pitchFamily="2" charset="2"/>
            </a:endParaRPr>
          </a:p>
          <a:p>
            <a:r>
              <a:rPr lang="hu-HU" sz="2400" dirty="0" smtClean="0">
                <a:sym typeface="Wingdings" pitchFamily="2" charset="2"/>
              </a:rPr>
              <a:t>A vállalati szféra és az üzleti környezet átalakulása:</a:t>
            </a:r>
          </a:p>
          <a:p>
            <a:pPr lvl="1"/>
            <a:r>
              <a:rPr lang="hu-HU" sz="2400" dirty="0" smtClean="0">
                <a:sym typeface="Wingdings" pitchFamily="2" charset="2"/>
              </a:rPr>
              <a:t>Szervezeti keretek változása</a:t>
            </a:r>
          </a:p>
          <a:p>
            <a:pPr lvl="1"/>
            <a:r>
              <a:rPr lang="hu-HU" sz="2400" dirty="0" smtClean="0">
                <a:sym typeface="Wingdings" pitchFamily="2" charset="2"/>
              </a:rPr>
              <a:t>Financiális háttér változása</a:t>
            </a:r>
          </a:p>
          <a:p>
            <a:pPr lvl="1"/>
            <a:r>
              <a:rPr lang="hu-HU" sz="2400" dirty="0" smtClean="0">
                <a:sym typeface="Wingdings" pitchFamily="2" charset="2"/>
              </a:rPr>
              <a:t>Telepítési tényezők változása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tudásintenzív</a:t>
            </a:r>
            <a:r>
              <a:rPr lang="hu-HU" dirty="0" smtClean="0"/>
              <a:t> iparágak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 smtClean="0"/>
              <a:t>A tudás gazdasági „térhódítása”, jelentősége </a:t>
            </a:r>
          </a:p>
          <a:p>
            <a:endParaRPr lang="hu-HU" sz="2400" dirty="0" smtClean="0"/>
          </a:p>
          <a:p>
            <a:r>
              <a:rPr lang="hu-HU" sz="2400" dirty="0" smtClean="0"/>
              <a:t>Mit takar a „</a:t>
            </a:r>
            <a:r>
              <a:rPr lang="hu-HU" sz="2400" dirty="0" err="1" smtClean="0"/>
              <a:t>tudásintenzív</a:t>
            </a:r>
            <a:r>
              <a:rPr lang="hu-HU" sz="2400" dirty="0" smtClean="0"/>
              <a:t>” jelző?</a:t>
            </a:r>
          </a:p>
          <a:p>
            <a:endParaRPr lang="hu-HU" sz="2400" dirty="0" smtClean="0"/>
          </a:p>
          <a:p>
            <a:r>
              <a:rPr lang="hu-HU" sz="2400" dirty="0" err="1" smtClean="0"/>
              <a:t>Tudásintenzív</a:t>
            </a:r>
            <a:r>
              <a:rPr lang="hu-HU" sz="2400" dirty="0" smtClean="0"/>
              <a:t> iparágak és szolgáltatások</a:t>
            </a:r>
          </a:p>
          <a:p>
            <a:pPr lvl="1"/>
            <a:r>
              <a:rPr lang="hu-HU" sz="2400" dirty="0" smtClean="0"/>
              <a:t>Tisztán tudásra alapozott iparágak</a:t>
            </a:r>
          </a:p>
          <a:p>
            <a:pPr lvl="1"/>
            <a:r>
              <a:rPr lang="hu-HU" sz="2400" dirty="0" smtClean="0"/>
              <a:t>A szolgáltatások közötti eltérések</a:t>
            </a:r>
          </a:p>
          <a:p>
            <a:r>
              <a:rPr lang="hu-HU" sz="2400" dirty="0" smtClean="0"/>
              <a:t>A tudás intenzitásának különböző fokai vannak</a:t>
            </a:r>
          </a:p>
          <a:p>
            <a:pPr lvl="1"/>
            <a:r>
              <a:rPr lang="hu-HU" sz="2400" dirty="0" smtClean="0"/>
              <a:t>Magas</a:t>
            </a:r>
          </a:p>
          <a:p>
            <a:pPr lvl="1"/>
            <a:r>
              <a:rPr lang="hu-HU" sz="2400" dirty="0" smtClean="0"/>
              <a:t>Közepes</a:t>
            </a:r>
          </a:p>
          <a:p>
            <a:pPr lvl="1"/>
            <a:r>
              <a:rPr lang="hu-HU" sz="2400" dirty="0" smtClean="0"/>
              <a:t>Alacsony</a:t>
            </a:r>
          </a:p>
          <a:p>
            <a:endParaRPr lang="hu-HU" sz="24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Hol jelenhet meg a </a:t>
            </a:r>
            <a:r>
              <a:rPr lang="hu-HU" dirty="0" err="1" smtClean="0"/>
              <a:t>tudásintenzív</a:t>
            </a:r>
            <a:r>
              <a:rPr lang="hu-HU" dirty="0" smtClean="0"/>
              <a:t> ipar?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z="2400" dirty="0" smtClean="0"/>
          </a:p>
          <a:p>
            <a:r>
              <a:rPr lang="hu-HU" sz="2400" dirty="0" smtClean="0"/>
              <a:t>Megfelelő tudásbázis és tudományos háttér, azaz munkaerő és innováció (helyben)</a:t>
            </a:r>
          </a:p>
          <a:p>
            <a:pPr lvl="1"/>
            <a:r>
              <a:rPr lang="hu-HU" sz="2400" dirty="0" smtClean="0"/>
              <a:t>Egyetemek, kutatóintézetek, szakmai intézmények</a:t>
            </a:r>
          </a:p>
          <a:p>
            <a:r>
              <a:rPr lang="hu-HU" sz="2400" dirty="0" smtClean="0"/>
              <a:t>Hálózatépítés, kapcsolatteremtés, együttműködés</a:t>
            </a:r>
          </a:p>
          <a:p>
            <a:pPr lvl="1"/>
            <a:r>
              <a:rPr lang="hu-HU" sz="2400" dirty="0" smtClean="0"/>
              <a:t>Klaszterek, ipari parkok, agglomerációs hatások</a:t>
            </a:r>
          </a:p>
          <a:p>
            <a:r>
              <a:rPr lang="hu-HU" sz="2400" dirty="0" smtClean="0"/>
              <a:t>Infrastrukturális háttér</a:t>
            </a:r>
          </a:p>
          <a:p>
            <a:pPr lvl="1"/>
            <a:r>
              <a:rPr lang="hu-HU" sz="2400" dirty="0" smtClean="0"/>
              <a:t>Megközelíthetőség</a:t>
            </a:r>
          </a:p>
          <a:p>
            <a:r>
              <a:rPr lang="hu-HU" sz="2400" dirty="0" smtClean="0"/>
              <a:t>Gazdasági, jogi és politikai háttér</a:t>
            </a:r>
          </a:p>
          <a:p>
            <a:pPr lvl="1"/>
            <a:r>
              <a:rPr lang="hu-HU" sz="2400" dirty="0" smtClean="0"/>
              <a:t>Együttműködés a helyi politikai és gazdasági szereplőkkel, döntéshozó intézmények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kelet-közép-európai országok stratégiái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z="2400" dirty="0" smtClean="0"/>
          </a:p>
          <a:p>
            <a:r>
              <a:rPr lang="hu-HU" sz="2400" dirty="0" smtClean="0"/>
              <a:t>2004: felvétel az EU-ba</a:t>
            </a:r>
          </a:p>
          <a:p>
            <a:r>
              <a:rPr lang="hu-HU" sz="2400" dirty="0" smtClean="0"/>
              <a:t>Korábbi tapasztalatok:</a:t>
            </a:r>
          </a:p>
          <a:p>
            <a:pPr lvl="1"/>
            <a:r>
              <a:rPr lang="hu-HU" sz="2400" dirty="0" smtClean="0"/>
              <a:t>Előcsatlakozási alapok (PHARE, SAPARD, ISPA)</a:t>
            </a:r>
          </a:p>
          <a:p>
            <a:pPr lvl="1"/>
            <a:r>
              <a:rPr lang="hu-HU" sz="2400" dirty="0" smtClean="0"/>
              <a:t>2004-06-os programozási időszak</a:t>
            </a:r>
          </a:p>
          <a:p>
            <a:r>
              <a:rPr lang="hu-HU" sz="2400" dirty="0" smtClean="0"/>
              <a:t>2007-13: első teljes programozási periódus</a:t>
            </a:r>
          </a:p>
          <a:p>
            <a:r>
              <a:rPr lang="hu-HU" sz="2400" dirty="0" smtClean="0"/>
              <a:t>Európai uniós keretprogramok (pl. FP7 – kutatás-fejlesztés finanszírozása)</a:t>
            </a:r>
          </a:p>
          <a:p>
            <a:r>
              <a:rPr lang="hu-HU" sz="2400" dirty="0" smtClean="0"/>
              <a:t>Stratégiai iránymutatások (Lisszaboni Stratégia, EU2020)</a:t>
            </a:r>
          </a:p>
          <a:p>
            <a:r>
              <a:rPr lang="hu-HU" sz="2400" dirty="0" smtClean="0"/>
              <a:t>Kiegészítő és háttér stratégiák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kapcsolódó programok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179512" y="908720"/>
          <a:ext cx="8784976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244"/>
                <a:gridCol w="2196244"/>
                <a:gridCol w="2099589"/>
                <a:gridCol w="2292899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Csehország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Lengyelország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Szlovákia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Magyarország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Arial" pitchFamily="34" charset="0"/>
                          <a:cs typeface="Arial" pitchFamily="34" charset="0"/>
                        </a:rPr>
                        <a:t>Vállalkozás és innováció</a:t>
                      </a:r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Arial" pitchFamily="34" charset="0"/>
                          <a:cs typeface="Arial" pitchFamily="34" charset="0"/>
                        </a:rPr>
                        <a:t>Innovatív gazdaság</a:t>
                      </a:r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Arial" pitchFamily="34" charset="0"/>
                          <a:cs typeface="Arial" pitchFamily="34" charset="0"/>
                        </a:rPr>
                        <a:t>Versenyképesség</a:t>
                      </a:r>
                      <a:r>
                        <a:rPr lang="hu-HU" baseline="0" dirty="0" smtClean="0">
                          <a:latin typeface="Arial" pitchFamily="34" charset="0"/>
                          <a:cs typeface="Arial" pitchFamily="34" charset="0"/>
                        </a:rPr>
                        <a:t> és gazdasági növekedés</a:t>
                      </a:r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Arial" pitchFamily="34" charset="0"/>
                          <a:cs typeface="Arial" pitchFamily="34" charset="0"/>
                        </a:rPr>
                        <a:t>Gazdaságfejlesztés</a:t>
                      </a:r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Arial" pitchFamily="34" charset="0"/>
                          <a:cs typeface="Arial" pitchFamily="34" charset="0"/>
                        </a:rPr>
                        <a:t>Innováció,</a:t>
                      </a:r>
                      <a:r>
                        <a:rPr lang="hu-HU" baseline="0" dirty="0" smtClean="0">
                          <a:latin typeface="Arial" pitchFamily="34" charset="0"/>
                          <a:cs typeface="Arial" pitchFamily="34" charset="0"/>
                        </a:rPr>
                        <a:t> kutatás-fejlesztés</a:t>
                      </a:r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Arial" pitchFamily="34" charset="0"/>
                          <a:cs typeface="Arial" pitchFamily="34" charset="0"/>
                        </a:rPr>
                        <a:t>Kelet-Lengyelország</a:t>
                      </a:r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Arial" pitchFamily="34" charset="0"/>
                          <a:cs typeface="Arial" pitchFamily="34" charset="0"/>
                        </a:rPr>
                        <a:t>Kutatás-fejlesztés</a:t>
                      </a:r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Arial" pitchFamily="34" charset="0"/>
                          <a:cs typeface="Arial" pitchFamily="34" charset="0"/>
                        </a:rPr>
                        <a:t>Társadalmi infrastruktúra</a:t>
                      </a:r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Arial" pitchFamily="34" charset="0"/>
                          <a:cs typeface="Arial" pitchFamily="34" charset="0"/>
                        </a:rPr>
                        <a:t>Versenyképes oktatás</a:t>
                      </a:r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Arial" pitchFamily="34" charset="0"/>
                          <a:cs typeface="Arial" pitchFamily="34" charset="0"/>
                        </a:rPr>
                        <a:t>Környezet és infrastruktúra</a:t>
                      </a:r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Arial" pitchFamily="34" charset="0"/>
                          <a:cs typeface="Arial" pitchFamily="34" charset="0"/>
                        </a:rPr>
                        <a:t>Oktatás</a:t>
                      </a:r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Arial" pitchFamily="34" charset="0"/>
                          <a:cs typeface="Arial" pitchFamily="34" charset="0"/>
                        </a:rPr>
                        <a:t>Társadalmi megújulás</a:t>
                      </a:r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Arial" pitchFamily="34" charset="0"/>
                          <a:cs typeface="Arial" pitchFamily="34" charset="0"/>
                        </a:rPr>
                        <a:t>Prágai OP</a:t>
                      </a:r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Arial" pitchFamily="34" charset="0"/>
                          <a:cs typeface="Arial" pitchFamily="34" charset="0"/>
                        </a:rPr>
                        <a:t>Humán tőke</a:t>
                      </a:r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Arial" pitchFamily="34" charset="0"/>
                          <a:cs typeface="Arial" pitchFamily="34" charset="0"/>
                        </a:rPr>
                        <a:t>Pozsonyi OP</a:t>
                      </a:r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Arial" pitchFamily="34" charset="0"/>
                          <a:cs typeface="Arial" pitchFamily="34" charset="0"/>
                        </a:rPr>
                        <a:t>Különböző regionális OP-k</a:t>
                      </a:r>
                      <a:r>
                        <a:rPr lang="hu-HU" baseline="0" dirty="0" smtClean="0">
                          <a:latin typeface="Arial" pitchFamily="34" charset="0"/>
                          <a:cs typeface="Arial" pitchFamily="34" charset="0"/>
                        </a:rPr>
                        <a:t> (gazdaságfejlesztés)</a:t>
                      </a:r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Arial" pitchFamily="34" charset="0"/>
                          <a:cs typeface="Arial" pitchFamily="34" charset="0"/>
                        </a:rPr>
                        <a:t>Különböző regionális OP-k (vállalkozás, innováció, felsőoktatás </a:t>
                      </a:r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76057" y="765175"/>
            <a:ext cx="3817118" cy="5184775"/>
          </a:xfrm>
        </p:spPr>
        <p:txBody>
          <a:bodyPr/>
          <a:lstStyle/>
          <a:p>
            <a:r>
              <a:rPr lang="hu-HU" sz="2400" dirty="0" smtClean="0"/>
              <a:t>K+F ráfordítás/fő (2004; €)</a:t>
            </a:r>
          </a:p>
          <a:p>
            <a:r>
              <a:rPr lang="hu-HU" sz="2400" dirty="0" smtClean="0"/>
              <a:t>Erős fővárosi pozíciók</a:t>
            </a:r>
          </a:p>
          <a:p>
            <a:r>
              <a:rPr lang="hu-HU" sz="2400" dirty="0" smtClean="0"/>
              <a:t>Csehország: jelentős regionális potenciálok</a:t>
            </a:r>
          </a:p>
          <a:p>
            <a:r>
              <a:rPr lang="hu-HU" sz="2400" dirty="0" smtClean="0"/>
              <a:t>Lengyelország: közepes regionális pozíciók</a:t>
            </a:r>
          </a:p>
          <a:p>
            <a:r>
              <a:rPr lang="hu-HU" sz="2400" dirty="0" smtClean="0"/>
              <a:t>Szlovákia: Pozsony és a többiek</a:t>
            </a:r>
          </a:p>
          <a:p>
            <a:r>
              <a:rPr lang="hu-HU" sz="2400" dirty="0" smtClean="0"/>
              <a:t>Magyarország: a vártnál kisebb különbségek</a:t>
            </a:r>
            <a:endParaRPr lang="hu-HU" sz="2400" dirty="0"/>
          </a:p>
        </p:txBody>
      </p:sp>
      <p:sp>
        <p:nvSpPr>
          <p:cNvPr id="4" name="Cím 1"/>
          <p:cNvSpPr txBox="1">
            <a:spLocks/>
          </p:cNvSpPr>
          <p:nvPr/>
        </p:nvSpPr>
        <p:spPr bwMode="auto">
          <a:xfrm>
            <a:off x="899418" y="116632"/>
            <a:ext cx="79930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kelet-közép-európai országok K+F helyzete</a:t>
            </a:r>
            <a:endParaRPr kumimoji="0" lang="hu-HU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Kép 4" descr="egyetemKE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240" y="764704"/>
            <a:ext cx="4696800" cy="56166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K+F központok Csehországban</a:t>
            </a:r>
            <a:endParaRPr lang="hu-HU" dirty="0"/>
          </a:p>
        </p:txBody>
      </p:sp>
      <p:pic>
        <p:nvPicPr>
          <p:cNvPr id="4" name="Kép 3" descr="Centra_VaV_2011_UPRA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764704"/>
            <a:ext cx="6660232" cy="4708993"/>
          </a:xfrm>
          <a:prstGeom prst="rect">
            <a:avLst/>
          </a:prstGeom>
        </p:spPr>
      </p:pic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250825" y="5517232"/>
            <a:ext cx="8642350" cy="432718"/>
          </a:xfrm>
        </p:spPr>
        <p:txBody>
          <a:bodyPr/>
          <a:lstStyle/>
          <a:p>
            <a:r>
              <a:rPr lang="hu-HU" dirty="0" smtClean="0"/>
              <a:t>Európai kiválósági központok</a:t>
            </a:r>
          </a:p>
          <a:p>
            <a:r>
              <a:rPr lang="hu-HU" dirty="0" smtClean="0"/>
              <a:t>Regionális K+F központok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TK_prezentacio_sablon_1021_3">
  <a:themeElements>
    <a:clrScheme name="KTK_prezentacio_sablon_1021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TK_prezentacio_sablon_1021_3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TK_prezentacio_sablon_1021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1021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1021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1021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1021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1021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1021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1021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1021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1021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1021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1021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</TotalTime>
  <Words>489</Words>
  <Application>Microsoft Office PowerPoint</Application>
  <PresentationFormat>Diavetítés a képernyőre (4:3 oldalarány)</PresentationFormat>
  <Paragraphs>118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KTK_prezentacio_sablon_1021_3</vt:lpstr>
      <vt:lpstr>A tudásintenzív iparágak megjelenése a kelet-közép-európai országok gazdaságfejlesztési stratégiáiban</vt:lpstr>
      <vt:lpstr>Tartalom</vt:lpstr>
      <vt:lpstr>A tudásalapú gazdaság kialakulása és jellemzői</vt:lpstr>
      <vt:lpstr>A tudásintenzív iparágak</vt:lpstr>
      <vt:lpstr>Hol jelenhet meg a tudásintenzív ipar?</vt:lpstr>
      <vt:lpstr>A kelet-közép-európai országok stratégiái</vt:lpstr>
      <vt:lpstr>A kapcsolódó programok</vt:lpstr>
      <vt:lpstr>PowerPoint bemutató</vt:lpstr>
      <vt:lpstr>K+F központok Csehországban</vt:lpstr>
      <vt:lpstr>A felsőoktatás helyzete (2010)</vt:lpstr>
      <vt:lpstr>Tudásintenzív foglalk. (2008-11) – PL</vt:lpstr>
      <vt:lpstr>Tudásintenzív foglalk. (2008-11) – CZ, HU, SK</vt:lpstr>
      <vt:lpstr>Következtetések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</dc:title>
  <dc:creator>paga</dc:creator>
  <cp:lastModifiedBy>Ilona Csapó</cp:lastModifiedBy>
  <cp:revision>43</cp:revision>
  <dcterms:created xsi:type="dcterms:W3CDTF">2012-11-20T20:10:37Z</dcterms:created>
  <dcterms:modified xsi:type="dcterms:W3CDTF">2012-12-04T13:07:23Z</dcterms:modified>
</cp:coreProperties>
</file>