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366" r:id="rId3"/>
    <p:sldId id="395" r:id="rId4"/>
    <p:sldId id="388" r:id="rId5"/>
    <p:sldId id="387" r:id="rId6"/>
    <p:sldId id="346" r:id="rId7"/>
    <p:sldId id="371" r:id="rId8"/>
    <p:sldId id="372" r:id="rId9"/>
    <p:sldId id="367" r:id="rId10"/>
    <p:sldId id="368" r:id="rId11"/>
    <p:sldId id="369" r:id="rId12"/>
    <p:sldId id="370" r:id="rId13"/>
    <p:sldId id="265" r:id="rId14"/>
    <p:sldId id="338" r:id="rId15"/>
    <p:sldId id="339" r:id="rId16"/>
    <p:sldId id="340" r:id="rId17"/>
    <p:sldId id="336" r:id="rId18"/>
    <p:sldId id="374" r:id="rId19"/>
    <p:sldId id="343" r:id="rId20"/>
    <p:sldId id="375" r:id="rId21"/>
    <p:sldId id="376" r:id="rId22"/>
    <p:sldId id="377" r:id="rId23"/>
    <p:sldId id="378" r:id="rId24"/>
    <p:sldId id="379" r:id="rId25"/>
    <p:sldId id="389" r:id="rId26"/>
    <p:sldId id="380" r:id="rId27"/>
    <p:sldId id="381" r:id="rId28"/>
    <p:sldId id="382" r:id="rId29"/>
    <p:sldId id="383" r:id="rId30"/>
    <p:sldId id="384" r:id="rId31"/>
    <p:sldId id="386" r:id="rId32"/>
    <p:sldId id="390" r:id="rId33"/>
    <p:sldId id="391" r:id="rId34"/>
    <p:sldId id="392" r:id="rId35"/>
    <p:sldId id="393" r:id="rId36"/>
    <p:sldId id="394" r:id="rId3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271" autoAdjust="0"/>
  </p:normalViewPr>
  <p:slideViewPr>
    <p:cSldViewPr>
      <p:cViewPr varScale="1">
        <p:scale>
          <a:sx n="66" d="100"/>
          <a:sy n="66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Zoli\EKF-&#193;bra2b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EKF\&#193;bra&#250;j%202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EKF\&#193;bra&#250;j%201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EKF\&#193;bra&#250;j%202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Zoli\EKF-&#193;bra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Zoli\EKF-&#193;bra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Zoli\EKF-&#193;bra9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EKF\&#193;bra&#250;j%20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EKF\&#193;bra&#250;j%201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EKF\&#193;bra&#250;j%202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EKF\&#193;bra&#250;j%2019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EKF\&#193;bra&#250;j%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 sz="1800">
                <a:latin typeface="+mj-lt"/>
                <a:cs typeface="Times New Roman" pitchFamily="18" charset="0"/>
              </a:defRPr>
            </a:pPr>
            <a:r>
              <a:rPr lang="hu-HU" sz="1800" b="1" i="0" u="none" strike="noStrike" baseline="0" dirty="0">
                <a:latin typeface="+mj-lt"/>
                <a:cs typeface="Times New Roman" pitchFamily="18" charset="0"/>
              </a:rPr>
              <a:t>1</a:t>
            </a:r>
            <a:r>
              <a:rPr lang="hu-HU" sz="1800" b="1" i="0" u="none" strike="noStrike" baseline="0" dirty="0" smtClean="0">
                <a:latin typeface="+mj-lt"/>
                <a:cs typeface="Times New Roman" pitchFamily="18" charset="0"/>
              </a:rPr>
              <a:t>. </a:t>
            </a:r>
            <a:r>
              <a:rPr lang="hu-HU" sz="1800" b="1" i="0" u="none" strike="noStrike" baseline="0" dirty="0">
                <a:latin typeface="+mj-lt"/>
                <a:cs typeface="Times New Roman" pitchFamily="18" charset="0"/>
              </a:rPr>
              <a:t>számú ábra</a:t>
            </a:r>
            <a:r>
              <a:rPr lang="en-GB" sz="1800" b="1" i="0" u="none" strike="noStrike" baseline="0" dirty="0">
                <a:latin typeface="+mj-lt"/>
                <a:cs typeface="Times New Roman" pitchFamily="18" charset="0"/>
              </a:rPr>
              <a:t>: </a:t>
            </a:r>
            <a:r>
              <a:rPr lang="hu-HU" sz="1800" b="1" i="0" u="none" strike="noStrike" baseline="0" dirty="0">
                <a:latin typeface="+mj-lt"/>
                <a:cs typeface="Times New Roman" pitchFamily="18" charset="0"/>
              </a:rPr>
              <a:t>Az eseménysorozattal kapcsolatos várakozások  2008-ban</a:t>
            </a:r>
            <a:endParaRPr lang="hu-HU" sz="1800" dirty="0">
              <a:latin typeface="+mj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4225163952585451"/>
          <c:y val="2.2560899030542427E-3"/>
        </c:manualLayout>
      </c:layout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600">
                    <a:latin typeface="+mj-lt"/>
                    <a:cs typeface="Times New Roman" pitchFamily="18" charset="0"/>
                  </a:defRPr>
                </a:pPr>
                <a:endParaRPr lang="hu-HU"/>
              </a:p>
            </c:txPr>
            <c:showVal val="1"/>
          </c:dLbls>
          <c:cat>
            <c:numRef>
              <c:f>Munka1!$A$7:$A$16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Munka1!$B$7:$B$16</c:f>
              <c:numCache>
                <c:formatCode>0.0%</c:formatCode>
                <c:ptCount val="10"/>
                <c:pt idx="0">
                  <c:v>0.74900000000000189</c:v>
                </c:pt>
                <c:pt idx="1">
                  <c:v>0.49600000000000088</c:v>
                </c:pt>
                <c:pt idx="2">
                  <c:v>0.49200000000000038</c:v>
                </c:pt>
                <c:pt idx="3">
                  <c:v>0.43300000000000038</c:v>
                </c:pt>
                <c:pt idx="4">
                  <c:v>0.31200000000000094</c:v>
                </c:pt>
                <c:pt idx="5">
                  <c:v>0.24600000000000041</c:v>
                </c:pt>
                <c:pt idx="6">
                  <c:v>0.23400000000000001</c:v>
                </c:pt>
                <c:pt idx="7">
                  <c:v>0.11400000000000005</c:v>
                </c:pt>
                <c:pt idx="8">
                  <c:v>6.9000000000000103E-2</c:v>
                </c:pt>
                <c:pt idx="9">
                  <c:v>1.7000000000000015E-2</c:v>
                </c:pt>
              </c:numCache>
            </c:numRef>
          </c:val>
        </c:ser>
        <c:dLbls>
          <c:showVal val="1"/>
        </c:dLbls>
        <c:axId val="75380224"/>
        <c:axId val="75381760"/>
      </c:barChart>
      <c:catAx>
        <c:axId val="753802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+mj-lt"/>
                <a:cs typeface="Times New Roman" pitchFamily="18" charset="0"/>
              </a:defRPr>
            </a:pPr>
            <a:endParaRPr lang="hu-HU"/>
          </a:p>
        </c:txPr>
        <c:crossAx val="75381760"/>
        <c:crosses val="autoZero"/>
        <c:auto val="1"/>
        <c:lblAlgn val="ctr"/>
        <c:lblOffset val="100"/>
      </c:catAx>
      <c:valAx>
        <c:axId val="75381760"/>
        <c:scaling>
          <c:orientation val="minMax"/>
        </c:scaling>
        <c:delete val="1"/>
        <c:axPos val="l"/>
        <c:numFmt formatCode="0.0%" sourceLinked="1"/>
        <c:tickLblPos val="none"/>
        <c:crossAx val="75380224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hu-HU" sz="1800" b="1" i="0" baseline="0" dirty="0">
                <a:latin typeface="+mn-lt"/>
                <a:cs typeface="Times New Roman" pitchFamily="18" charset="0"/>
              </a:rPr>
              <a:t>9</a:t>
            </a:r>
            <a:r>
              <a:rPr lang="hu-HU" sz="1800" b="1" i="0" baseline="0" dirty="0" smtClean="0">
                <a:latin typeface="+mn-lt"/>
                <a:cs typeface="Times New Roman" pitchFamily="18" charset="0"/>
              </a:rPr>
              <a:t>. </a:t>
            </a:r>
            <a:r>
              <a:rPr lang="hu-HU" sz="1800" b="1" i="0" baseline="0" dirty="0">
                <a:latin typeface="+mn-lt"/>
                <a:cs typeface="Times New Roman" pitchFamily="18" charset="0"/>
              </a:rPr>
              <a:t>számú ábra: </a:t>
            </a:r>
            <a:r>
              <a:rPr lang="hu-HU" sz="1800" b="1" i="0" u="none" strike="noStrike" baseline="0" dirty="0">
                <a:latin typeface="+mn-lt"/>
                <a:cs typeface="Times New Roman" pitchFamily="18" charset="0"/>
              </a:rPr>
              <a:t>Hogyan változott Ön szerint a Pécsről kialakított kép a médiában az elmúlt egy évben? (átlagos érték 2011-ben</a:t>
            </a:r>
            <a:r>
              <a:rPr lang="hu-HU" sz="1800" b="1" i="0" u="none" strike="noStrike" baseline="0" dirty="0" smtClean="0">
                <a:latin typeface="+mn-lt"/>
                <a:cs typeface="Times New Roman" pitchFamily="18" charset="0"/>
              </a:rPr>
              <a:t>)</a:t>
            </a:r>
            <a:endParaRPr lang="hu-HU" sz="1800" b="1" i="0" baseline="0" dirty="0">
              <a:latin typeface="+mn-lt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Munka1!$A$6</c:f>
              <c:strCache>
                <c:ptCount val="1"/>
                <c:pt idx="0">
                  <c:v>aktív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Munka1!$B$5:$C$5</c:f>
              <c:strCache>
                <c:ptCount val="2"/>
                <c:pt idx="0">
                  <c:v>Pécs 2011</c:v>
                </c:pt>
                <c:pt idx="1">
                  <c:v>Országos 2011</c:v>
                </c:pt>
              </c:strCache>
            </c:strRef>
          </c:cat>
          <c:val>
            <c:numRef>
              <c:f>Munka1!$B$6:$C$6</c:f>
              <c:numCache>
                <c:formatCode>0.00</c:formatCode>
                <c:ptCount val="2"/>
                <c:pt idx="0">
                  <c:v>3.84</c:v>
                </c:pt>
                <c:pt idx="1">
                  <c:v>3.9899999999999998</c:v>
                </c:pt>
              </c:numCache>
            </c:numRef>
          </c:val>
        </c:ser>
        <c:ser>
          <c:idx val="1"/>
          <c:order val="1"/>
          <c:tx>
            <c:strRef>
              <c:f>Munka1!$A$7</c:f>
              <c:strCache>
                <c:ptCount val="1"/>
                <c:pt idx="0">
                  <c:v>passzív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Munka1!$B$5:$C$5</c:f>
              <c:strCache>
                <c:ptCount val="2"/>
                <c:pt idx="0">
                  <c:v>Pécs 2011</c:v>
                </c:pt>
                <c:pt idx="1">
                  <c:v>Országos 2011</c:v>
                </c:pt>
              </c:strCache>
            </c:strRef>
          </c:cat>
          <c:val>
            <c:numRef>
              <c:f>Munka1!$B$7:$C$7</c:f>
              <c:numCache>
                <c:formatCode>0.00</c:formatCode>
                <c:ptCount val="2"/>
                <c:pt idx="0">
                  <c:v>3.52</c:v>
                </c:pt>
                <c:pt idx="1">
                  <c:v>3.8</c:v>
                </c:pt>
              </c:numCache>
            </c:numRef>
          </c:val>
        </c:ser>
        <c:dLbls>
          <c:showVal val="1"/>
        </c:dLbls>
        <c:overlap val="-25"/>
        <c:axId val="28401664"/>
        <c:axId val="28403200"/>
      </c:barChart>
      <c:catAx>
        <c:axId val="284016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28403200"/>
        <c:crosses val="autoZero"/>
        <c:auto val="1"/>
        <c:lblAlgn val="ctr"/>
        <c:lblOffset val="100"/>
      </c:catAx>
      <c:valAx>
        <c:axId val="28403200"/>
        <c:scaling>
          <c:orientation val="minMax"/>
        </c:scaling>
        <c:delete val="1"/>
        <c:axPos val="l"/>
        <c:numFmt formatCode="0.00" sourceLinked="1"/>
        <c:majorTickMark val="none"/>
        <c:tickLblPos val="none"/>
        <c:crossAx val="2840166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hu-HU" sz="1800" b="1" i="0" baseline="0" dirty="0" smtClean="0">
                <a:latin typeface="+mn-lt"/>
                <a:cs typeface="Times New Roman" pitchFamily="18" charset="0"/>
              </a:rPr>
              <a:t>10. </a:t>
            </a:r>
            <a:r>
              <a:rPr lang="hu-HU" sz="1800" b="1" i="0" baseline="0" dirty="0">
                <a:latin typeface="+mn-lt"/>
                <a:cs typeface="Times New Roman" pitchFamily="18" charset="0"/>
              </a:rPr>
              <a:t>számú ábra</a:t>
            </a:r>
            <a:r>
              <a:rPr lang="en-GB" sz="1800" b="1" i="0" baseline="0" dirty="0">
                <a:latin typeface="+mn-lt"/>
                <a:cs typeface="Times New Roman" pitchFamily="18" charset="0"/>
              </a:rPr>
              <a:t>: </a:t>
            </a:r>
            <a:r>
              <a:rPr lang="hu-HU" sz="1800" b="1" i="0" baseline="0" dirty="0">
                <a:latin typeface="+mn-lt"/>
                <a:cs typeface="Times New Roman" pitchFamily="18" charset="0"/>
              </a:rPr>
              <a:t>Egyetértés az eseménysorozat Pécsre gyakorolt hatásaival  2011-ben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2.6715239829994068E-2"/>
          <c:y val="0.19388544277624509"/>
          <c:w val="0.94656952034001218"/>
          <c:h val="0.67119460549746568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>
                        <a:latin typeface="+mn-lt"/>
                      </a:rPr>
                      <a:t>9</a:t>
                    </a:r>
                    <a:r>
                      <a:rPr lang="hu-HU"/>
                      <a:t>0</a:t>
                    </a:r>
                    <a:r>
                      <a:rPr lang="en-US"/>
                      <a:t>,</a:t>
                    </a:r>
                    <a:r>
                      <a:rPr lang="hu-HU"/>
                      <a:t>6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+mn-lt"/>
                    <a:cs typeface="Times New Roman" pitchFamily="18" charset="0"/>
                  </a:defRPr>
                </a:pPr>
                <a:endParaRPr lang="hu-HU"/>
              </a:p>
            </c:txPr>
            <c:showVal val="1"/>
          </c:dLbls>
          <c:cat>
            <c:numRef>
              <c:f>Munka1!$A$7:$A$21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Munka1!$B$7:$B$21</c:f>
              <c:numCache>
                <c:formatCode>0.0%</c:formatCode>
                <c:ptCount val="15"/>
                <c:pt idx="0" formatCode="0.00%">
                  <c:v>0.90600000000000003</c:v>
                </c:pt>
                <c:pt idx="1">
                  <c:v>0.89900000000000002</c:v>
                </c:pt>
                <c:pt idx="2">
                  <c:v>0.86200000000000065</c:v>
                </c:pt>
                <c:pt idx="3">
                  <c:v>0.80500000000000005</c:v>
                </c:pt>
                <c:pt idx="4">
                  <c:v>0.78700000000000003</c:v>
                </c:pt>
                <c:pt idx="5">
                  <c:v>0.76400000000000179</c:v>
                </c:pt>
                <c:pt idx="6">
                  <c:v>0.69199999999999995</c:v>
                </c:pt>
                <c:pt idx="7">
                  <c:v>0.58499999999999996</c:v>
                </c:pt>
                <c:pt idx="8">
                  <c:v>0.48300000000000032</c:v>
                </c:pt>
                <c:pt idx="9">
                  <c:v>0.44</c:v>
                </c:pt>
                <c:pt idx="10">
                  <c:v>0.41700000000000031</c:v>
                </c:pt>
                <c:pt idx="11">
                  <c:v>0.3900000000000009</c:v>
                </c:pt>
                <c:pt idx="12">
                  <c:v>0.33500000000000102</c:v>
                </c:pt>
                <c:pt idx="13">
                  <c:v>0.11700000000000002</c:v>
                </c:pt>
                <c:pt idx="14">
                  <c:v>8.1000000000000003E-2</c:v>
                </c:pt>
              </c:numCache>
            </c:numRef>
          </c:val>
        </c:ser>
        <c:dLbls>
          <c:showVal val="1"/>
        </c:dLbls>
        <c:axId val="80414592"/>
        <c:axId val="80416128"/>
      </c:barChart>
      <c:catAx>
        <c:axId val="804145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hu-HU"/>
          </a:p>
        </c:txPr>
        <c:crossAx val="80416128"/>
        <c:crosses val="autoZero"/>
        <c:auto val="1"/>
        <c:lblAlgn val="ctr"/>
        <c:lblOffset val="100"/>
      </c:catAx>
      <c:valAx>
        <c:axId val="80416128"/>
        <c:scaling>
          <c:orientation val="minMax"/>
        </c:scaling>
        <c:delete val="1"/>
        <c:axPos val="l"/>
        <c:numFmt formatCode="0.00%" sourceLinked="1"/>
        <c:tickLblPos val="none"/>
        <c:crossAx val="80414592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/>
            </a:pPr>
            <a:r>
              <a:rPr lang="hu-HU" sz="1600" dirty="0" smtClean="0">
                <a:latin typeface="+mn-lt"/>
                <a:cs typeface="Times New Roman" pitchFamily="18" charset="0"/>
              </a:rPr>
              <a:t>11. </a:t>
            </a:r>
            <a:r>
              <a:rPr lang="hu-HU" sz="1600" dirty="0">
                <a:latin typeface="+mn-lt"/>
                <a:cs typeface="Times New Roman" pitchFamily="18" charset="0"/>
              </a:rPr>
              <a:t>számú ábra: </a:t>
            </a:r>
          </a:p>
          <a:p>
            <a:pPr>
              <a:defRPr/>
            </a:pPr>
            <a:r>
              <a:rPr lang="hu-HU" sz="1600" b="1" i="0" u="none" strike="noStrike" baseline="0" dirty="0">
                <a:latin typeface="+mn-lt"/>
                <a:cs typeface="Times New Roman" pitchFamily="18" charset="0"/>
              </a:rPr>
              <a:t>Hogyan értékeli összességében az Európa Kulturális Fővárosa – Pécs 2010 programsorozatot</a:t>
            </a:r>
            <a:r>
              <a:rPr lang="hu-HU" sz="1600" dirty="0" smtClean="0">
                <a:latin typeface="+mn-lt"/>
                <a:cs typeface="Times New Roman" pitchFamily="18" charset="0"/>
              </a:rPr>
              <a:t>?</a:t>
            </a:r>
          </a:p>
          <a:p>
            <a:pPr>
              <a:defRPr/>
            </a:pPr>
            <a:endParaRPr lang="hu-HU" sz="1400" dirty="0">
              <a:latin typeface="+mn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5177777777777779"/>
          <c:y val="0"/>
        </c:manualLayout>
      </c:layout>
    </c:title>
    <c:plotArea>
      <c:layout/>
      <c:pieChart>
        <c:varyColors val="1"/>
        <c:ser>
          <c:idx val="0"/>
          <c:order val="0"/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0.21162170349916706"/>
                  <c:y val="3.0815555555555599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n</a:t>
                    </a:r>
                    <a:r>
                      <a:rPr lang="en-US"/>
                      <a:t>agyon negatívan
0</a:t>
                    </a:r>
                    <a:r>
                      <a:rPr lang="hu-HU"/>
                      <a:t>,2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0.22350295177935742"/>
                  <c:y val="2.290027777777786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i</a:t>
                    </a:r>
                    <a:r>
                      <a:rPr lang="en-US"/>
                      <a:t>nkább negatívan
1</a:t>
                    </a:r>
                    <a:r>
                      <a:rPr lang="hu-HU"/>
                      <a:t>,4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8.532964956802154E-2"/>
                  <c:y val="0.15643528299690695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r</a:t>
                    </a:r>
                    <a:r>
                      <a:rPr lang="en-US"/>
                      <a:t>észben negatívan, részben pozitívan
</a:t>
                    </a:r>
                    <a:r>
                      <a:rPr lang="hu-HU"/>
                      <a:t>16,6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1.7572834645669399E-2"/>
                  <c:y val="-0.1994750656167979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i</a:t>
                    </a:r>
                    <a:r>
                      <a:rPr lang="en-US"/>
                      <a:t>nkább pozitívan
</a:t>
                    </a:r>
                    <a:r>
                      <a:rPr lang="hu-HU"/>
                      <a:t>6</a:t>
                    </a:r>
                    <a:r>
                      <a:rPr lang="en-US"/>
                      <a:t>1</a:t>
                    </a:r>
                    <a:r>
                      <a:rPr lang="hu-HU"/>
                      <a:t>,6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0.1152962152468238"/>
                  <c:y val="0.18430416666666671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n</a:t>
                    </a:r>
                    <a:r>
                      <a:rPr lang="en-US"/>
                      <a:t>agyon pozitívan
20</a:t>
                    </a:r>
                    <a:r>
                      <a:rPr lang="hu-HU"/>
                      <a:t>,2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CatName val="1"/>
            <c:showPercent val="1"/>
            <c:showLeaderLines val="1"/>
          </c:dLbls>
          <c:cat>
            <c:strRef>
              <c:f>Munka1!$A$2:$A$6</c:f>
              <c:strCache>
                <c:ptCount val="5"/>
                <c:pt idx="0">
                  <c:v>nagyon negatívan</c:v>
                </c:pt>
                <c:pt idx="1">
                  <c:v>inkább negatívan</c:v>
                </c:pt>
                <c:pt idx="2">
                  <c:v>részben negatívan, részben pozitívan</c:v>
                </c:pt>
                <c:pt idx="3">
                  <c:v>inkább pozitívan</c:v>
                </c:pt>
                <c:pt idx="4">
                  <c:v>nagyon pozitívan</c:v>
                </c:pt>
              </c:strCache>
            </c:strRef>
          </c:cat>
          <c:val>
            <c:numRef>
              <c:f>Munka1!$B$2:$B$6</c:f>
              <c:numCache>
                <c:formatCode>0%</c:formatCode>
                <c:ptCount val="5"/>
                <c:pt idx="0">
                  <c:v>2.0000000000000035E-3</c:v>
                </c:pt>
                <c:pt idx="1">
                  <c:v>1.4E-2</c:v>
                </c:pt>
                <c:pt idx="2">
                  <c:v>0.16600000000000001</c:v>
                </c:pt>
                <c:pt idx="3">
                  <c:v>0.61600000000000088</c:v>
                </c:pt>
                <c:pt idx="4">
                  <c:v>0.20200000000000001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 sz="1800">
                <a:latin typeface="+mj-lt"/>
              </a:defRPr>
            </a:pPr>
            <a:r>
              <a:rPr lang="hu-HU" sz="1800" b="1" i="0" u="none" strike="noStrike" baseline="0" dirty="0" smtClean="0">
                <a:latin typeface="+mj-lt"/>
                <a:cs typeface="Times New Roman" pitchFamily="18" charset="0"/>
              </a:rPr>
              <a:t>2. </a:t>
            </a:r>
            <a:r>
              <a:rPr lang="hu-HU" sz="1800" b="1" i="0" u="none" strike="noStrike" baseline="0" dirty="0">
                <a:latin typeface="+mj-lt"/>
                <a:cs typeface="Times New Roman" pitchFamily="18" charset="0"/>
              </a:rPr>
              <a:t>számú ábra</a:t>
            </a:r>
            <a:r>
              <a:rPr lang="en-GB" sz="1800" b="1" i="0" u="none" strike="noStrike" baseline="0" dirty="0">
                <a:latin typeface="+mj-lt"/>
                <a:cs typeface="Times New Roman" pitchFamily="18" charset="0"/>
              </a:rPr>
              <a:t>: </a:t>
            </a:r>
            <a:r>
              <a:rPr lang="hu-HU" sz="1800" b="1" i="0" u="none" strike="noStrike" baseline="0" dirty="0">
                <a:latin typeface="+mj-lt"/>
                <a:cs typeface="Times New Roman" pitchFamily="18" charset="0"/>
              </a:rPr>
              <a:t>"Európa Kulturális Fővárosa – Pécs, 2010" kifejezéshez kapcsolódó asszociációk, Pécsett, Budapesten és </a:t>
            </a:r>
            <a:r>
              <a:rPr lang="hu-HU" sz="1800" b="1" i="0" u="none" strike="noStrike" baseline="0" dirty="0" smtClean="0">
                <a:latin typeface="+mj-lt"/>
                <a:cs typeface="Times New Roman" pitchFamily="18" charset="0"/>
              </a:rPr>
              <a:t>együttesen, 2009-ben</a:t>
            </a:r>
            <a:endParaRPr lang="hu-HU" sz="1800" dirty="0">
              <a:latin typeface="+mj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617176045069387"/>
          <c:y val="2.0482335304871169E-3"/>
        </c:manualLayout>
      </c:layout>
    </c:title>
    <c:plotArea>
      <c:layout>
        <c:manualLayout>
          <c:layoutTarget val="inner"/>
          <c:xMode val="edge"/>
          <c:yMode val="edge"/>
          <c:x val="3.333333333333334E-2"/>
          <c:y val="0.20773040398735537"/>
          <c:w val="0.9388888888888911"/>
          <c:h val="0.52984998375385972"/>
        </c:manualLayout>
      </c:layout>
      <c:barChart>
        <c:barDir val="col"/>
        <c:grouping val="clustered"/>
        <c:ser>
          <c:idx val="0"/>
          <c:order val="0"/>
          <c:tx>
            <c:strRef>
              <c:f>Munka1!$B$5</c:f>
              <c:strCache>
                <c:ptCount val="1"/>
                <c:pt idx="0">
                  <c:v>„siker”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800">
                    <a:latin typeface="+mj-lt"/>
                    <a:cs typeface="Times New Roman" pitchFamily="18" charset="0"/>
                  </a:defRPr>
                </a:pPr>
                <a:endParaRPr lang="hu-HU"/>
              </a:p>
            </c:txPr>
            <c:showVal val="1"/>
          </c:dLbls>
          <c:cat>
            <c:strRef>
              <c:f>Munka1!$A$6:$A$8</c:f>
              <c:strCache>
                <c:ptCount val="3"/>
                <c:pt idx="0">
                  <c:v>Pécs 2009</c:v>
                </c:pt>
                <c:pt idx="1">
                  <c:v>Budapest 2009</c:v>
                </c:pt>
                <c:pt idx="2">
                  <c:v>total 2009</c:v>
                </c:pt>
              </c:strCache>
            </c:strRef>
          </c:cat>
          <c:val>
            <c:numRef>
              <c:f>Munka1!$B$6:$B$8</c:f>
              <c:numCache>
                <c:formatCode>0.0%</c:formatCode>
                <c:ptCount val="3"/>
                <c:pt idx="0">
                  <c:v>0.24300000000000024</c:v>
                </c:pt>
                <c:pt idx="1">
                  <c:v>0.48000000000000032</c:v>
                </c:pt>
                <c:pt idx="2">
                  <c:v>0.37100000000000088</c:v>
                </c:pt>
              </c:numCache>
            </c:numRef>
          </c:val>
        </c:ser>
        <c:ser>
          <c:idx val="1"/>
          <c:order val="1"/>
          <c:tx>
            <c:strRef>
              <c:f>Munka1!$D$5</c:f>
              <c:strCache>
                <c:ptCount val="1"/>
                <c:pt idx="0">
                  <c:v>„bizonytalanság”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800">
                    <a:latin typeface="+mj-lt"/>
                    <a:cs typeface="Times New Roman" pitchFamily="18" charset="0"/>
                  </a:defRPr>
                </a:pPr>
                <a:endParaRPr lang="hu-HU"/>
              </a:p>
            </c:txPr>
            <c:showVal val="1"/>
          </c:dLbls>
          <c:cat>
            <c:strRef>
              <c:f>Munka1!$A$6:$A$8</c:f>
              <c:strCache>
                <c:ptCount val="3"/>
                <c:pt idx="0">
                  <c:v>Pécs 2009</c:v>
                </c:pt>
                <c:pt idx="1">
                  <c:v>Budapest 2009</c:v>
                </c:pt>
                <c:pt idx="2">
                  <c:v>total 2009</c:v>
                </c:pt>
              </c:strCache>
            </c:strRef>
          </c:cat>
          <c:val>
            <c:numRef>
              <c:f>Munka1!$D$6:$D$8</c:f>
              <c:numCache>
                <c:formatCode>0.0%</c:formatCode>
                <c:ptCount val="3"/>
                <c:pt idx="0">
                  <c:v>0.54400000000000004</c:v>
                </c:pt>
                <c:pt idx="1">
                  <c:v>0.43800000000000089</c:v>
                </c:pt>
                <c:pt idx="2">
                  <c:v>0.48800000000000032</c:v>
                </c:pt>
              </c:numCache>
            </c:numRef>
          </c:val>
        </c:ser>
        <c:ser>
          <c:idx val="2"/>
          <c:order val="2"/>
          <c:tx>
            <c:strRef>
              <c:f>Munka1!$F$5</c:f>
              <c:strCache>
                <c:ptCount val="1"/>
                <c:pt idx="0">
                  <c:v>„kudarc”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sz="1800">
                    <a:latin typeface="+mj-lt"/>
                    <a:cs typeface="Times New Roman" pitchFamily="18" charset="0"/>
                  </a:defRPr>
                </a:pPr>
                <a:endParaRPr lang="hu-HU"/>
              </a:p>
            </c:txPr>
            <c:showVal val="1"/>
          </c:dLbls>
          <c:cat>
            <c:strRef>
              <c:f>Munka1!$A$6:$A$8</c:f>
              <c:strCache>
                <c:ptCount val="3"/>
                <c:pt idx="0">
                  <c:v>Pécs 2009</c:v>
                </c:pt>
                <c:pt idx="1">
                  <c:v>Budapest 2009</c:v>
                </c:pt>
                <c:pt idx="2">
                  <c:v>total 2009</c:v>
                </c:pt>
              </c:strCache>
            </c:strRef>
          </c:cat>
          <c:val>
            <c:numRef>
              <c:f>Munka1!$F$6:$F$8</c:f>
              <c:numCache>
                <c:formatCode>0.0%</c:formatCode>
                <c:ptCount val="3"/>
                <c:pt idx="0">
                  <c:v>0.21300000000000024</c:v>
                </c:pt>
                <c:pt idx="1">
                  <c:v>7.9000000000000223E-2</c:v>
                </c:pt>
                <c:pt idx="2">
                  <c:v>0.14100000000000001</c:v>
                </c:pt>
              </c:numCache>
            </c:numRef>
          </c:val>
        </c:ser>
        <c:dLbls>
          <c:showVal val="1"/>
        </c:dLbls>
        <c:overlap val="-25"/>
        <c:axId val="75425280"/>
        <c:axId val="75426816"/>
      </c:barChart>
      <c:catAx>
        <c:axId val="754252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800">
                <a:latin typeface="+mj-lt"/>
                <a:cs typeface="Times New Roman" pitchFamily="18" charset="0"/>
              </a:defRPr>
            </a:pPr>
            <a:endParaRPr lang="hu-HU"/>
          </a:p>
        </c:txPr>
        <c:crossAx val="75426816"/>
        <c:crosses val="autoZero"/>
        <c:auto val="1"/>
        <c:lblAlgn val="ctr"/>
        <c:lblOffset val="100"/>
      </c:catAx>
      <c:valAx>
        <c:axId val="75426816"/>
        <c:scaling>
          <c:orientation val="minMax"/>
        </c:scaling>
        <c:delete val="1"/>
        <c:axPos val="l"/>
        <c:numFmt formatCode="0.0%" sourceLinked="1"/>
        <c:tickLblPos val="none"/>
        <c:crossAx val="754252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574984547226098"/>
          <c:y val="0.87155290954484355"/>
          <c:w val="0.64392357247056853"/>
          <c:h val="6.4987900902631526E-2"/>
        </c:manualLayout>
      </c:layout>
      <c:txPr>
        <a:bodyPr/>
        <a:lstStyle/>
        <a:p>
          <a:pPr>
            <a:defRPr sz="1800">
              <a:latin typeface="+mj-lt"/>
              <a:cs typeface="Times New Roman" pitchFamily="18" charset="0"/>
            </a:defRPr>
          </a:pPr>
          <a:endParaRPr lang="hu-H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 sz="2000">
                <a:latin typeface="+mj-lt"/>
              </a:defRPr>
            </a:pPr>
            <a:r>
              <a:rPr lang="hu-HU" sz="2000" b="1" i="0" u="none" strike="noStrike" baseline="0" dirty="0">
                <a:latin typeface="+mj-lt"/>
                <a:cs typeface="Times New Roman" pitchFamily="18" charset="0"/>
              </a:rPr>
              <a:t>3</a:t>
            </a:r>
            <a:r>
              <a:rPr lang="hu-HU" sz="2000" b="1" i="0" u="none" strike="noStrike" baseline="0" dirty="0" smtClean="0">
                <a:latin typeface="+mj-lt"/>
                <a:cs typeface="Times New Roman" pitchFamily="18" charset="0"/>
              </a:rPr>
              <a:t>. </a:t>
            </a:r>
            <a:r>
              <a:rPr lang="hu-HU" sz="2000" b="1" i="0" u="none" strike="noStrike" baseline="0" dirty="0">
                <a:latin typeface="+mj-lt"/>
                <a:cs typeface="Times New Roman" pitchFamily="18" charset="0"/>
              </a:rPr>
              <a:t>számú ábra: Pécs képessége a programsorozat megrendezésére, 2008-ban és 2009-ben</a:t>
            </a:r>
            <a:endParaRPr lang="hu-HU" sz="2000" dirty="0">
              <a:latin typeface="+mj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052645665633117"/>
          <c:y val="2.9732421334383419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Munka1!$B$5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800">
                    <a:latin typeface="+mj-lt"/>
                    <a:cs typeface="Times New Roman" pitchFamily="18" charset="0"/>
                  </a:defRPr>
                </a:pPr>
                <a:endParaRPr lang="hu-HU"/>
              </a:p>
            </c:txPr>
            <c:showVal val="1"/>
          </c:dLbls>
          <c:cat>
            <c:strRef>
              <c:f>Munka1!$A$6:$A$8</c:f>
              <c:strCache>
                <c:ptCount val="3"/>
                <c:pt idx="0">
                  <c:v>„a program megvalósul ugyan, de nem lesz sikertörténet”</c:v>
                </c:pt>
                <c:pt idx="1">
                  <c:v>„igen, sikeresen”</c:v>
                </c:pt>
                <c:pt idx="2">
                  <c:v>„nem fog megvalósulni a program”</c:v>
                </c:pt>
              </c:strCache>
            </c:strRef>
          </c:cat>
          <c:val>
            <c:numRef>
              <c:f>Munka1!$B$6:$B$8</c:f>
              <c:numCache>
                <c:formatCode>0.0%</c:formatCode>
                <c:ptCount val="3"/>
                <c:pt idx="0">
                  <c:v>0.49500000000000038</c:v>
                </c:pt>
                <c:pt idx="1">
                  <c:v>0.43900000000000089</c:v>
                </c:pt>
                <c:pt idx="2">
                  <c:v>6.6000000000000003E-2</c:v>
                </c:pt>
              </c:numCache>
            </c:numRef>
          </c:val>
        </c:ser>
        <c:ser>
          <c:idx val="1"/>
          <c:order val="1"/>
          <c:tx>
            <c:strRef>
              <c:f>Munka1!$C$5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sz="1800">
                    <a:latin typeface="+mj-lt"/>
                    <a:cs typeface="Times New Roman" pitchFamily="18" charset="0"/>
                  </a:defRPr>
                </a:pPr>
                <a:endParaRPr lang="hu-HU"/>
              </a:p>
            </c:txPr>
            <c:showVal val="1"/>
          </c:dLbls>
          <c:cat>
            <c:strRef>
              <c:f>Munka1!$A$6:$A$8</c:f>
              <c:strCache>
                <c:ptCount val="3"/>
                <c:pt idx="0">
                  <c:v>„a program megvalósul ugyan, de nem lesz sikertörténet”</c:v>
                </c:pt>
                <c:pt idx="1">
                  <c:v>„igen, sikeresen”</c:v>
                </c:pt>
                <c:pt idx="2">
                  <c:v>„nem fog megvalósulni a program”</c:v>
                </c:pt>
              </c:strCache>
            </c:strRef>
          </c:cat>
          <c:val>
            <c:numRef>
              <c:f>Munka1!$C$6:$C$8</c:f>
              <c:numCache>
                <c:formatCode>0.0%</c:formatCode>
                <c:ptCount val="3"/>
                <c:pt idx="0">
                  <c:v>0.51700000000000002</c:v>
                </c:pt>
                <c:pt idx="1">
                  <c:v>0.36600000000000038</c:v>
                </c:pt>
                <c:pt idx="2">
                  <c:v>0.11700000000000002</c:v>
                </c:pt>
              </c:numCache>
            </c:numRef>
          </c:val>
        </c:ser>
        <c:dLbls>
          <c:showVal val="1"/>
        </c:dLbls>
        <c:overlap val="-25"/>
        <c:axId val="75485568"/>
        <c:axId val="75487104"/>
      </c:barChart>
      <c:catAx>
        <c:axId val="754855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800">
                <a:latin typeface="+mj-lt"/>
                <a:cs typeface="Times New Roman" pitchFamily="18" charset="0"/>
              </a:defRPr>
            </a:pPr>
            <a:endParaRPr lang="hu-HU"/>
          </a:p>
        </c:txPr>
        <c:crossAx val="75487104"/>
        <c:crosses val="autoZero"/>
        <c:auto val="1"/>
        <c:lblAlgn val="ctr"/>
        <c:lblOffset val="100"/>
      </c:catAx>
      <c:valAx>
        <c:axId val="75487104"/>
        <c:scaling>
          <c:orientation val="minMax"/>
        </c:scaling>
        <c:delete val="1"/>
        <c:axPos val="l"/>
        <c:numFmt formatCode="0.0%" sourceLinked="1"/>
        <c:tickLblPos val="none"/>
        <c:crossAx val="754855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99033155696697"/>
          <c:y val="0.30390915989612705"/>
          <c:w val="0.19978302712160984"/>
          <c:h val="6.3715204613507784E-2"/>
        </c:manualLayout>
      </c:layout>
      <c:txPr>
        <a:bodyPr/>
        <a:lstStyle/>
        <a:p>
          <a:pPr>
            <a:defRPr sz="1800">
              <a:latin typeface="+mj-lt"/>
              <a:cs typeface="Times New Roman" pitchFamily="18" charset="0"/>
            </a:defRPr>
          </a:pPr>
          <a:endParaRPr lang="hu-HU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 algn="ctr">
              <a:defRPr sz="2000">
                <a:latin typeface="+mj-lt"/>
              </a:defRPr>
            </a:pPr>
            <a:r>
              <a:rPr lang="hu-HU" sz="2000" dirty="0">
                <a:latin typeface="+mj-lt"/>
                <a:cs typeface="Times New Roman" pitchFamily="18" charset="0"/>
              </a:rPr>
              <a:t>4</a:t>
            </a:r>
            <a:r>
              <a:rPr lang="hu-HU" sz="2000" dirty="0" smtClean="0">
                <a:latin typeface="+mj-lt"/>
                <a:cs typeface="Times New Roman" pitchFamily="18" charset="0"/>
              </a:rPr>
              <a:t>.</a:t>
            </a:r>
            <a:r>
              <a:rPr lang="hu-HU" sz="2000" baseline="0" dirty="0" smtClean="0">
                <a:latin typeface="+mj-lt"/>
                <a:cs typeface="Times New Roman" pitchFamily="18" charset="0"/>
              </a:rPr>
              <a:t> </a:t>
            </a:r>
            <a:r>
              <a:rPr lang="hu-HU" sz="2000" baseline="0" dirty="0">
                <a:latin typeface="+mj-lt"/>
                <a:cs typeface="Times New Roman" pitchFamily="18" charset="0"/>
              </a:rPr>
              <a:t>számú ábra: Válaszadói típusok Pécsett, 2008</a:t>
            </a:r>
            <a:endParaRPr lang="hu-HU" sz="2000" dirty="0">
              <a:latin typeface="+mj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3889170266484538"/>
          <c:y val="1.4603449858228321E-2"/>
        </c:manualLayout>
      </c:layout>
    </c:title>
    <c:plotArea>
      <c:layout>
        <c:manualLayout>
          <c:layoutTarget val="inner"/>
          <c:xMode val="edge"/>
          <c:yMode val="edge"/>
          <c:x val="0.25175220317814084"/>
          <c:y val="0.17424963713346819"/>
          <c:w val="0.46172542502538944"/>
          <c:h val="0.58774017152486668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2000">
                    <a:latin typeface="+mj-lt"/>
                    <a:cs typeface="Times New Roman" pitchFamily="18" charset="0"/>
                  </a:defRPr>
                </a:pPr>
                <a:endParaRPr lang="hu-HU"/>
              </a:p>
            </c:txPr>
            <c:showPercent val="1"/>
            <c:showLeaderLines val="1"/>
          </c:dLbls>
          <c:cat>
            <c:strRef>
              <c:f>Munka1!$A$6:$A$9</c:f>
              <c:strCache>
                <c:ptCount val="4"/>
                <c:pt idx="0">
                  <c:v>„elkötelezett optimisták”</c:v>
                </c:pt>
                <c:pt idx="1">
                  <c:v>„passzív támogatók”</c:v>
                </c:pt>
                <c:pt idx="2">
                  <c:v>„bizonytalanok”</c:v>
                </c:pt>
                <c:pt idx="3">
                  <c:v>„lemondók”</c:v>
                </c:pt>
              </c:strCache>
            </c:strRef>
          </c:cat>
          <c:val>
            <c:numRef>
              <c:f>Munka1!$B$6:$B$9</c:f>
              <c:numCache>
                <c:formatCode>0.0%</c:formatCode>
                <c:ptCount val="4"/>
                <c:pt idx="0">
                  <c:v>8.8000000000000064E-2</c:v>
                </c:pt>
                <c:pt idx="1">
                  <c:v>6.3E-2</c:v>
                </c:pt>
                <c:pt idx="2">
                  <c:v>0.31100000000000089</c:v>
                </c:pt>
                <c:pt idx="3">
                  <c:v>0.53800000000000003</c:v>
                </c:pt>
              </c:numCache>
            </c:numRef>
          </c:val>
        </c:ser>
        <c:ser>
          <c:idx val="1"/>
          <c:order val="1"/>
          <c:dLbls>
            <c:showPercent val="1"/>
            <c:showLeaderLines val="1"/>
          </c:dLbls>
          <c:cat>
            <c:strRef>
              <c:f>Munka1!$A$6:$A$9</c:f>
              <c:strCache>
                <c:ptCount val="4"/>
                <c:pt idx="0">
                  <c:v>„elkötelezett optimisták”</c:v>
                </c:pt>
                <c:pt idx="1">
                  <c:v>„passzív támogatók”</c:v>
                </c:pt>
                <c:pt idx="2">
                  <c:v>„bizonytalanok”</c:v>
                </c:pt>
                <c:pt idx="3">
                  <c:v>„lemondók”</c:v>
                </c:pt>
              </c:strCache>
            </c:strRef>
          </c:cat>
          <c:val>
            <c:numRef>
              <c:f>Munka1!$C$6:$C$9</c:f>
              <c:numCache>
                <c:formatCode>0.00%</c:formatCode>
                <c:ptCount val="4"/>
                <c:pt idx="0">
                  <c:v>8.8000000000000383E-4</c:v>
                </c:pt>
                <c:pt idx="1">
                  <c:v>6.3000000000000133E-4</c:v>
                </c:pt>
                <c:pt idx="2">
                  <c:v>3.1100000000000012E-3</c:v>
                </c:pt>
                <c:pt idx="3">
                  <c:v>5.3800000000000124E-3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8.2848910033961384E-3"/>
          <c:y val="0.83644855894610615"/>
          <c:w val="0.98991370239907994"/>
          <c:h val="8.241603984805411E-2"/>
        </c:manualLayout>
      </c:layout>
      <c:txPr>
        <a:bodyPr/>
        <a:lstStyle/>
        <a:p>
          <a:pPr>
            <a:defRPr sz="1600">
              <a:latin typeface="+mj-lt"/>
              <a:cs typeface="Times New Roman" pitchFamily="18" charset="0"/>
            </a:defRPr>
          </a:pPr>
          <a:endParaRPr lang="hu-HU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hu-HU" sz="2000" b="1" i="0" baseline="0" dirty="0">
                <a:latin typeface="+mn-lt"/>
                <a:cs typeface="Times New Roman" pitchFamily="18" charset="0"/>
              </a:rPr>
              <a:t>5</a:t>
            </a:r>
            <a:r>
              <a:rPr lang="hu-HU" sz="2000" b="1" i="0" baseline="0" dirty="0" smtClean="0">
                <a:latin typeface="+mn-lt"/>
                <a:cs typeface="Times New Roman" pitchFamily="18" charset="0"/>
              </a:rPr>
              <a:t>. </a:t>
            </a:r>
            <a:r>
              <a:rPr lang="hu-HU" sz="2000" b="1" i="0" baseline="0" dirty="0">
                <a:latin typeface="+mn-lt"/>
                <a:cs typeface="Times New Roman" pitchFamily="18" charset="0"/>
              </a:rPr>
              <a:t>számú ábra</a:t>
            </a:r>
            <a:r>
              <a:rPr lang="en-GB" sz="2000" b="1" i="0" baseline="0" dirty="0">
                <a:latin typeface="+mn-lt"/>
                <a:cs typeface="Times New Roman" pitchFamily="18" charset="0"/>
              </a:rPr>
              <a:t>: </a:t>
            </a:r>
            <a:r>
              <a:rPr lang="hu-HU" sz="2000" b="1" i="0" baseline="0" dirty="0">
                <a:latin typeface="+mn-lt"/>
                <a:cs typeface="Times New Roman" pitchFamily="18" charset="0"/>
              </a:rPr>
              <a:t>Milyen kifejezések jutnak eszébe Önnek Pécsről?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2.6715239829994093E-2"/>
          <c:y val="8.7302862652372526E-2"/>
          <c:w val="0.94656952034001218"/>
          <c:h val="0.7777773696655294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hu-HU" sz="1400">
                        <a:latin typeface="+mn-lt"/>
                      </a:rPr>
                      <a:t>5</a:t>
                    </a:r>
                    <a:r>
                      <a:rPr lang="hu-HU"/>
                      <a:t>0</a:t>
                    </a:r>
                    <a:r>
                      <a:rPr lang="en-US"/>
                      <a:t>,</a:t>
                    </a:r>
                    <a:r>
                      <a:rPr lang="hu-HU"/>
                      <a:t>8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>
                    <a:latin typeface="+mn-lt"/>
                    <a:cs typeface="Times New Roman" pitchFamily="18" charset="0"/>
                  </a:defRPr>
                </a:pPr>
                <a:endParaRPr lang="hu-HU"/>
              </a:p>
            </c:txPr>
            <c:showVal val="1"/>
          </c:dLbls>
          <c:cat>
            <c:numRef>
              <c:f>Munka1!$A$7:$A$18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Munka1!$B$7:$B$18</c:f>
              <c:numCache>
                <c:formatCode>0.0%</c:formatCode>
                <c:ptCount val="12"/>
                <c:pt idx="0" formatCode="0.00%">
                  <c:v>0.50800000000000001</c:v>
                </c:pt>
                <c:pt idx="1">
                  <c:v>0.33400000000000146</c:v>
                </c:pt>
                <c:pt idx="2">
                  <c:v>0.27400000000000002</c:v>
                </c:pt>
                <c:pt idx="3">
                  <c:v>0.21900000000000044</c:v>
                </c:pt>
                <c:pt idx="4">
                  <c:v>0.21800000000000044</c:v>
                </c:pt>
                <c:pt idx="5">
                  <c:v>0.17700000000000021</c:v>
                </c:pt>
                <c:pt idx="6">
                  <c:v>0.126</c:v>
                </c:pt>
                <c:pt idx="7">
                  <c:v>0.111</c:v>
                </c:pt>
                <c:pt idx="8">
                  <c:v>0.10800000000000012</c:v>
                </c:pt>
                <c:pt idx="9">
                  <c:v>0.10400000000000002</c:v>
                </c:pt>
                <c:pt idx="10">
                  <c:v>6.4000000000000112E-2</c:v>
                </c:pt>
                <c:pt idx="11">
                  <c:v>0.27800000000000002</c:v>
                </c:pt>
              </c:numCache>
            </c:numRef>
          </c:val>
        </c:ser>
        <c:dLbls>
          <c:showVal val="1"/>
        </c:dLbls>
        <c:axId val="74969472"/>
        <c:axId val="74971008"/>
      </c:barChart>
      <c:catAx>
        <c:axId val="749694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74971008"/>
        <c:crosses val="autoZero"/>
        <c:auto val="1"/>
        <c:lblAlgn val="ctr"/>
        <c:lblOffset val="100"/>
      </c:catAx>
      <c:valAx>
        <c:axId val="74971008"/>
        <c:scaling>
          <c:orientation val="minMax"/>
        </c:scaling>
        <c:delete val="1"/>
        <c:axPos val="l"/>
        <c:numFmt formatCode="0.00%" sourceLinked="1"/>
        <c:tickLblPos val="none"/>
        <c:crossAx val="74969472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hu-HU" sz="1800" b="1" i="0" baseline="0" dirty="0">
                <a:latin typeface="+mn-lt"/>
                <a:cs typeface="Times New Roman" pitchFamily="18" charset="0"/>
              </a:rPr>
              <a:t>6</a:t>
            </a:r>
            <a:r>
              <a:rPr lang="hu-HU" sz="1800" b="1" i="0" baseline="0" dirty="0" smtClean="0">
                <a:latin typeface="+mn-lt"/>
                <a:cs typeface="Times New Roman" pitchFamily="18" charset="0"/>
              </a:rPr>
              <a:t>. </a:t>
            </a:r>
            <a:r>
              <a:rPr lang="hu-HU" sz="1800" b="1" i="0" baseline="0" dirty="0">
                <a:latin typeface="+mn-lt"/>
                <a:cs typeface="Times New Roman" pitchFamily="18" charset="0"/>
              </a:rPr>
              <a:t>számú ábra: </a:t>
            </a:r>
            <a:r>
              <a:rPr lang="hu-HU" sz="1800" b="1" dirty="0">
                <a:latin typeface="+mn-lt"/>
                <a:cs typeface="Times New Roman" pitchFamily="18" charset="0"/>
              </a:rPr>
              <a:t>Hogyan változott Önben Pécs megítélése az elmúlt egy évben? (válaszok megoszlása országosan, 2011</a:t>
            </a:r>
            <a:r>
              <a:rPr lang="hu-HU" sz="1800" b="1" dirty="0" smtClean="0">
                <a:latin typeface="+mn-lt"/>
                <a:cs typeface="Times New Roman" pitchFamily="18" charset="0"/>
              </a:rPr>
              <a:t>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 sz="1800" dirty="0">
              <a:latin typeface="+mn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258333333333333"/>
          <c:y val="2.1978028317045453E-2"/>
        </c:manualLayout>
      </c:layout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bg2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/>
                      <a:t>"</a:t>
                    </a:r>
                    <a:r>
                      <a:rPr lang="en-US"/>
                      <a:t>sokat romlott"
1</a:t>
                    </a:r>
                    <a:r>
                      <a:rPr lang="hu-HU"/>
                      <a:t>,2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0.11807053805774265"/>
                  <c:y val="8.8490118107386065E-2"/>
                </c:manualLayout>
              </c:layout>
              <c:tx>
                <c:rich>
                  <a:bodyPr/>
                  <a:lstStyle/>
                  <a:p>
                    <a:r>
                      <a:rPr lang="hu-HU" sz="1200"/>
                      <a:t>"</a:t>
                    </a:r>
                    <a:r>
                      <a:rPr lang="hu-HU"/>
                      <a:t>valamivel kedvezőtlenebb lett"
5,1%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0.12482660153591925"/>
                  <c:y val="0.1033033190947428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"</a:t>
                    </a:r>
                    <a:r>
                      <a:rPr lang="en-US"/>
                      <a:t>nem változott a városról kialakult kép"
3</a:t>
                    </a:r>
                    <a:r>
                      <a:rPr lang="hu-HU"/>
                      <a:t>1,9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5.5212282492466264E-2"/>
                  <c:y val="-0.19307095528620097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"</a:t>
                    </a:r>
                    <a:r>
                      <a:rPr lang="en-US"/>
                      <a:t>valamelyest javult"
4</a:t>
                    </a:r>
                    <a:r>
                      <a:rPr lang="hu-HU"/>
                      <a:t>1,9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0.11053878681831437"/>
                  <c:y val="0.14797955705780191"/>
                </c:manualLayout>
              </c:layout>
              <c:tx>
                <c:rich>
                  <a:bodyPr/>
                  <a:lstStyle/>
                  <a:p>
                    <a:r>
                      <a:rPr lang="hu-HU" sz="1200"/>
                      <a:t>"</a:t>
                    </a:r>
                    <a:r>
                      <a:rPr lang="hu-HU"/>
                      <a:t>sokkal kedvezőbb lett"
19,8%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hu-HU"/>
              </a:p>
            </c:txPr>
            <c:showCatName val="1"/>
            <c:showPercent val="1"/>
            <c:showLeaderLines val="1"/>
          </c:dLbls>
          <c:cat>
            <c:strRef>
              <c:f>Munka1!$A$2:$A$6</c:f>
              <c:strCache>
                <c:ptCount val="5"/>
                <c:pt idx="0">
                  <c:v>"sokat romlott"</c:v>
                </c:pt>
                <c:pt idx="1">
                  <c:v>"valamivel kedvezőtlenebb lett"</c:v>
                </c:pt>
                <c:pt idx="2">
                  <c:v>"nem változott a városról kialakult kép"</c:v>
                </c:pt>
                <c:pt idx="3">
                  <c:v>"valamelyest javult"</c:v>
                </c:pt>
                <c:pt idx="4">
                  <c:v>"sokkal kedvezőbb lett"</c:v>
                </c:pt>
              </c:strCache>
            </c:strRef>
          </c:cat>
          <c:val>
            <c:numRef>
              <c:f>Munka1!$B$2:$B$6</c:f>
              <c:numCache>
                <c:formatCode>0%</c:formatCode>
                <c:ptCount val="5"/>
                <c:pt idx="0">
                  <c:v>5.0000000000000114E-3</c:v>
                </c:pt>
                <c:pt idx="1">
                  <c:v>6.6000000000000003E-2</c:v>
                </c:pt>
                <c:pt idx="2">
                  <c:v>0.21400000000000041</c:v>
                </c:pt>
                <c:pt idx="3">
                  <c:v>0.47200000000000031</c:v>
                </c:pt>
                <c:pt idx="4">
                  <c:v>0.24300000000000024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hu-HU" sz="1800" b="1" i="0" baseline="0" dirty="0">
                <a:latin typeface="+mn-lt"/>
                <a:cs typeface="Times New Roman" pitchFamily="18" charset="0"/>
              </a:rPr>
              <a:t>7</a:t>
            </a:r>
            <a:r>
              <a:rPr lang="hu-HU" sz="1800" b="1" i="0" baseline="0" dirty="0" smtClean="0">
                <a:latin typeface="+mn-lt"/>
                <a:cs typeface="Times New Roman" pitchFamily="18" charset="0"/>
              </a:rPr>
              <a:t>. </a:t>
            </a:r>
            <a:r>
              <a:rPr lang="hu-HU" sz="1800" b="1" i="0" baseline="0" dirty="0">
                <a:latin typeface="+mn-lt"/>
                <a:cs typeface="Times New Roman" pitchFamily="18" charset="0"/>
              </a:rPr>
              <a:t>számú ábra: Hogyan változott Önben Pécs megítélése az elmúlt egy évben? (átlagos érték 2011-ben)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Munka1!$A$6</c:f>
              <c:strCache>
                <c:ptCount val="1"/>
                <c:pt idx="0">
                  <c:v>aktív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Munka1!$B$5:$C$5</c:f>
              <c:strCache>
                <c:ptCount val="2"/>
                <c:pt idx="0">
                  <c:v>Pécs 2011</c:v>
                </c:pt>
                <c:pt idx="1">
                  <c:v>Országos 2011</c:v>
                </c:pt>
              </c:strCache>
            </c:strRef>
          </c:cat>
          <c:val>
            <c:numRef>
              <c:f>Munka1!$B$6:$C$6</c:f>
              <c:numCache>
                <c:formatCode>0.00</c:formatCode>
                <c:ptCount val="2"/>
                <c:pt idx="0">
                  <c:v>3.73</c:v>
                </c:pt>
                <c:pt idx="1">
                  <c:v>3.9299999999999997</c:v>
                </c:pt>
              </c:numCache>
            </c:numRef>
          </c:val>
        </c:ser>
        <c:ser>
          <c:idx val="1"/>
          <c:order val="1"/>
          <c:tx>
            <c:strRef>
              <c:f>Munka1!$A$7</c:f>
              <c:strCache>
                <c:ptCount val="1"/>
                <c:pt idx="0">
                  <c:v>passzív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Munka1!$B$5:$C$5</c:f>
              <c:strCache>
                <c:ptCount val="2"/>
                <c:pt idx="0">
                  <c:v>Pécs 2011</c:v>
                </c:pt>
                <c:pt idx="1">
                  <c:v>Országos 2011</c:v>
                </c:pt>
              </c:strCache>
            </c:strRef>
          </c:cat>
          <c:val>
            <c:numRef>
              <c:f>Munka1!$B$7:$C$7</c:f>
              <c:numCache>
                <c:formatCode>0.00</c:formatCode>
                <c:ptCount val="2"/>
                <c:pt idx="0">
                  <c:v>3.44</c:v>
                </c:pt>
                <c:pt idx="1">
                  <c:v>3.6</c:v>
                </c:pt>
              </c:numCache>
            </c:numRef>
          </c:val>
        </c:ser>
        <c:dLbls>
          <c:showVal val="1"/>
        </c:dLbls>
        <c:overlap val="-25"/>
        <c:axId val="75586944"/>
        <c:axId val="75592832"/>
      </c:barChart>
      <c:catAx>
        <c:axId val="755869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75592832"/>
        <c:crosses val="autoZero"/>
        <c:auto val="1"/>
        <c:lblAlgn val="ctr"/>
        <c:lblOffset val="100"/>
      </c:catAx>
      <c:valAx>
        <c:axId val="75592832"/>
        <c:scaling>
          <c:orientation val="minMax"/>
        </c:scaling>
        <c:delete val="1"/>
        <c:axPos val="l"/>
        <c:numFmt formatCode="0.00" sourceLinked="1"/>
        <c:majorTickMark val="none"/>
        <c:tickLblPos val="none"/>
        <c:crossAx val="7558694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hu-HU" sz="2000" b="1" i="0" baseline="0" dirty="0">
                <a:latin typeface="+mn-lt"/>
                <a:cs typeface="Times New Roman" pitchFamily="18" charset="0"/>
              </a:rPr>
              <a:t>8</a:t>
            </a:r>
            <a:r>
              <a:rPr lang="hu-HU" sz="2000" b="1" i="0" baseline="0" dirty="0" smtClean="0">
                <a:latin typeface="+mn-lt"/>
                <a:cs typeface="Times New Roman" pitchFamily="18" charset="0"/>
              </a:rPr>
              <a:t>. </a:t>
            </a:r>
            <a:r>
              <a:rPr lang="hu-HU" sz="2000" b="1" i="0" baseline="0" dirty="0">
                <a:latin typeface="+mn-lt"/>
                <a:cs typeface="Times New Roman" pitchFamily="18" charset="0"/>
              </a:rPr>
              <a:t>számú ábra: </a:t>
            </a:r>
            <a:r>
              <a:rPr lang="hu-HU" sz="2000" b="1" dirty="0">
                <a:latin typeface="+mn-lt"/>
                <a:cs typeface="Times New Roman" pitchFamily="18" charset="0"/>
              </a:rPr>
              <a:t>Hogyan változott Ön szerint a Pécsről kialakított kép a médiában az elmúlt egy évben? </a:t>
            </a:r>
            <a:r>
              <a:rPr lang="hu-HU" sz="2000" b="1" i="0" u="none" strike="noStrike" baseline="0" dirty="0">
                <a:latin typeface="+mn-lt"/>
                <a:cs typeface="Times New Roman" pitchFamily="18" charset="0"/>
              </a:rPr>
              <a:t>(válaszok megoszlása országosan, 2011</a:t>
            </a:r>
            <a:r>
              <a:rPr lang="hu-HU" sz="2000" b="1" i="0" u="none" strike="noStrike" baseline="0" dirty="0" smtClean="0">
                <a:latin typeface="+mn-lt"/>
                <a:cs typeface="Times New Roman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 sz="2000" dirty="0">
              <a:latin typeface="+mn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258333333333333"/>
          <c:y val="2.1978028317045453E-2"/>
        </c:manualLayout>
      </c:layout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bg2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0.31594132418889381"/>
                  <c:y val="2.4541447555209948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"</a:t>
                    </a:r>
                    <a:r>
                      <a:rPr lang="en-US"/>
                      <a:t>sokat romlott"
</a:t>
                    </a:r>
                    <a:r>
                      <a:rPr lang="hu-HU"/>
                      <a:t>0,5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0.15300738718518511"/>
                  <c:y val="7.0038899998765572E-2"/>
                </c:manualLayout>
              </c:layout>
              <c:tx>
                <c:rich>
                  <a:bodyPr/>
                  <a:lstStyle/>
                  <a:p>
                    <a:r>
                      <a:rPr lang="hu-HU" sz="1400"/>
                      <a:t>"</a:t>
                    </a:r>
                    <a:r>
                      <a:rPr lang="hu-HU"/>
                      <a:t>valamivel kedvezőtlenebb lett"
6,6%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0.12594852162241091"/>
                  <c:y val="0.12090612617116619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"</a:t>
                    </a:r>
                    <a:r>
                      <a:rPr lang="en-US"/>
                      <a:t>nem változott a városról kialakult kép"
</a:t>
                    </a:r>
                    <a:r>
                      <a:rPr lang="hu-HU"/>
                      <a:t>21,4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6.8235482450874449E-2"/>
                  <c:y val="-0.16761987865545805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"</a:t>
                    </a:r>
                    <a:r>
                      <a:rPr lang="en-US"/>
                      <a:t>valamelyest javult"
4</a:t>
                    </a:r>
                    <a:r>
                      <a:rPr lang="hu-HU"/>
                      <a:t>7,2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0.14218649218098153"/>
                  <c:y val="0.17357292091002235"/>
                </c:manualLayout>
              </c:layout>
              <c:tx>
                <c:rich>
                  <a:bodyPr/>
                  <a:lstStyle/>
                  <a:p>
                    <a:r>
                      <a:rPr lang="hu-HU" sz="1400"/>
                      <a:t>"</a:t>
                    </a:r>
                    <a:r>
                      <a:rPr lang="hu-HU"/>
                      <a:t>sokkal kedvezőbb lett"
24,3%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CatName val="1"/>
            <c:showPercent val="1"/>
            <c:showLeaderLines val="1"/>
          </c:dLbls>
          <c:cat>
            <c:strRef>
              <c:f>Munka1!$A$2:$A$6</c:f>
              <c:strCache>
                <c:ptCount val="5"/>
                <c:pt idx="0">
                  <c:v>"sokat romlott"</c:v>
                </c:pt>
                <c:pt idx="1">
                  <c:v>"valamivel kedvezőtlenebb lett"</c:v>
                </c:pt>
                <c:pt idx="2">
                  <c:v>"nem változott a városról kialakult kép"</c:v>
                </c:pt>
                <c:pt idx="3">
                  <c:v>"valamelyest javult"</c:v>
                </c:pt>
                <c:pt idx="4">
                  <c:v>"sokkal kedvezőbb lett"</c:v>
                </c:pt>
              </c:strCache>
            </c:strRef>
          </c:cat>
          <c:val>
            <c:numRef>
              <c:f>Munka1!$B$2:$B$6</c:f>
              <c:numCache>
                <c:formatCode>0%</c:formatCode>
                <c:ptCount val="5"/>
                <c:pt idx="0">
                  <c:v>5.0000000000000114E-3</c:v>
                </c:pt>
                <c:pt idx="1">
                  <c:v>6.6000000000000003E-2</c:v>
                </c:pt>
                <c:pt idx="2">
                  <c:v>0.21400000000000041</c:v>
                </c:pt>
                <c:pt idx="3">
                  <c:v>0.47200000000000031</c:v>
                </c:pt>
                <c:pt idx="4">
                  <c:v>0.24300000000000024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hu-HU" sz="2000" b="1" i="0" baseline="0" dirty="0">
                <a:latin typeface="+mn-lt"/>
                <a:cs typeface="Times New Roman" pitchFamily="18" charset="0"/>
              </a:rPr>
              <a:t>8</a:t>
            </a:r>
            <a:r>
              <a:rPr lang="hu-HU" sz="2000" b="1" i="0" baseline="0" dirty="0" smtClean="0">
                <a:latin typeface="+mn-lt"/>
                <a:cs typeface="Times New Roman" pitchFamily="18" charset="0"/>
              </a:rPr>
              <a:t>. </a:t>
            </a:r>
            <a:r>
              <a:rPr lang="hu-HU" sz="2000" b="1" i="0" baseline="0" dirty="0">
                <a:latin typeface="+mn-lt"/>
                <a:cs typeface="Times New Roman" pitchFamily="18" charset="0"/>
              </a:rPr>
              <a:t>számú ábra: </a:t>
            </a:r>
            <a:r>
              <a:rPr lang="hu-HU" sz="2000" b="1" dirty="0">
                <a:latin typeface="+mn-lt"/>
                <a:cs typeface="Times New Roman" pitchFamily="18" charset="0"/>
              </a:rPr>
              <a:t>Hogyan változott Ön szerint a Pécsről kialakított kép a médiában az elmúlt egy évben? </a:t>
            </a:r>
            <a:r>
              <a:rPr lang="hu-HU" sz="2000" b="1" i="0" u="none" strike="noStrike" baseline="0" dirty="0">
                <a:latin typeface="+mn-lt"/>
                <a:cs typeface="Times New Roman" pitchFamily="18" charset="0"/>
              </a:rPr>
              <a:t>(válaszok megoszlása országosan, 2011</a:t>
            </a:r>
            <a:r>
              <a:rPr lang="hu-HU" sz="2000" b="1" i="0" u="none" strike="noStrike" baseline="0" dirty="0" smtClean="0">
                <a:latin typeface="+mn-lt"/>
                <a:cs typeface="Times New Roman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 sz="2000" dirty="0">
              <a:latin typeface="+mn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258333333333333"/>
          <c:y val="2.1978028317045453E-2"/>
        </c:manualLayout>
      </c:layout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C8F63-88C9-490C-B889-8EC7DCC2BA39}" type="datetimeFigureOut">
              <a:rPr lang="hu-HU" smtClean="0"/>
              <a:pPr/>
              <a:t>2012.11.23.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32F5F-026B-4844-9706-70CC5572F86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65565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60E7B-D7E0-45AC-913A-7CB99358EE4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CC31D-C8C3-44E4-B974-E1372AEB094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5EDED-9810-463B-AACE-E5D8322CE4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92E94-75ED-42D0-839C-D48467E7832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F8BEC-EB81-4515-A6D5-D86B24B5F22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4C668-A762-485A-9536-EF46D072C5B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2A51C-0436-4A98-A3C6-588C5DBE733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49702-6B5B-4363-A71E-1328256A1E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3DBA5-FB89-4D7F-AC1E-BAC6D444060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A2956-D778-410B-B186-F308D9E2B6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13DD6-4C03-486E-9B5E-AECA8517B4A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7E85594-C856-45E0-A1F6-135DC303FC4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ctrTitle" idx="4294967295"/>
          </p:nvPr>
        </p:nvSpPr>
        <p:spPr>
          <a:xfrm>
            <a:off x="395536" y="836712"/>
            <a:ext cx="8280920" cy="2592288"/>
          </a:xfrm>
        </p:spPr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 </a:t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4000" b="1" dirty="0" smtClean="0"/>
              <a:t>Egy </a:t>
            </a:r>
            <a:r>
              <a:rPr lang="hu-HU" sz="4000" b="1" dirty="0"/>
              <a:t>„határtalan város” korlátai – Változott-e az EKF Pécs 2010 program megítélése?</a:t>
            </a:r>
            <a:r>
              <a:rPr lang="hu-HU" sz="4000" b="1" dirty="0" smtClean="0"/>
              <a:t/>
            </a:r>
            <a:br>
              <a:rPr lang="hu-HU" sz="4000" b="1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/>
              <a:t>d</a:t>
            </a:r>
            <a:r>
              <a:rPr lang="hu-HU" sz="2800" dirty="0" smtClean="0"/>
              <a:t>r. Koltai Zoltán, PTE FEEK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endParaRPr lang="hu-HU" b="1" dirty="0" smtClean="0"/>
          </a:p>
        </p:txBody>
      </p:sp>
      <p:sp>
        <p:nvSpPr>
          <p:cNvPr id="3075" name="Alcím 2"/>
          <p:cNvSpPr>
            <a:spLocks noGrp="1"/>
          </p:cNvSpPr>
          <p:nvPr>
            <p:ph type="subTitle" idx="4294967295"/>
          </p:nvPr>
        </p:nvSpPr>
        <p:spPr>
          <a:xfrm>
            <a:off x="323528" y="4725144"/>
            <a:ext cx="8496944" cy="1584176"/>
          </a:xfrm>
        </p:spPr>
        <p:txBody>
          <a:bodyPr/>
          <a:lstStyle/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r>
              <a:rPr lang="pt-BR" sz="2200" dirty="0" smtClean="0"/>
              <a:t>GENERÁCIÓK </a:t>
            </a:r>
            <a:r>
              <a:rPr lang="pt-BR" sz="2200" dirty="0"/>
              <a:t>DISKURZUSA A REGIONÁLIS </a:t>
            </a:r>
            <a:r>
              <a:rPr lang="pt-BR" sz="2200" dirty="0" smtClean="0"/>
              <a:t>TUDOMÁNYRÓL</a:t>
            </a:r>
            <a:endParaRPr lang="hu-HU" sz="2200" dirty="0" smtClean="0"/>
          </a:p>
          <a:p>
            <a:pPr marL="0" indent="0">
              <a:buNone/>
            </a:pPr>
            <a:r>
              <a:rPr lang="hu-HU" sz="2200" dirty="0" smtClean="0"/>
              <a:t>Győr</a:t>
            </a:r>
            <a:r>
              <a:rPr lang="hu-HU" sz="2200" dirty="0"/>
              <a:t>, 2012. november </a:t>
            </a:r>
            <a:r>
              <a:rPr lang="hu-HU" sz="2200" dirty="0" smtClean="0"/>
              <a:t>23., Széchenyi </a:t>
            </a:r>
            <a:r>
              <a:rPr lang="hu-HU" sz="2200" dirty="0"/>
              <a:t>István Egyetem</a:t>
            </a:r>
            <a:r>
              <a:rPr lang="hu-HU" sz="2400" dirty="0" smtClean="0"/>
              <a:t> 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lvl="0" eaLnBrk="1" hangingPunct="1"/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3600" b="1" dirty="0" smtClean="0"/>
              <a:t> A kutatás előzményei V. </a:t>
            </a:r>
            <a:r>
              <a:rPr lang="hu-HU" sz="3200" dirty="0" smtClean="0"/>
              <a:t/>
            </a:r>
            <a:br>
              <a:rPr lang="hu-HU" sz="3200" dirty="0" smtClean="0"/>
            </a:br>
            <a:endParaRPr lang="hu-HU" sz="3200" b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hu-HU" sz="2800" dirty="0" smtClean="0"/>
          </a:p>
          <a:p>
            <a:pPr eaLnBrk="1" hangingPunct="1">
              <a:buFontTx/>
              <a:buNone/>
            </a:pPr>
            <a:endParaRPr lang="hu-HU" sz="2800" dirty="0" smtClean="0"/>
          </a:p>
        </p:txBody>
      </p:sp>
      <p:graphicFrame>
        <p:nvGraphicFramePr>
          <p:cNvPr id="5" name="Diagram 4"/>
          <p:cNvGraphicFramePr>
            <a:graphicFrameLocks/>
          </p:cNvGraphicFramePr>
          <p:nvPr/>
        </p:nvGraphicFramePr>
        <p:xfrm>
          <a:off x="539552" y="1196752"/>
          <a:ext cx="8064895" cy="511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/>
            <a:r>
              <a:rPr lang="hu-HU" sz="3600" b="1" dirty="0" smtClean="0"/>
              <a:t>A kutatás előzményei VI.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hu-HU" sz="2800" dirty="0" smtClean="0"/>
          </a:p>
          <a:p>
            <a:pPr eaLnBrk="1" hangingPunct="1">
              <a:buFontTx/>
              <a:buNone/>
            </a:pPr>
            <a:endParaRPr lang="hu-HU" sz="2800" dirty="0" smtClean="0"/>
          </a:p>
        </p:txBody>
      </p:sp>
      <p:graphicFrame>
        <p:nvGraphicFramePr>
          <p:cNvPr id="6" name="Diagram 5"/>
          <p:cNvGraphicFramePr>
            <a:graphicFrameLocks/>
          </p:cNvGraphicFramePr>
          <p:nvPr/>
        </p:nvGraphicFramePr>
        <p:xfrm>
          <a:off x="611561" y="980728"/>
          <a:ext cx="7920880" cy="5256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/>
            <a:r>
              <a:rPr lang="hu-HU" sz="3200" b="1" dirty="0" smtClean="0"/>
              <a:t/>
            </a:r>
            <a:br>
              <a:rPr lang="hu-HU" sz="3200" b="1" dirty="0" smtClean="0"/>
            </a:br>
            <a:r>
              <a:rPr lang="hu-HU" sz="3200" b="1" dirty="0" smtClean="0"/>
              <a:t/>
            </a:r>
            <a:br>
              <a:rPr lang="hu-HU" sz="3200" b="1" dirty="0" smtClean="0"/>
            </a:br>
            <a:r>
              <a:rPr lang="hu-HU" sz="3600" b="1" dirty="0" smtClean="0"/>
              <a:t> A kutatás előzményei VII.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endParaRPr lang="hu-HU" sz="3200" b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hu-HU" sz="2800" dirty="0" smtClean="0"/>
          </a:p>
          <a:p>
            <a:pPr eaLnBrk="1" hangingPunct="1">
              <a:buFontTx/>
              <a:buNone/>
            </a:pPr>
            <a:endParaRPr lang="hu-HU" sz="2800" dirty="0" smtClean="0"/>
          </a:p>
        </p:txBody>
      </p:sp>
      <p:graphicFrame>
        <p:nvGraphicFramePr>
          <p:cNvPr id="6" name="Diagram 5"/>
          <p:cNvGraphicFramePr>
            <a:graphicFrameLocks/>
          </p:cNvGraphicFramePr>
          <p:nvPr/>
        </p:nvGraphicFramePr>
        <p:xfrm>
          <a:off x="899592" y="1196752"/>
          <a:ext cx="734481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600" b="1" dirty="0" smtClean="0"/>
              <a:t>Hipotézis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0" indent="-457200" algn="just" eaLnBrk="1" hangingPunct="1">
              <a:buFont typeface="+mj-lt"/>
              <a:buAutoNum type="arabicPeriod"/>
            </a:pPr>
            <a:endParaRPr lang="hu-HU" sz="2800" dirty="0" smtClean="0"/>
          </a:p>
          <a:p>
            <a:pPr marL="457200" lvl="0" indent="-457200" algn="just" eaLnBrk="1" hangingPunct="1">
              <a:buFont typeface="+mj-lt"/>
              <a:buAutoNum type="arabicPeriod"/>
            </a:pPr>
            <a:r>
              <a:rPr lang="hu-HU" sz="2800" dirty="0" smtClean="0"/>
              <a:t>Az EKF kifejezés részévé vált a városról kialakult képnek mind helyben, mind országosan.</a:t>
            </a:r>
          </a:p>
          <a:p>
            <a:pPr marL="457200" indent="-457200" algn="just" eaLnBrk="1" hangingPunct="1">
              <a:buNone/>
            </a:pPr>
            <a:endParaRPr lang="hu-HU" sz="2800" dirty="0" smtClean="0"/>
          </a:p>
        </p:txBody>
      </p:sp>
      <p:pic>
        <p:nvPicPr>
          <p:cNvPr id="4" name="Picture 2" descr="C:\Program Files\Microsoft Office\MEDIA\CAGCAT10\j028544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717032"/>
            <a:ext cx="2448272" cy="24482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600" b="1" dirty="0" smtClean="0"/>
              <a:t>Hipotézis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algn="just" eaLnBrk="1" hangingPunct="1">
              <a:buFont typeface="+mj-lt"/>
              <a:buAutoNum type="arabicPeriod" startAt="2"/>
            </a:pPr>
            <a:endParaRPr lang="hu-HU" sz="2800" dirty="0" smtClean="0"/>
          </a:p>
          <a:p>
            <a:pPr marL="514350" indent="-514350" algn="just" eaLnBrk="1" hangingPunct="1">
              <a:buFont typeface="+mj-lt"/>
              <a:buAutoNum type="arabicPeriod" startAt="2"/>
            </a:pPr>
            <a:r>
              <a:rPr lang="hu-HU" sz="2800" dirty="0" smtClean="0"/>
              <a:t>Pécs megítélése az elmúlt egy évben valamelyest javult. Pozitív változást tapasztalunk a városban és országosan egyaránt. Pécsett még jelentősebb azok aránya, akik szerint sokkal kedvezőbb lett a városról kialakult kép.</a:t>
            </a:r>
          </a:p>
          <a:p>
            <a:pPr marL="514350" lvl="0" indent="-514350" algn="just" eaLnBrk="1" hangingPunct="1">
              <a:buFont typeface="+mj-lt"/>
              <a:buAutoNum type="arabicPeriod" startAt="2"/>
            </a:pPr>
            <a:r>
              <a:rPr lang="hu-HU" sz="2800" dirty="0" smtClean="0"/>
              <a:t>Szintén valamelyest javult a városról kialakult kép a médiában.</a:t>
            </a:r>
          </a:p>
          <a:p>
            <a:pPr marL="514350" indent="-514350" algn="just" eaLnBrk="1" hangingPunct="1">
              <a:buNone/>
            </a:pPr>
            <a:endParaRPr lang="hu-HU" sz="2800" dirty="0" smtClean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Hipotézis</a:t>
            </a:r>
          </a:p>
        </p:txBody>
      </p:sp>
      <p:sp>
        <p:nvSpPr>
          <p:cNvPr id="2355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 startAt="4"/>
            </a:pPr>
            <a:r>
              <a:rPr lang="hu-HU" sz="2800" dirty="0" smtClean="0"/>
              <a:t>A rendezvénysorozat eredményei között a legtöbben a turizmus felerősödését, az infrastruktúra fejlesztését, a város javuló hazai és nemzetközi megítélését, élhetőbbé válását, a nyitottabbá váló embereket, a kultúrához való pozitívabb viszonyulást, megfelelő kulturális intézmények létrejöttét említik. A negatív következmények sorában gyakran előfordul a város növekvő eladósodottsága, valamint a korrupció további térnyerése.</a:t>
            </a:r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Hipotézis</a:t>
            </a:r>
          </a:p>
        </p:txBody>
      </p:sp>
      <p:sp>
        <p:nvSpPr>
          <p:cNvPr id="2355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 startAt="5"/>
            </a:pPr>
            <a:endParaRPr lang="hu-HU" sz="2800" dirty="0" smtClean="0"/>
          </a:p>
          <a:p>
            <a:pPr marL="514350" indent="-514350" algn="just">
              <a:buFont typeface="+mj-lt"/>
              <a:buAutoNum type="arabicPeriod" startAt="5"/>
            </a:pPr>
            <a:r>
              <a:rPr lang="hu-HU" sz="2800" dirty="0" smtClean="0"/>
              <a:t>Összességében az Európa Kulturális Fővárosa – Pécs 2010 programsorozatot inkább pozitívan élték meg a válaszadók.</a:t>
            </a:r>
          </a:p>
          <a:p>
            <a:pPr marL="514350" indent="-514350" algn="just">
              <a:buFont typeface="+mj-lt"/>
              <a:buAutoNum type="arabicPeriod" startAt="4"/>
            </a:pPr>
            <a:endParaRPr lang="hu-HU" sz="2800" dirty="0" smtClean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Kérdőív</a:t>
            </a:r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hu-HU" sz="2800" dirty="0" smtClean="0"/>
              <a:t>Milyen kifejezések jutnak eszébe Önnek Pécsről? Kérem, nevezzen meg maximum hármat!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hu-HU" sz="2800" dirty="0" smtClean="0"/>
              <a:t>Hogyan változott Önben Pécs megítélése az elmúlt egy évben?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u-HU" sz="2800" dirty="0" smtClean="0"/>
              <a:t>Hogyan változott Ön szerint a Pécsről kialakított kép a médiában az elmúlt egy évben?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u-HU" sz="2800" dirty="0" smtClean="0"/>
              <a:t>Részt vett Ön az Európa Kulturális Fővárosa – Pécs 2010 programsorozat valamely rendezvényén?</a:t>
            </a:r>
          </a:p>
          <a:p>
            <a:pPr marL="514350" lvl="0" indent="-514350" algn="just">
              <a:buFont typeface="+mj-lt"/>
              <a:buAutoNum type="arabicPeriod"/>
            </a:pPr>
            <a:endParaRPr lang="hu-HU" sz="2800" dirty="0" smtClean="0"/>
          </a:p>
          <a:p>
            <a:pPr marL="514350" indent="-514350" algn="just">
              <a:buFont typeface="+mj-lt"/>
              <a:buAutoNum type="arabicPeriod"/>
            </a:pPr>
            <a:endParaRPr lang="hu-HU" sz="2800" dirty="0" smtClean="0"/>
          </a:p>
          <a:p>
            <a:pPr lvl="0">
              <a:buNone/>
            </a:pPr>
            <a:endParaRPr lang="hu-HU" sz="2800" dirty="0" smtClean="0"/>
          </a:p>
          <a:p>
            <a:pPr lvl="0">
              <a:buNone/>
            </a:pPr>
            <a:endParaRPr lang="hu-HU" sz="2400" dirty="0" smtClean="0"/>
          </a:p>
          <a:p>
            <a:pPr lvl="0" algn="just"/>
            <a:endParaRPr lang="hu-HU" sz="2400" dirty="0" smtClean="0"/>
          </a:p>
          <a:p>
            <a:pPr lvl="0" algn="just"/>
            <a:endParaRPr lang="hu-HU" sz="2400" dirty="0" smtClean="0"/>
          </a:p>
          <a:p>
            <a:pPr>
              <a:buNone/>
            </a:pPr>
            <a:r>
              <a:rPr lang="hu-HU" dirty="0" smtClean="0"/>
              <a:t> </a:t>
            </a:r>
          </a:p>
          <a:p>
            <a:pPr>
              <a:buFontTx/>
              <a:buNone/>
            </a:pPr>
            <a:endParaRPr lang="hu-HU" dirty="0" smtClean="0"/>
          </a:p>
          <a:p>
            <a:pPr>
              <a:buFontTx/>
              <a:buNone/>
            </a:pPr>
            <a:endParaRPr lang="hu-HU" dirty="0" smtClean="0"/>
          </a:p>
          <a:p>
            <a:pPr>
              <a:buFontTx/>
              <a:buNone/>
            </a:pPr>
            <a:endParaRPr lang="hu-HU" dirty="0" smtClean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Kérdőív</a:t>
            </a:r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 startAt="5"/>
            </a:pPr>
            <a:r>
              <a:rPr lang="hu-HU" sz="2800" dirty="0" smtClean="0"/>
              <a:t>Amennyiben részt vett a programsorozaton, milyen típusú rendezvény volt az?</a:t>
            </a:r>
          </a:p>
          <a:p>
            <a:pPr marL="514350" lvl="0" indent="-514350" algn="just">
              <a:buFont typeface="+mj-lt"/>
              <a:buAutoNum type="arabicPeriod" startAt="6"/>
            </a:pPr>
            <a:r>
              <a:rPr lang="hu-HU" sz="2800" dirty="0" smtClean="0"/>
              <a:t>Mennyire ért egyet a rendezvénysorozat Pécsre gyakorolt alábbi hatásaival?</a:t>
            </a:r>
          </a:p>
          <a:p>
            <a:pPr marL="514350" indent="-514350" algn="just">
              <a:buFont typeface="+mj-lt"/>
              <a:buAutoNum type="arabicPeriod" startAt="7"/>
            </a:pPr>
            <a:r>
              <a:rPr lang="hu-HU" sz="2800" dirty="0" smtClean="0"/>
              <a:t>Milyen típusú programokat hiányolt a 2010-es év rendezvényei közül?</a:t>
            </a:r>
          </a:p>
          <a:p>
            <a:pPr marL="514350" indent="-514350" algn="just">
              <a:buFont typeface="+mj-lt"/>
              <a:buAutoNum type="arabicPeriod" startAt="8"/>
            </a:pPr>
            <a:r>
              <a:rPr lang="hu-HU" sz="2800" dirty="0" smtClean="0"/>
              <a:t>Hogyan értékeli összességében az Európa Kulturális Fővárosa – Pécs 2010 programsorozatot?</a:t>
            </a:r>
          </a:p>
          <a:p>
            <a:pPr marL="514350" lvl="0" indent="-514350" algn="just">
              <a:buFont typeface="+mj-lt"/>
              <a:buAutoNum type="arabicPeriod" startAt="4"/>
            </a:pPr>
            <a:endParaRPr lang="hu-HU" sz="2800" dirty="0" smtClean="0"/>
          </a:p>
          <a:p>
            <a:pPr marL="514350" indent="-514350" algn="just">
              <a:buFont typeface="+mj-lt"/>
              <a:buAutoNum type="arabicPeriod" startAt="4"/>
            </a:pPr>
            <a:endParaRPr lang="hu-HU" sz="2800" dirty="0" smtClean="0"/>
          </a:p>
          <a:p>
            <a:pPr marL="514350" lvl="0" indent="-514350" algn="just">
              <a:buFont typeface="+mj-lt"/>
              <a:buAutoNum type="arabicPeriod" startAt="4"/>
            </a:pPr>
            <a:endParaRPr lang="hu-HU" sz="2800" dirty="0" smtClean="0"/>
          </a:p>
          <a:p>
            <a:pPr marL="514350" indent="-514350" algn="just">
              <a:buFont typeface="+mj-lt"/>
              <a:buAutoNum type="arabicPeriod" startAt="4"/>
            </a:pPr>
            <a:endParaRPr lang="hu-HU" sz="2800" dirty="0" smtClean="0"/>
          </a:p>
          <a:p>
            <a:pPr lvl="0">
              <a:buNone/>
            </a:pPr>
            <a:endParaRPr lang="hu-HU" sz="2800" dirty="0" smtClean="0"/>
          </a:p>
          <a:p>
            <a:pPr lvl="0">
              <a:buNone/>
            </a:pPr>
            <a:endParaRPr lang="hu-HU" sz="2400" dirty="0" smtClean="0"/>
          </a:p>
          <a:p>
            <a:pPr lvl="0" algn="just"/>
            <a:endParaRPr lang="hu-HU" sz="2400" dirty="0" smtClean="0"/>
          </a:p>
          <a:p>
            <a:pPr lvl="0" algn="just"/>
            <a:endParaRPr lang="hu-HU" sz="2400" dirty="0" smtClean="0"/>
          </a:p>
          <a:p>
            <a:pPr>
              <a:buNone/>
            </a:pPr>
            <a:r>
              <a:rPr lang="hu-HU" dirty="0" smtClean="0"/>
              <a:t> </a:t>
            </a:r>
          </a:p>
          <a:p>
            <a:pPr>
              <a:buFontTx/>
              <a:buNone/>
            </a:pPr>
            <a:endParaRPr lang="hu-HU" dirty="0" smtClean="0"/>
          </a:p>
          <a:p>
            <a:pPr>
              <a:buFontTx/>
              <a:buNone/>
            </a:pPr>
            <a:endParaRPr lang="hu-HU" dirty="0" smtClean="0"/>
          </a:p>
          <a:p>
            <a:pPr>
              <a:buFontTx/>
              <a:buNone/>
            </a:pPr>
            <a:endParaRPr lang="hu-HU" dirty="0" smtClean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Mintavétel és adatfeldolgozás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None/>
            </a:pPr>
            <a:endParaRPr lang="hu-HU" sz="2800" dirty="0" smtClean="0"/>
          </a:p>
          <a:p>
            <a:pPr marL="514350" indent="-514350" algn="just">
              <a:buNone/>
            </a:pPr>
            <a:r>
              <a:rPr lang="hu-HU" sz="2800" dirty="0" smtClean="0"/>
              <a:t>rétegképző ismérvek:</a:t>
            </a:r>
          </a:p>
          <a:p>
            <a:pPr marL="514350" indent="-514350" algn="just"/>
            <a:r>
              <a:rPr lang="hu-HU" sz="2800" dirty="0" smtClean="0"/>
              <a:t>a válaszadó neme</a:t>
            </a:r>
          </a:p>
          <a:p>
            <a:pPr marL="514350" indent="-514350" algn="just"/>
            <a:r>
              <a:rPr lang="hu-HU" sz="2800" dirty="0" smtClean="0"/>
              <a:t>életkora</a:t>
            </a:r>
          </a:p>
          <a:p>
            <a:pPr marL="514350" indent="-514350" algn="just"/>
            <a:r>
              <a:rPr lang="hu-HU" sz="2800" dirty="0" smtClean="0"/>
              <a:t>legmagasabb iskolai végzettsége</a:t>
            </a:r>
          </a:p>
          <a:p>
            <a:pPr marL="514350" indent="-514350" algn="just"/>
            <a:r>
              <a:rPr lang="hu-HU" sz="2800" dirty="0" smtClean="0"/>
              <a:t>lakóhelye</a:t>
            </a:r>
          </a:p>
          <a:p>
            <a:pPr marL="514350" indent="-514350" algn="just">
              <a:buNone/>
            </a:pPr>
            <a:endParaRPr lang="hu-HU" sz="2800" dirty="0" smtClean="0"/>
          </a:p>
          <a:p>
            <a:pPr marL="514350" indent="-514350" algn="just">
              <a:buNone/>
            </a:pPr>
            <a:r>
              <a:rPr lang="hu-HU" sz="2800" dirty="0" smtClean="0"/>
              <a:t>következtetéses statisztika</a:t>
            </a:r>
          </a:p>
          <a:p>
            <a:pPr marL="514350" indent="-514350" algn="just">
              <a:buNone/>
            </a:pPr>
            <a:endParaRPr lang="hu-HU" sz="2800" dirty="0" smtClean="0"/>
          </a:p>
          <a:p>
            <a:pPr marL="514350" indent="-514350" algn="just">
              <a:buNone/>
            </a:pPr>
            <a:endParaRPr lang="hu-HU" sz="2800" dirty="0"/>
          </a:p>
        </p:txBody>
      </p:sp>
    </p:spTree>
  </p:cSld>
  <p:clrMapOvr>
    <a:masterClrMapping/>
  </p:clrMapOvr>
  <p:transition spd="med"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600" b="1" dirty="0" smtClean="0"/>
              <a:t>Kutatandó probléma I.</a:t>
            </a:r>
            <a:endParaRPr lang="hu-HU" sz="36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just"/>
            <a:r>
              <a:rPr lang="hu-HU" sz="2800" dirty="0" smtClean="0"/>
              <a:t>Mi maradt meg az első magyarországi Európa Kulturális Fővárosa programból?</a:t>
            </a:r>
          </a:p>
          <a:p>
            <a:pPr lvl="0" algn="just"/>
            <a:r>
              <a:rPr lang="hu-HU" sz="2800" dirty="0" smtClean="0"/>
              <a:t>Egyáltalán lehet-e valódi mérleget vonni bő másfél évvel a cím betöltése után?</a:t>
            </a:r>
          </a:p>
          <a:p>
            <a:pPr lvl="0" algn="just"/>
            <a:r>
              <a:rPr lang="hu-HU" sz="2800" dirty="0" smtClean="0"/>
              <a:t>Vajon, hogyan élték meg mindezt az érintett pécsi lakosok? Mennyiben van igaza a nyertes pályázatot író Takáts Józsefnek, amikor úgy fogalmaz, hogy „a pécsiek legfeljebb a fogyasztói, s nem a részesei az EKF eseményeknek.”</a:t>
            </a:r>
          </a:p>
          <a:p>
            <a:pPr algn="just" eaLnBrk="1" hangingPunct="1">
              <a:buNone/>
            </a:pPr>
            <a:endParaRPr lang="hu-HU" sz="2800" dirty="0" smtClean="0"/>
          </a:p>
          <a:p>
            <a:pPr algn="just" eaLnBrk="1" hangingPunct="1"/>
            <a:endParaRPr lang="hu-H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3600" b="1" dirty="0" smtClean="0"/>
              <a:t>Az EKF megjelenése Pécs arculatában</a:t>
            </a:r>
            <a:r>
              <a:rPr lang="hu-HU" b="1" dirty="0" smtClean="0"/>
              <a:t> </a:t>
            </a:r>
            <a:r>
              <a:rPr lang="hu-HU" i="1" dirty="0" smtClean="0"/>
              <a:t> 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hu-HU" sz="2800" dirty="0" smtClean="0"/>
              <a:t>Arra a kérdésre, hogy milyen kifejezés jut eszébe Pécs kapcsán, 2011-ben a válaszadók 21,8 %-a említette az </a:t>
            </a:r>
            <a:r>
              <a:rPr lang="hu-HU" sz="2800" dirty="0" err="1" smtClean="0"/>
              <a:t>EKF-t</a:t>
            </a:r>
            <a:r>
              <a:rPr lang="hu-HU" sz="2800" dirty="0" smtClean="0"/>
              <a:t>. Ez önmagában a negyedik-ötödik leggyakoribb említés, de ha közös kategóriaként kezeljük az Európa Kulturális Fővárosa kifejezést és a „kultúra (múzeumok, színház, POSZT)” kategóriát, már közel 50%-os említési gyakoriságot kapunk. Első hipotézisünk, miszerint az EKF kifejezés részévé vált a városról kialakult képnek, igazolást nyert.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3600" b="1" dirty="0" smtClean="0"/>
              <a:t>Az EKF megjelenése Pécs arculatában</a:t>
            </a:r>
            <a:r>
              <a:rPr lang="hu-HU" b="1" dirty="0" smtClean="0"/>
              <a:t> </a:t>
            </a:r>
            <a:r>
              <a:rPr lang="hu-HU" i="1" dirty="0" smtClean="0"/>
              <a:t> 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773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églalap 4"/>
          <p:cNvSpPr/>
          <p:nvPr/>
        </p:nvSpPr>
        <p:spPr>
          <a:xfrm>
            <a:off x="539552" y="5229200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dirty="0" smtClean="0"/>
              <a:t>Magyarázat: 1 = pécsi nevezetességek (dzsámi, TV-torony, Székesegyház, Széchenyi tér), 2 = PTE (diákváros), 3 = kultúra (múzeumok, színház, POSZT), 4 = Mecsek (állatkert), 5 = EKF, 6 = mediterrán hangulat (életérzés), 7 = Zsolnay, 8 = közszolgáltatások (klinikák, közigazgatás, bevásárlóközpontok), 9 = pécsi ipar helyszínei (bányászat, sörgyár, dohánygyár), 10 = szórakozás, buli, 11 = pécsi sportélet (női kosárlabda, PVSK), 12 = egyéb</a:t>
            </a:r>
            <a:endParaRPr lang="hu-HU" sz="1600" dirty="0"/>
          </a:p>
        </p:txBody>
      </p:sp>
    </p:spTree>
  </p:cSld>
  <p:clrMapOvr>
    <a:masterClrMapping/>
  </p:clrMapOvr>
  <p:transition spd="med">
    <p:pull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r>
              <a:rPr lang="hu-HU" sz="3600" b="1" dirty="0" smtClean="0"/>
              <a:t>Pécs megítélésének változása</a:t>
            </a: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hu-HU" sz="2800" dirty="0" smtClean="0"/>
              <a:t>Felmérésünk alapján mind helyben, mind országosan javult Pécs megítélése a 2010-es év eredményeként. Az inkább pozitívan vélekedők országos 61,7 százalékával szemben, a helyben élők 66,4 százaléka gondolkodik így.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hu-HU" sz="2800" dirty="0" smtClean="0"/>
              <a:t>Nem meglepő módon, az EKF eseményein aktívan résztvevők körében pozitívabb kép él, szemben azokkal, akik semmilyen formában nem kapcsolódtak be a 2010-es rendezvénysorozatba.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r>
              <a:rPr lang="hu-HU" sz="3600" b="1" dirty="0" smtClean="0"/>
              <a:t>Pécs megítélésének változása</a:t>
            </a: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r>
              <a:rPr lang="hu-HU" sz="3600" b="1" dirty="0" smtClean="0"/>
              <a:t>Pécs megítélésének változása</a:t>
            </a: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endParaRPr lang="hu-HU" sz="24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539552" y="1268759"/>
          <a:ext cx="8136904" cy="4899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r>
              <a:rPr lang="hu-HU" sz="3600" b="1" dirty="0" smtClean="0"/>
              <a:t>Pécs megítélésének változása</a:t>
            </a: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spcBef>
                <a:spcPts val="0"/>
              </a:spcBef>
              <a:buNone/>
            </a:pPr>
            <a:endParaRPr lang="hu-HU" sz="2800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hu-HU" sz="2800" dirty="0" smtClean="0"/>
              <a:t>Hipotézisünk annyiban cáfolatra került, hogy a legkedvezőbb érték (5 = sokkal kedvezőbb lett) valamivel ritkábban szerepel a pécsi válaszok között (16,1%) mint országosan (19,8%).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r>
              <a:rPr lang="hu-HU" sz="3600" b="1" dirty="0" smtClean="0"/>
              <a:t>Pécs megítélésének változása</a:t>
            </a: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endParaRPr lang="hu-HU" sz="2800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hu-HU" sz="2800" dirty="0" smtClean="0"/>
              <a:t>Arra kérdésre, hogyan változott a médiában kialakított kép Pécsről, a pozitív vélemények voltak többségben. A válaszadók 71,5 %-a gondolkodott így. Ebben az esetben szintén az EKF programok aktív résztvevői adtak valamivel kedvezőbb értékeket. Médiával kapcsolatos hipotézisünk egyértelműen beigazolódott.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r>
              <a:rPr lang="hu-HU" sz="3600" b="1" dirty="0" smtClean="0"/>
              <a:t>Pécs megítélésének változása</a:t>
            </a: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endParaRPr lang="hu-HU" sz="2800" dirty="0" smtClean="0"/>
          </a:p>
          <a:p>
            <a:pPr marL="0" algn="just">
              <a:spcBef>
                <a:spcPts val="0"/>
              </a:spcBef>
              <a:buNone/>
            </a:pPr>
            <a:endParaRPr lang="hu-HU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39552" y="1340768"/>
          <a:ext cx="7920879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r>
              <a:rPr lang="hu-HU" sz="3600" b="1" dirty="0" smtClean="0"/>
              <a:t>Pécs megítélésének változása</a:t>
            </a: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endParaRPr lang="hu-HU" sz="2800" dirty="0" smtClean="0"/>
          </a:p>
          <a:p>
            <a:pPr marL="0" algn="just">
              <a:spcBef>
                <a:spcPts val="0"/>
              </a:spcBef>
              <a:buNone/>
            </a:pPr>
            <a:endParaRPr lang="hu-HU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39552" y="1340768"/>
          <a:ext cx="7920879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971600" y="1484784"/>
          <a:ext cx="70567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pull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br>
              <a:rPr lang="hu-HU" i="1" dirty="0" smtClean="0"/>
            </a:br>
            <a:r>
              <a:rPr lang="hu-HU" sz="3600" b="1" dirty="0" smtClean="0"/>
              <a:t>A rendezvénysorozat eredményei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hu-HU" sz="2800" dirty="0" smtClean="0"/>
              <a:t>A növekvő idegenforgalmat, új kulturális intézmények létrejöttét, a város </a:t>
            </a:r>
            <a:r>
              <a:rPr lang="hu-HU" sz="2800" dirty="0" err="1" smtClean="0"/>
              <a:t>imázsának</a:t>
            </a:r>
            <a:r>
              <a:rPr lang="hu-HU" sz="2800" dirty="0" smtClean="0"/>
              <a:t> kedvező irányú változását, az infrastruktúra fejlődését, az emberek kultúrához való pozitívabb viszonyulását, Pécs nemzetközi értelemben vett regionális kulturális központtá fejlődését és általában a város élhetőbbé válását emelték ki a legtöbben.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hu-HU" sz="2800" dirty="0" smtClean="0"/>
              <a:t>Hipotézisünk azért teljesült csak részben, mert a negatív következmények (növekvő eladósodás, korrupció térnyerése) a vártnál valamivel ritkábban fordultak elő a válaszok között.</a:t>
            </a:r>
          </a:p>
          <a:p>
            <a:pPr marL="0" algn="just">
              <a:spcBef>
                <a:spcPts val="0"/>
              </a:spcBef>
              <a:buNone/>
            </a:pPr>
            <a:endParaRPr lang="hu-HU" sz="2800" dirty="0"/>
          </a:p>
        </p:txBody>
      </p:sp>
    </p:spTree>
  </p:cSld>
  <p:clrMapOvr>
    <a:masterClrMapping/>
  </p:clrMapOvr>
  <p:transition spd="med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600" b="1" dirty="0" smtClean="0"/>
              <a:t>Kutatandó probléma II.</a:t>
            </a:r>
            <a:endParaRPr lang="hu-HU" sz="36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endParaRPr lang="hu-HU" sz="2800" dirty="0" smtClean="0"/>
          </a:p>
          <a:p>
            <a:pPr lvl="0" algn="just"/>
            <a:r>
              <a:rPr lang="hu-HU" sz="2800" dirty="0" smtClean="0"/>
              <a:t>Mi vált valóra az EKF címhez kapcsolódó egyik legfontosabb elvárásból, hogy a programsorozat nagy közösségalakító élményként megerősíti a helyi identitást, pozitív értelemben alakítva a rendező város </a:t>
            </a:r>
            <a:r>
              <a:rPr lang="hu-HU" sz="2800" dirty="0" err="1" smtClean="0"/>
              <a:t>imázsát</a:t>
            </a:r>
            <a:r>
              <a:rPr lang="hu-HU" sz="2800" dirty="0" smtClean="0"/>
              <a:t>. Vagy az érintettek csalódottsága a tervezettel éppen ellentétes irányú folyamatokat eredményezett?</a:t>
            </a:r>
          </a:p>
          <a:p>
            <a:pPr lvl="0" algn="just">
              <a:buNone/>
            </a:pPr>
            <a:endParaRPr lang="hu-HU" sz="2800" dirty="0" smtClean="0"/>
          </a:p>
          <a:p>
            <a:pPr algn="just" eaLnBrk="1" hangingPunct="1">
              <a:buNone/>
            </a:pPr>
            <a:endParaRPr lang="hu-HU" sz="2800" dirty="0" smtClean="0"/>
          </a:p>
          <a:p>
            <a:pPr algn="just" eaLnBrk="1" hangingPunct="1"/>
            <a:endParaRPr lang="hu-H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br>
              <a:rPr lang="hu-HU" i="1" dirty="0" smtClean="0"/>
            </a:br>
            <a:r>
              <a:rPr lang="hu-HU" sz="3600" b="1" dirty="0" smtClean="0"/>
              <a:t>A rendezvénysorozat eredményei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endParaRPr lang="hu-HU" sz="2800" dirty="0" smtClean="0"/>
          </a:p>
          <a:p>
            <a:pPr marL="0" algn="just">
              <a:spcBef>
                <a:spcPts val="0"/>
              </a:spcBef>
              <a:buNone/>
            </a:pPr>
            <a:endParaRPr lang="hu-HU" sz="2800" dirty="0" smtClean="0"/>
          </a:p>
          <a:p>
            <a:pPr marL="0" algn="just">
              <a:spcBef>
                <a:spcPts val="0"/>
              </a:spcBef>
              <a:buNone/>
            </a:pPr>
            <a:endParaRPr lang="hu-HU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55576" y="1268760"/>
          <a:ext cx="7632848" cy="369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/>
          <p:cNvSpPr/>
          <p:nvPr/>
        </p:nvSpPr>
        <p:spPr>
          <a:xfrm>
            <a:off x="611560" y="4941168"/>
            <a:ext cx="7848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400" dirty="0" smtClean="0"/>
              <a:t>1 = sok turista érkezett látogatóba, 2 = megfelelő kulturális intézményekkel gazdagodott a város, 3 = javult a város hazai és nemzetközi megítélése, </a:t>
            </a:r>
            <a:r>
              <a:rPr lang="hu-HU" sz="1400" dirty="0" err="1" smtClean="0"/>
              <a:t>imázsa</a:t>
            </a:r>
            <a:r>
              <a:rPr lang="hu-HU" sz="1400" dirty="0" smtClean="0"/>
              <a:t>, 4 = fejlődött az infrastruktúra, 5 = emberek kultúrához való pozitívabb viszonya, 6  = nemzetközi értelemben is regionális kulturális központtá vált a város, 7 = élhetőbbé vált a város, 8 = nőtt a lokálpatriotizmus, 9 = fellendült a gazdasági élet, új munkahelyek jöttek létre, 10 = emelkedő jegyárak, 11 = nehezebbé vált a városon belüli közlekedés, 12 = növekedett a város eladósodottsága, 13 = további teret nyert a korrupció, 14 = rossz színben tűnt fel a város itthon és külföldön, 15 = semmilyen pozitív hatás sem következett be</a:t>
            </a:r>
            <a:endParaRPr lang="hu-HU" sz="1400" dirty="0"/>
          </a:p>
        </p:txBody>
      </p:sp>
    </p:spTree>
  </p:cSld>
  <p:clrMapOvr>
    <a:masterClrMapping/>
  </p:clrMapOvr>
  <p:transition spd="med">
    <p:pull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br>
              <a:rPr lang="hu-HU" i="1" dirty="0" smtClean="0"/>
            </a:br>
            <a:r>
              <a:rPr lang="hu-HU" i="1" dirty="0" smtClean="0"/>
              <a:t> </a:t>
            </a:r>
            <a:br>
              <a:rPr lang="hu-HU" i="1" dirty="0" smtClean="0"/>
            </a:br>
            <a:r>
              <a:rPr lang="hu-HU" sz="3600" b="1" dirty="0" smtClean="0"/>
              <a:t>Az EKF – Pécs 2010 programsorozat megítélése</a:t>
            </a: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endParaRPr lang="hu-HU" sz="2800" dirty="0" smtClean="0"/>
          </a:p>
          <a:p>
            <a:pPr marL="0" algn="just">
              <a:spcBef>
                <a:spcPts val="0"/>
              </a:spcBef>
              <a:buNone/>
            </a:pPr>
            <a:endParaRPr lang="hu-HU" sz="2800" dirty="0" smtClean="0"/>
          </a:p>
          <a:p>
            <a:pPr marL="0" algn="just">
              <a:spcBef>
                <a:spcPts val="0"/>
              </a:spcBef>
              <a:buNone/>
            </a:pPr>
            <a:endParaRPr lang="hu-HU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11560" y="1629000"/>
          <a:ext cx="7920881" cy="45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i="1" dirty="0" smtClean="0"/>
              <a:t> </a:t>
            </a:r>
            <a:br>
              <a:rPr lang="hu-HU" i="1" dirty="0" smtClean="0"/>
            </a:br>
            <a:r>
              <a:rPr lang="hu-HU" i="1" dirty="0" smtClean="0"/>
              <a:t> </a:t>
            </a:r>
            <a:br>
              <a:rPr lang="hu-HU" i="1" dirty="0" smtClean="0"/>
            </a:br>
            <a:r>
              <a:rPr lang="hu-HU" sz="3600" b="1" dirty="0" smtClean="0"/>
              <a:t>Az EKF – Pécs 2010 programsorozat megítélése</a:t>
            </a: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i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endParaRPr lang="hu-HU" sz="2800" dirty="0" smtClean="0"/>
          </a:p>
          <a:p>
            <a:pPr marL="0" algn="just">
              <a:spcBef>
                <a:spcPts val="0"/>
              </a:spcBef>
              <a:buNone/>
            </a:pPr>
            <a:endParaRPr lang="hu-HU" sz="2800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hu-HU" sz="2800" dirty="0" smtClean="0"/>
              <a:t>A kapott válaszok megoszlása jól mutatja, hogy a válaszadók közel 82%-a pozitív tapasztalatként élte meg a programot. Az ötfokozatú skálán kapott eredmény (4,0) alátámasztja utolsó hipotézisünket.</a:t>
            </a:r>
          </a:p>
          <a:p>
            <a:pPr marL="0" algn="just">
              <a:spcBef>
                <a:spcPts val="0"/>
              </a:spcBef>
              <a:buNone/>
            </a:pPr>
            <a:endParaRPr lang="hu-HU" sz="2800" dirty="0"/>
          </a:p>
        </p:txBody>
      </p:sp>
    </p:spTree>
  </p:cSld>
  <p:clrMapOvr>
    <a:masterClrMapping/>
  </p:clrMapOvr>
  <p:transition spd="med">
    <p:pull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Megválaszolatlan kérdések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u-HU" sz="2800" dirty="0" smtClean="0"/>
          </a:p>
          <a:p>
            <a:pPr algn="just"/>
            <a:r>
              <a:rPr lang="hu-HU" sz="2800" dirty="0" smtClean="0"/>
              <a:t>Valódi </a:t>
            </a:r>
            <a:r>
              <a:rPr lang="hu-HU" sz="2800" dirty="0" smtClean="0"/>
              <a:t>kulturális </a:t>
            </a:r>
            <a:r>
              <a:rPr lang="hu-HU" sz="2800" dirty="0" smtClean="0"/>
              <a:t>városfejlesztés vagy </a:t>
            </a:r>
            <a:r>
              <a:rPr lang="hu-HU" sz="2800" dirty="0" smtClean="0"/>
              <a:t>törékeny </a:t>
            </a:r>
            <a:r>
              <a:rPr lang="hu-HU" sz="2800" dirty="0" smtClean="0"/>
              <a:t>és rövidtávú </a:t>
            </a:r>
            <a:r>
              <a:rPr lang="hu-HU" sz="2800" dirty="0" smtClean="0"/>
              <a:t>siker (az </a:t>
            </a:r>
            <a:r>
              <a:rPr lang="hu-HU" sz="2800" dirty="0" smtClean="0"/>
              <a:t>évek alatt felhalmozódó csalódottság miatti eleve alacsony </a:t>
            </a:r>
            <a:r>
              <a:rPr lang="hu-HU" sz="2800" dirty="0" smtClean="0"/>
              <a:t>elvárások)?</a:t>
            </a:r>
          </a:p>
          <a:p>
            <a:pPr algn="just"/>
            <a:r>
              <a:rPr lang="hu-HU" sz="2800" dirty="0" smtClean="0"/>
              <a:t>Kulturális terek </a:t>
            </a:r>
            <a:r>
              <a:rPr lang="hu-HU" sz="2800" dirty="0" smtClean="0"/>
              <a:t>helyszínváltozása.</a:t>
            </a:r>
          </a:p>
          <a:p>
            <a:pPr algn="just"/>
            <a:r>
              <a:rPr lang="hu-HU" sz="2800" dirty="0" smtClean="0"/>
              <a:t>Az </a:t>
            </a:r>
            <a:r>
              <a:rPr lang="hu-HU" sz="2800" dirty="0" smtClean="0"/>
              <a:t>EKF éven túli turisztikai hatásáról vagy inkább annak hiányáról árulkodnak a város 2011-es, 2012-es vendégforgalmi adatai.</a:t>
            </a:r>
            <a:r>
              <a:rPr lang="hu-HU" dirty="0" smtClean="0"/>
              <a:t> </a:t>
            </a:r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  <p:transition spd="med">
    <p:pull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Megválaszolatlan kérdések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u-HU" sz="2800" dirty="0" smtClean="0"/>
          </a:p>
          <a:p>
            <a:pPr algn="just"/>
            <a:r>
              <a:rPr lang="hu-HU" sz="2800" dirty="0" smtClean="0"/>
              <a:t>Kodály Központ: </a:t>
            </a:r>
            <a:r>
              <a:rPr lang="hu-HU" sz="2800" dirty="0" smtClean="0"/>
              <a:t>2012. január-július közötti időszakban megrendezett 71 eseményen összesen 36.746 látogató részvételét regisztrálták, ami időarányosan meghaladja az Európai Uniós pályázati elvárásban szereplő számokat (ez éves szinten 50.000 fizetővendég).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Megválaszolatlan kérdések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800" dirty="0" smtClean="0"/>
              <a:t>Zsolnay </a:t>
            </a:r>
            <a:r>
              <a:rPr lang="hu-HU" sz="2800" dirty="0" smtClean="0"/>
              <a:t>Kulturális </a:t>
            </a:r>
            <a:r>
              <a:rPr lang="hu-HU" sz="2800" dirty="0" smtClean="0"/>
              <a:t>Negyed: </a:t>
            </a:r>
            <a:r>
              <a:rPr lang="hu-HU" sz="2800" dirty="0" smtClean="0"/>
              <a:t>Az idei év első felében, pontosabban január és július között 964 eseménynek adott otthont a negyed, a valamivel több, mint 170.000 látogató közül pedig közel 140.000 számított fizetővendégnek </a:t>
            </a:r>
            <a:r>
              <a:rPr lang="hu-HU" sz="2800" dirty="0" smtClean="0"/>
              <a:t>(az </a:t>
            </a:r>
            <a:r>
              <a:rPr lang="hu-HU" sz="2800" dirty="0" smtClean="0"/>
              <a:t>Európai Uniós pályázati elvárásban szereplő éves fizetővendégszám pedig 150.000 fő, amit megközelít az első hét hónap adata).</a:t>
            </a:r>
            <a:r>
              <a:rPr lang="hu-HU" dirty="0" smtClean="0"/>
              <a:t>         </a:t>
            </a:r>
            <a:endParaRPr lang="hu-HU" dirty="0"/>
          </a:p>
        </p:txBody>
      </p:sp>
    </p:spTree>
  </p:cSld>
  <p:clrMapOvr>
    <a:masterClrMapping/>
  </p:clrMapOvr>
  <p:transition spd="med">
    <p:pull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Végső konklúzió helyett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800" dirty="0" smtClean="0"/>
              <a:t>Lehet-e </a:t>
            </a:r>
            <a:r>
              <a:rPr lang="hu-HU" sz="2800" dirty="0" smtClean="0"/>
              <a:t>egyértelmű sikerről vagy kudarcról beszélni</a:t>
            </a:r>
            <a:r>
              <a:rPr lang="hu-HU" sz="2800" dirty="0" smtClean="0"/>
              <a:t>?</a:t>
            </a:r>
          </a:p>
          <a:p>
            <a:pPr algn="just"/>
            <a:r>
              <a:rPr lang="hu-HU" sz="2800" dirty="0" smtClean="0"/>
              <a:t>Lehetett volna több mindent megvalósítani a pályázat eredeti eszmeiségéből</a:t>
            </a:r>
            <a:r>
              <a:rPr lang="hu-HU" sz="2800" dirty="0" smtClean="0"/>
              <a:t>?</a:t>
            </a:r>
          </a:p>
          <a:p>
            <a:pPr algn="just"/>
            <a:r>
              <a:rPr lang="hu-HU" sz="2800" dirty="0" smtClean="0"/>
              <a:t>Az előzetes várakozásoktól elmaradt-e a megvalósult programév, hiányérzetet hagyva ezzel szinte valamennyi érintettben</a:t>
            </a:r>
            <a:r>
              <a:rPr lang="hu-HU" sz="2800" dirty="0" smtClean="0"/>
              <a:t>?</a:t>
            </a:r>
          </a:p>
          <a:p>
            <a:pPr algn="just">
              <a:buNone/>
            </a:pPr>
            <a:endParaRPr lang="hu-HU" sz="2800" dirty="0" smtClean="0"/>
          </a:p>
          <a:p>
            <a:pPr algn="just">
              <a:buNone/>
            </a:pPr>
            <a:r>
              <a:rPr lang="hu-HU" sz="2800" dirty="0" smtClean="0"/>
              <a:t>	</a:t>
            </a:r>
            <a:r>
              <a:rPr lang="hu-HU" sz="2800" dirty="0" err="1" smtClean="0"/>
              <a:t>koltai.zoltan</a:t>
            </a:r>
            <a:r>
              <a:rPr lang="hu-HU" sz="2800" dirty="0" smtClean="0"/>
              <a:t>@</a:t>
            </a:r>
            <a:r>
              <a:rPr lang="hu-HU" sz="2800" dirty="0" err="1" smtClean="0"/>
              <a:t>feek.pte.hu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600" b="1" dirty="0" smtClean="0"/>
              <a:t>Kutatás folyamata és körülményei</a:t>
            </a:r>
            <a:endParaRPr lang="hu-HU" sz="36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endParaRPr lang="hu-HU" sz="2800" dirty="0" smtClean="0"/>
          </a:p>
          <a:p>
            <a:pPr algn="just"/>
            <a:r>
              <a:rPr lang="hu-HU" sz="2800" dirty="0" smtClean="0"/>
              <a:t>PTE Felnőttképzési és Emberi Erőforrás Fejlesztési Kar hallgatói</a:t>
            </a:r>
          </a:p>
          <a:p>
            <a:pPr algn="just"/>
            <a:r>
              <a:rPr lang="hu-HU" sz="2800" dirty="0" smtClean="0"/>
              <a:t>2008-2009 (2000 pécsi és budapesti magánszemély)</a:t>
            </a:r>
            <a:endParaRPr lang="hu-HU" sz="2800" dirty="0" smtClean="0"/>
          </a:p>
          <a:p>
            <a:pPr algn="just"/>
            <a:r>
              <a:rPr lang="hu-HU" sz="2800" dirty="0" smtClean="0"/>
              <a:t>2011 (1000 fő országosan)</a:t>
            </a:r>
            <a:endParaRPr lang="hu-HU" sz="2800" dirty="0" smtClean="0"/>
          </a:p>
          <a:p>
            <a:pPr algn="just"/>
            <a:r>
              <a:rPr lang="hu-HU" sz="2800" dirty="0" smtClean="0"/>
              <a:t>s</a:t>
            </a:r>
            <a:r>
              <a:rPr lang="hu-HU" sz="2800" dirty="0" smtClean="0"/>
              <a:t>zakmai </a:t>
            </a:r>
            <a:r>
              <a:rPr lang="hu-HU" sz="2800" dirty="0" smtClean="0"/>
              <a:t>vélemények vs. közvélemény</a:t>
            </a:r>
          </a:p>
          <a:p>
            <a:pPr lvl="0" algn="just">
              <a:buNone/>
            </a:pPr>
            <a:endParaRPr lang="hu-HU" sz="2800" dirty="0" smtClean="0"/>
          </a:p>
          <a:p>
            <a:pPr algn="just" eaLnBrk="1" hangingPunct="1">
              <a:buNone/>
            </a:pPr>
            <a:endParaRPr lang="hu-HU" sz="2800" dirty="0" smtClean="0"/>
          </a:p>
          <a:p>
            <a:pPr algn="just" eaLnBrk="1" hangingPunct="1"/>
            <a:endParaRPr lang="hu-H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600" b="1" dirty="0" smtClean="0"/>
              <a:t>A kutatás előzményei I.</a:t>
            </a:r>
            <a:endParaRPr lang="hu-HU" sz="36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just" eaLnBrk="1" hangingPunct="1"/>
            <a:r>
              <a:rPr lang="hu-HU" sz="2800" dirty="0" smtClean="0"/>
              <a:t>optimista várakozások, a város fejlődésével kapcsolatos komoly remények</a:t>
            </a:r>
          </a:p>
          <a:p>
            <a:pPr algn="just" eaLnBrk="1" hangingPunct="1"/>
            <a:r>
              <a:rPr lang="hu-HU" sz="2800" dirty="0" smtClean="0"/>
              <a:t>kaotikus időszak (belső személyi ellentétek, a menedzsmentben zajló folyamatos személy-cserék, kommunikációs zavarok, megkésett pályázati és kivitelezési munkák)</a:t>
            </a:r>
          </a:p>
          <a:p>
            <a:pPr algn="just" eaLnBrk="1" hangingPunct="1"/>
            <a:r>
              <a:rPr lang="hu-HU" sz="2800" dirty="0" smtClean="0"/>
              <a:t>hiányzó valódi szakmai alapú együttműködés igénye és talán lehetősége a városvezetés és a pályázatot készítő csoport között</a:t>
            </a:r>
          </a:p>
          <a:p>
            <a:pPr algn="just" eaLnBrk="1" hangingPunct="1"/>
            <a:endParaRPr lang="hu-H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3600" b="1" dirty="0" smtClean="0"/>
              <a:t> A kutatás előzményei II. </a:t>
            </a:r>
            <a:br>
              <a:rPr lang="hu-HU" sz="3600" b="1" dirty="0" smtClean="0"/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800" dirty="0" smtClean="0"/>
              <a:t>több mint négyezer rendezvény (az összes programforrás nagysága elérte az 1.847.000.000 forintot, a világ 56 országából hívtak fellépőket, résztvevőket, 230 pécsi helyszín, közel 200 programgazda),</a:t>
            </a:r>
          </a:p>
          <a:p>
            <a:pPr algn="just"/>
            <a:r>
              <a:rPr lang="hu-HU" sz="2800" dirty="0" smtClean="0"/>
              <a:t>Pécs nemzetközi kapcsolatrendszerének gazdagodása (német együttműködések, a déli kulturális övezet országai,  krakkói és aradi kulturális aktivitás megerősödése, isztambuli Csontváry-kiállítás, több mint 1000 cikk jelentősebb külföldi sajtóorgánumokban)</a:t>
            </a:r>
          </a:p>
          <a:p>
            <a:pPr algn="just"/>
            <a:endParaRPr lang="hu-HU" sz="2800" dirty="0" smtClean="0"/>
          </a:p>
        </p:txBody>
      </p:sp>
    </p:spTree>
  </p:cSld>
  <p:clrMapOvr>
    <a:masterClrMapping/>
  </p:clrMapOvr>
  <p:transition spd="med">
    <p:pull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3600" b="1" dirty="0" smtClean="0"/>
              <a:t> A kutatás előzményei II. </a:t>
            </a:r>
            <a:br>
              <a:rPr lang="hu-HU" sz="3600" b="1" dirty="0" smtClean="0"/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800" dirty="0" smtClean="0"/>
              <a:t>a város vendégforgalma 25,7%-kal, míg az itt eltöltött vendégéjszakák száma 27,5%-kal haladta meg 2010-ben az egy évvel korábbi hasonló adatokat, a látogatók valamivel több, mint negyede (27,8 %) érkezett külföldről,</a:t>
            </a:r>
          </a:p>
          <a:p>
            <a:pPr algn="just"/>
            <a:r>
              <a:rPr lang="hu-HU" sz="2800" dirty="0" smtClean="0"/>
              <a:t>több mint 31 hektáron éledtek újjá a város terei és parkjai (a megkérdezettek 94%-a volt elégedett, a legjobban tetsző három köztér közé a Széchenyi teret, a Kossuth teret és az uránvárosi tér megújítását sorolták)</a:t>
            </a:r>
          </a:p>
          <a:p>
            <a:pPr algn="just"/>
            <a:endParaRPr lang="hu-HU" sz="2800" dirty="0" smtClean="0"/>
          </a:p>
          <a:p>
            <a:pPr algn="just"/>
            <a:endParaRPr lang="hu-HU" sz="2800" dirty="0" smtClean="0"/>
          </a:p>
        </p:txBody>
      </p:sp>
    </p:spTree>
  </p:cSld>
  <p:clrMapOvr>
    <a:masterClrMapping/>
  </p:clrMapOvr>
  <p:transition spd="med">
    <p:pull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3600" b="1" dirty="0" smtClean="0"/>
              <a:t> A kutatás előzményei III. </a:t>
            </a:r>
            <a:br>
              <a:rPr lang="hu-HU" sz="3600" b="1" dirty="0" smtClean="0"/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800" dirty="0" smtClean="0"/>
              <a:t>a Tudásközpont tizenháromezer négyzet-méteres épülete,</a:t>
            </a:r>
          </a:p>
          <a:p>
            <a:pPr algn="just"/>
            <a:r>
              <a:rPr lang="hu-HU" sz="2800" dirty="0" smtClean="0"/>
              <a:t>a Zsolnay Kulturális Negyed és a Kodály Központ elkészültével 44 ezer négyzetméter új kulturális tér született (a Kodály Központ korszerű, nemzetközi rangú hangversenyterme és konferenciaközpontja több mint 11000 négyzetméternyi területen áll rendelkezésre),</a:t>
            </a:r>
          </a:p>
          <a:p>
            <a:pPr algn="just"/>
            <a:r>
              <a:rPr lang="hu-HU" sz="2800" dirty="0" smtClean="0"/>
              <a:t>Pécsi Nagygaléria néven a Zsolnay Kulturális Negyedben létesült új kiállítótér közel ezer négyzetméteren.</a:t>
            </a:r>
          </a:p>
          <a:p>
            <a:pPr algn="just"/>
            <a:endParaRPr lang="hu-HU" sz="2800" dirty="0" smtClean="0"/>
          </a:p>
          <a:p>
            <a:pPr algn="just"/>
            <a:endParaRPr lang="hu-HU" sz="2800" dirty="0" smtClean="0"/>
          </a:p>
          <a:p>
            <a:pPr algn="just"/>
            <a:endParaRPr lang="hu-HU" sz="2800" dirty="0" smtClean="0"/>
          </a:p>
        </p:txBody>
      </p:sp>
    </p:spTree>
  </p:cSld>
  <p:clrMapOvr>
    <a:masterClrMapping/>
  </p:clrMapOvr>
  <p:transition spd="med">
    <p:pull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lvl="0"/>
            <a:r>
              <a:rPr lang="hu-HU" sz="3200" b="1" dirty="0" smtClean="0"/>
              <a:t/>
            </a:r>
            <a:br>
              <a:rPr lang="hu-HU" sz="3200" b="1" dirty="0" smtClean="0"/>
            </a:br>
            <a:r>
              <a:rPr lang="hu-HU" sz="3600" b="1" dirty="0" smtClean="0"/>
              <a:t>A kutatás előzményei IV.</a:t>
            </a:r>
            <a:r>
              <a:rPr lang="hu-HU" sz="3200" dirty="0" smtClean="0"/>
              <a:t/>
            </a:r>
            <a:br>
              <a:rPr lang="hu-HU" sz="3200" dirty="0" smtClean="0"/>
            </a:br>
            <a:endParaRPr lang="hu-HU" sz="3200" b="1" dirty="0" smtClean="0"/>
          </a:p>
        </p:txBody>
      </p:sp>
      <p:sp>
        <p:nvSpPr>
          <p:cNvPr id="2253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hu-HU" sz="2800" dirty="0" smtClean="0"/>
          </a:p>
          <a:p>
            <a:pPr>
              <a:buFontTx/>
              <a:buNone/>
            </a:pPr>
            <a:r>
              <a:rPr lang="hu-HU" sz="2800" dirty="0" smtClean="0"/>
              <a:t> </a:t>
            </a:r>
          </a:p>
        </p:txBody>
      </p:sp>
      <p:sp>
        <p:nvSpPr>
          <p:cNvPr id="8" name="Téglalap 7"/>
          <p:cNvSpPr/>
          <p:nvPr/>
        </p:nvSpPr>
        <p:spPr>
          <a:xfrm>
            <a:off x="323528" y="4653137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 smtClean="0"/>
              <a:t>1 = sok turista érkezik látogatóba, 2 = fejlődik az infrastruktúra, 3 = javul a város hazai és nemzetközi megítélése, </a:t>
            </a:r>
            <a:r>
              <a:rPr lang="hu-HU" dirty="0" err="1" smtClean="0"/>
              <a:t>imázsa</a:t>
            </a:r>
            <a:r>
              <a:rPr lang="hu-HU" dirty="0" smtClean="0"/>
              <a:t>, 4 = nemzetközi együttműködések, kapcsolatok születnek, 5 = nemzetközi értelemben is regionális kulturális központtá válik a város, 6 = fellendül a gazdasági élet, új munkahelyek jönnek létre, 7 = élhetőbbé válik a város, 8 = nő a város gazdasági potenciálja, multinacionális vállalkozás telepedik le, 9 = semmilyen pozitív hatást sem várok, 10 = egyéb</a:t>
            </a:r>
            <a:endParaRPr lang="hu-HU" dirty="0"/>
          </a:p>
        </p:txBody>
      </p:sp>
      <p:graphicFrame>
        <p:nvGraphicFramePr>
          <p:cNvPr id="9" name="Diagram 8"/>
          <p:cNvGraphicFramePr>
            <a:graphicFrameLocks/>
          </p:cNvGraphicFramePr>
          <p:nvPr/>
        </p:nvGraphicFramePr>
        <p:xfrm>
          <a:off x="755576" y="1268760"/>
          <a:ext cx="7632847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2723</TotalTime>
  <Words>1769</Words>
  <Application>Microsoft Office PowerPoint</Application>
  <PresentationFormat>Diavetítés a képernyőre (4:3 oldalarány)</PresentationFormat>
  <Paragraphs>166</Paragraphs>
  <Slides>36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36</vt:i4>
      </vt:variant>
    </vt:vector>
  </HeadingPairs>
  <TitlesOfParts>
    <vt:vector size="37" baseType="lpstr">
      <vt:lpstr>Alapértelmezett terv</vt:lpstr>
      <vt:lpstr>      Egy „határtalan város” korlátai – Változott-e az EKF Pécs 2010 program megítélése?    dr. Koltai Zoltán, PTE FEEK  </vt:lpstr>
      <vt:lpstr>Kutatandó probléma I.</vt:lpstr>
      <vt:lpstr>Kutatandó probléma II.</vt:lpstr>
      <vt:lpstr>Kutatás folyamata és körülményei</vt:lpstr>
      <vt:lpstr>A kutatás előzményei I.</vt:lpstr>
      <vt:lpstr>  A kutatás előzményei II.  </vt:lpstr>
      <vt:lpstr>  A kutatás előzményei II.  </vt:lpstr>
      <vt:lpstr>  A kutatás előzményei III.  </vt:lpstr>
      <vt:lpstr> A kutatás előzményei IV. </vt:lpstr>
      <vt:lpstr>  A kutatás előzményei V.  </vt:lpstr>
      <vt:lpstr>A kutatás előzményei VI.</vt:lpstr>
      <vt:lpstr>   A kutatás előzményei VII.  </vt:lpstr>
      <vt:lpstr>Hipotézis</vt:lpstr>
      <vt:lpstr>Hipotézis</vt:lpstr>
      <vt:lpstr>Hipotézis</vt:lpstr>
      <vt:lpstr>Hipotézis</vt:lpstr>
      <vt:lpstr>Kérdőív</vt:lpstr>
      <vt:lpstr>Kérdőív</vt:lpstr>
      <vt:lpstr>Mintavétel és adatfeldolgozás</vt:lpstr>
      <vt:lpstr> Az EKF megjelenése Pécs arculatában    </vt:lpstr>
      <vt:lpstr> Az EKF megjelenése Pécs arculatában    </vt:lpstr>
      <vt:lpstr>  Pécs megítélésének változása  </vt:lpstr>
      <vt:lpstr>  Pécs megítélésének változása  </vt:lpstr>
      <vt:lpstr>  Pécs megítélésének változása  </vt:lpstr>
      <vt:lpstr>  Pécs megítélésének változása  </vt:lpstr>
      <vt:lpstr>  Pécs megítélésének változása  </vt:lpstr>
      <vt:lpstr>  Pécs megítélésének változása  </vt:lpstr>
      <vt:lpstr>  Pécs megítélésének változása  </vt:lpstr>
      <vt:lpstr>   A rendezvénysorozat eredményei   </vt:lpstr>
      <vt:lpstr>   A rendezvénysorozat eredményei   </vt:lpstr>
      <vt:lpstr>     Az EKF – Pécs 2010 programsorozat megítélése     </vt:lpstr>
      <vt:lpstr>     Az EKF – Pécs 2010 programsorozat megítélése     </vt:lpstr>
      <vt:lpstr>Megválaszolatlan kérdések</vt:lpstr>
      <vt:lpstr>Megválaszolatlan kérdések</vt:lpstr>
      <vt:lpstr>Megválaszolatlan kérdések</vt:lpstr>
      <vt:lpstr>Végső konklúzió helyett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Regionális fejlesztés</dc:title>
  <dc:creator>root</dc:creator>
  <cp:lastModifiedBy>Koltai Zoltán</cp:lastModifiedBy>
  <cp:revision>260</cp:revision>
  <dcterms:created xsi:type="dcterms:W3CDTF">2008-03-01T11:04:52Z</dcterms:created>
  <dcterms:modified xsi:type="dcterms:W3CDTF">2012-11-23T08:04:50Z</dcterms:modified>
</cp:coreProperties>
</file>