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72" r:id="rId6"/>
    <p:sldId id="271" r:id="rId7"/>
    <p:sldId id="270" r:id="rId8"/>
    <p:sldId id="269" r:id="rId9"/>
    <p:sldId id="268" r:id="rId10"/>
    <p:sldId id="267" r:id="rId11"/>
    <p:sldId id="276" r:id="rId12"/>
    <p:sldId id="275" r:id="rId13"/>
    <p:sldId id="274" r:id="rId14"/>
    <p:sldId id="273" r:id="rId15"/>
    <p:sldId id="277" r:id="rId16"/>
    <p:sldId id="280" r:id="rId17"/>
    <p:sldId id="279" r:id="rId18"/>
    <p:sldId id="278" r:id="rId19"/>
    <p:sldId id="282" r:id="rId20"/>
    <p:sldId id="264" r:id="rId2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 varScale="1">
        <p:scale>
          <a:sx n="98" d="100"/>
          <a:sy n="98" d="100"/>
        </p:scale>
        <p:origin x="-7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4FFB9-FEBD-4E4A-871E-8CD0E544DCF9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CEA97-4039-42EA-8572-2E28A3762C27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E8815-EA96-4C7F-8AB6-18373FEB322D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5F30C33-79FB-4F45-908A-6B9583052346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D128C-37CE-4FB1-82ED-5AD6A1AF9C1A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D5BDD-70F0-4A49-B7AF-D84BBF3E20A9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0A70D-5FA6-4C1B-BDF7-ADBF61464611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7298D-963D-40DA-982B-D053A09EA3AB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A8807-91BF-4610-AE44-B5C2CA01974E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85812-8F67-41EE-8025-43167523FE13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A5255-F074-4C5C-8C2C-56806A8418B3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149EA-E4B3-4F5F-8E04-FB639407E139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83785C7-F60D-4128-AC54-05F2EF596663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250825" y="1052513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124075" y="260350"/>
            <a:ext cx="4851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hu-HU" b="1">
                <a:latin typeface="Tahoma" pitchFamily="34" charset="0"/>
              </a:rPr>
              <a:t>Magyar regionális Tudományos Társaság</a:t>
            </a:r>
          </a:p>
          <a:p>
            <a:pPr algn="ctr"/>
            <a:r>
              <a:rPr lang="hu-HU" b="1">
                <a:latin typeface="Tahoma" pitchFamily="34" charset="0"/>
              </a:rPr>
              <a:t>VIII. vándorgyűlése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323850" y="3284538"/>
            <a:ext cx="8569325" cy="1441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u-HU" sz="28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ahoma"/>
                <a:ea typeface="Tahoma"/>
                <a:cs typeface="Tahoma"/>
              </a:rPr>
              <a:t>A szántóföldtől az asztalig terjedő</a:t>
            </a:r>
          </a:p>
          <a:p>
            <a:pPr algn="ctr"/>
            <a:r>
              <a:rPr lang="hu-HU" sz="28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ahoma"/>
                <a:ea typeface="Tahoma"/>
                <a:cs typeface="Tahoma"/>
              </a:rPr>
              <a:t>terméklánc előállításának és értékesítésének lehetőségei</a:t>
            </a:r>
          </a:p>
          <a:p>
            <a:pPr algn="ctr"/>
            <a:r>
              <a:rPr lang="hu-HU" sz="28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ahoma"/>
                <a:ea typeface="Tahoma"/>
                <a:cs typeface="Tahoma"/>
              </a:rPr>
              <a:t>a DE AGTC-ben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919288" y="6021388"/>
            <a:ext cx="5434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hu-HU">
                <a:latin typeface="Tahoma" pitchFamily="34" charset="0"/>
              </a:rPr>
              <a:t>Dr. Harsányi Endre</a:t>
            </a:r>
          </a:p>
          <a:p>
            <a:pPr algn="ctr"/>
            <a:r>
              <a:rPr lang="hu-HU">
                <a:latin typeface="Tahoma" pitchFamily="34" charset="0"/>
              </a:rPr>
              <a:t>DE AGTC Területfejlesztési Regionális Tudásközpont</a:t>
            </a:r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395288" y="2276475"/>
            <a:ext cx="8467725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u-HU" sz="3200" b="1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ahoma"/>
                <a:ea typeface="Tahoma"/>
                <a:cs typeface="Tahoma"/>
              </a:rPr>
              <a:t>Vállalkozásfejlesztési tevékenység kidolgozása: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250825" y="981075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148" name="Titel 2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250825" y="115888"/>
            <a:ext cx="8642350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39688" rIns="0" bIns="39688" anchor="b"/>
          <a:lstStyle/>
          <a:p>
            <a:pPr algn="just"/>
            <a:r>
              <a:rPr lang="hu-HU" b="1">
                <a:solidFill>
                  <a:schemeClr val="tx2"/>
                </a:solidFill>
                <a:latin typeface="Tahoma" pitchFamily="34" charset="0"/>
              </a:rPr>
              <a:t>Az új megközelítés szerint </a:t>
            </a:r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az egyetem 4 dimenzióban tudja támogatni a régió fejlődését</a:t>
            </a:r>
            <a:endParaRPr lang="en-US" b="1">
              <a:solidFill>
                <a:srgbClr val="FF0000"/>
              </a:solidFill>
              <a:latin typeface="Tahoma" pitchFamily="34" charset="0"/>
            </a:endParaRPr>
          </a:p>
        </p:txBody>
      </p:sp>
      <p:pic>
        <p:nvPicPr>
          <p:cNvPr id="6149" name="Picture 5" descr="20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412875"/>
            <a:ext cx="8816975" cy="4362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179388" y="908050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50825" y="188913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>
                <a:latin typeface="Tahoma" pitchFamily="34" charset="0"/>
              </a:rPr>
              <a:t>Az AGTC saját maga is végez vállalkozásfejlesztési tevékenységet, más vállalkozások felé pedig ösztönző, facilitáló szerepben lép fel</a:t>
            </a:r>
          </a:p>
        </p:txBody>
      </p:sp>
      <p:pic>
        <p:nvPicPr>
          <p:cNvPr id="22532" name="Picture 4" descr="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96975"/>
            <a:ext cx="8816975" cy="5187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250825" y="692150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50825" y="188913"/>
            <a:ext cx="864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>
                <a:latin typeface="Tahoma" pitchFamily="34" charset="0"/>
              </a:rPr>
              <a:t>A vállalkozásfejlesztés eszközei</a:t>
            </a:r>
          </a:p>
        </p:txBody>
      </p:sp>
      <p:pic>
        <p:nvPicPr>
          <p:cNvPr id="21508" name="Picture 4" descr="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341438"/>
            <a:ext cx="8928100" cy="43957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250825" y="1125538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>
                <a:latin typeface="Tahoma" pitchFamily="34" charset="0"/>
              </a:rPr>
              <a:t>A K+F eredmények sikeres hasznosításához a technológia-fejlesztés minden szakaszában megfelelő támogatást kell nyújtani</a:t>
            </a:r>
          </a:p>
        </p:txBody>
      </p:sp>
      <p:pic>
        <p:nvPicPr>
          <p:cNvPr id="20484" name="Picture 4" descr="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12875"/>
            <a:ext cx="8816975" cy="454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250825" y="1125538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>
                <a:latin typeface="Tahoma" pitchFamily="34" charset="0"/>
              </a:rPr>
              <a:t>A TRET a kutatás szakasz előkészítési és hasznosítási fázisban tudja eredményesen támogatni a karokat, kutatóintézeteket</a:t>
            </a:r>
          </a:p>
        </p:txBody>
      </p:sp>
      <p:pic>
        <p:nvPicPr>
          <p:cNvPr id="19460" name="Picture 4" descr="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412875"/>
            <a:ext cx="7705725" cy="5124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250825" y="1125538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50825" y="404813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>
                <a:latin typeface="Tahoma" pitchFamily="34" charset="0"/>
              </a:rPr>
              <a:t>A vállalkozásfejlesztés közvetlen célcsoportját kb. 350 észak-alföldi vállalat jelenti</a:t>
            </a:r>
          </a:p>
        </p:txBody>
      </p:sp>
      <p:pic>
        <p:nvPicPr>
          <p:cNvPr id="23557" name="Picture 5" descr="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557338"/>
            <a:ext cx="8816975" cy="4662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250825" y="1125538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>
                <a:latin typeface="Tahoma" pitchFamily="34" charset="0"/>
              </a:rPr>
              <a:t>A vállalkozási elképzelések három pilléren alapulnak, amelyek versenyképessé teszik az AGTC szolgáltatásait</a:t>
            </a:r>
          </a:p>
        </p:txBody>
      </p:sp>
      <p:pic>
        <p:nvPicPr>
          <p:cNvPr id="26628" name="Picture 4" descr="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268413"/>
            <a:ext cx="8704263" cy="5095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/>
          <p:cNvSpPr>
            <a:spLocks noChangeShapeType="1"/>
          </p:cNvSpPr>
          <p:nvPr/>
        </p:nvSpPr>
        <p:spPr bwMode="auto">
          <a:xfrm>
            <a:off x="250825" y="836613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864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A szolgáltatások célcsoportjai</a:t>
            </a:r>
          </a:p>
        </p:txBody>
      </p:sp>
      <p:pic>
        <p:nvPicPr>
          <p:cNvPr id="25604" name="Picture 4" descr="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12875"/>
            <a:ext cx="8816975" cy="4376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250825" y="1125538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>
                <a:latin typeface="Tahoma" pitchFamily="34" charset="0"/>
              </a:rPr>
              <a:t>A vállalkozási tevékenység elindítása hét, egymást erősítő területen javasolt</a:t>
            </a:r>
          </a:p>
        </p:txBody>
      </p:sp>
      <p:pic>
        <p:nvPicPr>
          <p:cNvPr id="24580" name="Picture 4" descr="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12875"/>
            <a:ext cx="8816975" cy="4546600"/>
          </a:xfrm>
          <a:prstGeom prst="rect">
            <a:avLst/>
          </a:prstGeom>
          <a:noFill/>
        </p:spPr>
      </p:pic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1908175" y="5229225"/>
            <a:ext cx="1727200" cy="431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250825" y="836613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8642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sz="2000" b="1">
                <a:latin typeface="Tahoma" pitchFamily="34" charset="0"/>
              </a:rPr>
              <a:t>A DE AGTC művelési területek, művelési ágak</a:t>
            </a:r>
          </a:p>
        </p:txBody>
      </p:sp>
      <p:graphicFrame>
        <p:nvGraphicFramePr>
          <p:cNvPr id="28915" name="Group 243"/>
          <p:cNvGraphicFramePr>
            <a:graphicFrameLocks noGrp="1"/>
          </p:cNvGraphicFramePr>
          <p:nvPr>
            <p:ph/>
          </p:nvPr>
        </p:nvGraphicFramePr>
        <p:xfrm>
          <a:off x="323850" y="1196975"/>
          <a:ext cx="8229600" cy="5102225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180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Összes terület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2 216 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ebből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állami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2 154 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bérelt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62 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Művelési ágak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szántó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1 745 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gyümölcsös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36 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szőlő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 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konyhakert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gyep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191 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erdő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152 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Művelésből kivont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89 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250825" y="908050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88913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>
                <a:latin typeface="Tahoma" pitchFamily="34" charset="0"/>
              </a:rPr>
              <a:t>Az </a:t>
            </a:r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AGTC küldetése</a:t>
            </a:r>
            <a:r>
              <a:rPr lang="hu-HU" b="1">
                <a:latin typeface="Tahoma" pitchFamily="34" charset="0"/>
              </a:rPr>
              <a:t> a mezőgazdasági oktatás mellett </a:t>
            </a:r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a környezet és a vidék fejlesztése Kelet-Magyarországon</a:t>
            </a:r>
          </a:p>
        </p:txBody>
      </p:sp>
      <p:pic>
        <p:nvPicPr>
          <p:cNvPr id="3080" name="Picture 8" descr="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268413"/>
            <a:ext cx="8713787" cy="4751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WordArt 3"/>
          <p:cNvSpPr>
            <a:spLocks noChangeArrowheads="1" noChangeShapeType="1" noTextEdit="1"/>
          </p:cNvSpPr>
          <p:nvPr/>
        </p:nvSpPr>
        <p:spPr bwMode="auto">
          <a:xfrm>
            <a:off x="1947863" y="3154363"/>
            <a:ext cx="5248275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u-HU" sz="36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ahoma"/>
                <a:ea typeface="Tahoma"/>
                <a:cs typeface="Tahoma"/>
              </a:rPr>
              <a:t>Köszönöm a figyelmet!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250825" y="1125538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50825" y="188913"/>
            <a:ext cx="86423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>
                <a:latin typeface="Tahoma" pitchFamily="34" charset="0"/>
              </a:rPr>
              <a:t>A </a:t>
            </a:r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TRET </a:t>
            </a:r>
            <a:r>
              <a:rPr lang="hu-HU" b="1">
                <a:latin typeface="Tahoma" pitchFamily="34" charset="0"/>
              </a:rPr>
              <a:t>– egy belső szolgáltató egységként </a:t>
            </a:r>
            <a:r>
              <a:rPr lang="hu-HU" b="1"/>
              <a:t>– </a:t>
            </a:r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az egyetemi tudás és a </a:t>
            </a:r>
          </a:p>
          <a:p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K+F+I eredmények gyakorlati hasznosulásá</a:t>
            </a:r>
            <a:r>
              <a:rPr lang="hu-HU" b="1">
                <a:latin typeface="Tahoma" pitchFamily="34" charset="0"/>
              </a:rPr>
              <a:t>nak támogatásával tudja segíteni az AGTC küldetésének megvalósítását</a:t>
            </a:r>
          </a:p>
        </p:txBody>
      </p:sp>
      <p:pic>
        <p:nvPicPr>
          <p:cNvPr id="4101" name="Picture 5" descr="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84313"/>
            <a:ext cx="8890000" cy="4725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250825" y="908050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50825" y="188913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>
                <a:latin typeface="Tahoma" pitchFamily="34" charset="0"/>
              </a:rPr>
              <a:t>A </a:t>
            </a:r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TRET</a:t>
            </a:r>
            <a:r>
              <a:rPr lang="hu-HU" b="1">
                <a:latin typeface="Tahoma" pitchFamily="34" charset="0"/>
              </a:rPr>
              <a:t> új missziója </a:t>
            </a:r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az egyetemi tudás és a K+F+I eredmények gyakorlati hasznosulás</a:t>
            </a:r>
            <a:r>
              <a:rPr lang="hu-HU" b="1">
                <a:latin typeface="Tahoma" pitchFamily="34" charset="0"/>
              </a:rPr>
              <a:t>ára fókuszál</a:t>
            </a:r>
          </a:p>
        </p:txBody>
      </p:sp>
      <p:pic>
        <p:nvPicPr>
          <p:cNvPr id="5125" name="Picture 5" descr="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1052513"/>
            <a:ext cx="6192838" cy="560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250825" y="1125538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50825" y="188913"/>
            <a:ext cx="86423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>
                <a:latin typeface="Tahoma" pitchFamily="34" charset="0"/>
              </a:rPr>
              <a:t>A TRET jövőbeni tevékenységi köre a </a:t>
            </a:r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kutatások koordinációja</a:t>
            </a:r>
            <a:r>
              <a:rPr lang="hu-HU" b="1">
                <a:latin typeface="Tahoma" pitchFamily="34" charset="0"/>
              </a:rPr>
              <a:t> és </a:t>
            </a:r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hasznosítása</a:t>
            </a:r>
            <a:r>
              <a:rPr lang="hu-HU" b="1">
                <a:latin typeface="Tahoma" pitchFamily="34" charset="0"/>
              </a:rPr>
              <a:t>, a </a:t>
            </a:r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vállalkozásfejlesztés</a:t>
            </a:r>
            <a:r>
              <a:rPr lang="hu-HU" b="1">
                <a:latin typeface="Tahoma" pitchFamily="34" charset="0"/>
              </a:rPr>
              <a:t>, valamint a </a:t>
            </a:r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területfejlesztés</a:t>
            </a:r>
            <a:r>
              <a:rPr lang="hu-HU" b="1">
                <a:latin typeface="Tahoma" pitchFamily="34" charset="0"/>
              </a:rPr>
              <a:t> pilléreire épül</a:t>
            </a:r>
          </a:p>
        </p:txBody>
      </p:sp>
      <p:pic>
        <p:nvPicPr>
          <p:cNvPr id="11280" name="Picture 16" descr="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628775"/>
            <a:ext cx="8818563" cy="4548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250825" y="908050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0825" y="188913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>
                <a:latin typeface="Tahoma" pitchFamily="34" charset="0"/>
              </a:rPr>
              <a:t>Az </a:t>
            </a:r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AGTC szerepe a terület- és vállalkozásfejlesztésben</a:t>
            </a:r>
            <a:r>
              <a:rPr lang="hu-HU" b="1">
                <a:latin typeface="Tahoma" pitchFamily="34" charset="0"/>
              </a:rPr>
              <a:t>: a </a:t>
            </a:r>
          </a:p>
          <a:p>
            <a:r>
              <a:rPr lang="hu-HU" b="1">
                <a:latin typeface="Tahoma" pitchFamily="34" charset="0"/>
              </a:rPr>
              <a:t>jövőképpel kapcsolatos állítások</a:t>
            </a:r>
          </a:p>
        </p:txBody>
      </p:sp>
      <p:grpSp>
        <p:nvGrpSpPr>
          <p:cNvPr id="10244" name="Gruppieren 6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611188" y="1139825"/>
            <a:ext cx="7993062" cy="549275"/>
            <a:chOff x="1270000" y="1222202"/>
            <a:chExt cx="7372351" cy="697693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1687302" y="1222202"/>
              <a:ext cx="6955049" cy="6210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defTabSz="857250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hu-HU" sz="1600">
                  <a:latin typeface="Tahoma" pitchFamily="34" charset="0"/>
                </a:rPr>
                <a:t>Az AGTC területfejlesztési tevékenysége az </a:t>
              </a:r>
              <a:r>
                <a:rPr lang="hu-HU" sz="1600" b="1">
                  <a:latin typeface="Tahoma" pitchFamily="34" charset="0"/>
                </a:rPr>
                <a:t>agrárvállalkozások fejlesztésében</a:t>
              </a:r>
              <a:r>
                <a:rPr lang="hu-HU" sz="1600">
                  <a:latin typeface="Tahoma" pitchFamily="34" charset="0"/>
                </a:rPr>
                <a:t> és a vidéki önkormányzatok támogatásában jelentkezik </a:t>
              </a:r>
              <a:endParaRPr lang="en-US" sz="1600">
                <a:latin typeface="Tahoma" pitchFamily="34" charset="0"/>
              </a:endParaRPr>
            </a:p>
          </p:txBody>
        </p:sp>
        <p:grpSp>
          <p:nvGrpSpPr>
            <p:cNvPr id="10246" name="Gruppieren 31"/>
            <p:cNvGrpSpPr>
              <a:grpSpLocks/>
            </p:cNvGrpSpPr>
            <p:nvPr/>
          </p:nvGrpSpPr>
          <p:grpSpPr bwMode="auto">
            <a:xfrm>
              <a:off x="1270000" y="1570645"/>
              <a:ext cx="7372350" cy="349250"/>
              <a:chOff x="1270000" y="1570645"/>
              <a:chExt cx="7372350" cy="349250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auto">
              <a:xfrm>
                <a:off x="1270000" y="1571049"/>
                <a:ext cx="282594" cy="34884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0" hangingPunct="0">
                  <a:spcBef>
                    <a:spcPct val="5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endParaRPr lang="de-CH" sz="1600">
                  <a:latin typeface="Tahoma" pitchFamily="34" charset="0"/>
                </a:endParaRPr>
              </a:p>
            </p:txBody>
          </p:sp>
          <p:sp>
            <p:nvSpPr>
              <p:cNvPr id="11" name="Line 6"/>
              <p:cNvSpPr>
                <a:spLocks noChangeShapeType="1"/>
              </p:cNvSpPr>
              <p:nvPr/>
            </p:nvSpPr>
            <p:spPr bwMode="auto">
              <a:xfrm>
                <a:off x="1270000" y="1919895"/>
                <a:ext cx="737235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72000" tIns="72000" rIns="72000" bIns="72000" anchor="ctr"/>
              <a:lstStyle/>
              <a:p>
                <a:pPr eaLnBrk="0" hangingPunct="0">
                  <a:spcBef>
                    <a:spcPct val="5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  <a:defRPr/>
                </a:pPr>
                <a:endParaRPr lang="de-DE">
                  <a:latin typeface="+mn-lt"/>
                </a:endParaRPr>
              </a:p>
            </p:txBody>
          </p:sp>
        </p:grpSp>
      </p:grpSp>
      <p:grpSp>
        <p:nvGrpSpPr>
          <p:cNvPr id="10249" name="Gruppieren 1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611188" y="1916113"/>
            <a:ext cx="7993062" cy="547687"/>
            <a:chOff x="1270000" y="2037801"/>
            <a:chExt cx="7372351" cy="696482"/>
          </a:xfrm>
        </p:grpSpPr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1688767" y="2037801"/>
              <a:ext cx="6953584" cy="621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defTabSz="857250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hu-HU" sz="1600">
                  <a:latin typeface="Tahoma" pitchFamily="34" charset="0"/>
                </a:rPr>
                <a:t>A régió fejlesztése érdekében az AGTC területfejlesztési célú tevékenységét az érintettek mellett a regionális és országos  szervezetekkel együttműködve végzi</a:t>
              </a:r>
              <a:endParaRPr lang="en-US" sz="1600">
                <a:latin typeface="Tahoma" pitchFamily="34" charset="0"/>
              </a:endParaRPr>
            </a:p>
          </p:txBody>
        </p:sp>
        <p:grpSp>
          <p:nvGrpSpPr>
            <p:cNvPr id="10251" name="Gruppieren 33"/>
            <p:cNvGrpSpPr>
              <a:grpSpLocks/>
            </p:cNvGrpSpPr>
            <p:nvPr/>
          </p:nvGrpSpPr>
          <p:grpSpPr bwMode="auto">
            <a:xfrm>
              <a:off x="1270000" y="2385033"/>
              <a:ext cx="7372350" cy="349250"/>
              <a:chOff x="1270000" y="2385033"/>
              <a:chExt cx="7372350" cy="349250"/>
            </a:xfrm>
          </p:grpSpPr>
          <p:sp>
            <p:nvSpPr>
              <p:cNvPr id="15" name="Rectangle 9"/>
              <p:cNvSpPr>
                <a:spLocks noChangeArrowheads="1"/>
              </p:cNvSpPr>
              <p:nvPr/>
            </p:nvSpPr>
            <p:spPr bwMode="auto">
              <a:xfrm>
                <a:off x="1270000" y="2385033"/>
                <a:ext cx="282594" cy="34925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0" hangingPunct="0">
                  <a:spcBef>
                    <a:spcPct val="5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endParaRPr lang="de-CH" sz="1600">
                  <a:latin typeface="Tahoma" pitchFamily="34" charset="0"/>
                </a:endParaRPr>
              </a:p>
            </p:txBody>
          </p:sp>
          <p:sp>
            <p:nvSpPr>
              <p:cNvPr id="16" name="Line 10"/>
              <p:cNvSpPr>
                <a:spLocks noChangeShapeType="1"/>
              </p:cNvSpPr>
              <p:nvPr/>
            </p:nvSpPr>
            <p:spPr bwMode="auto">
              <a:xfrm>
                <a:off x="1270000" y="2734283"/>
                <a:ext cx="737235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72000" tIns="72000" rIns="72000" bIns="72000" anchor="ctr"/>
              <a:lstStyle/>
              <a:p>
                <a:pPr eaLnBrk="0" hangingPunct="0">
                  <a:spcBef>
                    <a:spcPct val="5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  <a:defRPr/>
                </a:pPr>
                <a:endParaRPr lang="de-DE">
                  <a:latin typeface="+mn-lt"/>
                </a:endParaRPr>
              </a:p>
            </p:txBody>
          </p:sp>
        </p:grpSp>
      </p:grpSp>
      <p:grpSp>
        <p:nvGrpSpPr>
          <p:cNvPr id="10254" name="Gruppieren 1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611188" y="2809875"/>
            <a:ext cx="7993062" cy="303213"/>
            <a:chOff x="1270000" y="3164670"/>
            <a:chExt cx="7372351" cy="385588"/>
          </a:xfrm>
        </p:grpSpPr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1687302" y="3164670"/>
              <a:ext cx="6955049" cy="3108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defTabSz="857250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hu-HU" sz="1600">
                  <a:latin typeface="Tahoma" pitchFamily="34" charset="0"/>
                </a:rPr>
                <a:t>A vállalkozásfejlesztés nem kizárólag területfejlesztési szempontú</a:t>
              </a:r>
              <a:endParaRPr lang="en-US" sz="1600">
                <a:latin typeface="Tahoma" pitchFamily="34" charset="0"/>
              </a:endParaRPr>
            </a:p>
          </p:txBody>
        </p:sp>
        <p:grpSp>
          <p:nvGrpSpPr>
            <p:cNvPr id="10256" name="Gruppieren 35"/>
            <p:cNvGrpSpPr>
              <a:grpSpLocks/>
            </p:cNvGrpSpPr>
            <p:nvPr/>
          </p:nvGrpSpPr>
          <p:grpSpPr bwMode="auto">
            <a:xfrm>
              <a:off x="1270000" y="3201008"/>
              <a:ext cx="7372350" cy="349250"/>
              <a:chOff x="1270000" y="3201008"/>
              <a:chExt cx="7372350" cy="349250"/>
            </a:xfrm>
          </p:grpSpPr>
          <p:sp>
            <p:nvSpPr>
              <p:cNvPr id="20" name="Rectangle 13"/>
              <p:cNvSpPr>
                <a:spLocks noChangeArrowheads="1"/>
              </p:cNvSpPr>
              <p:nvPr/>
            </p:nvSpPr>
            <p:spPr bwMode="auto">
              <a:xfrm>
                <a:off x="1270000" y="3201008"/>
                <a:ext cx="282594" cy="34925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0" hangingPunct="0">
                  <a:spcBef>
                    <a:spcPct val="5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endParaRPr lang="de-CH" sz="1600">
                  <a:latin typeface="Tahoma" pitchFamily="34" charset="0"/>
                </a:endParaRPr>
              </a:p>
            </p:txBody>
          </p:sp>
          <p:sp>
            <p:nvSpPr>
              <p:cNvPr id="21" name="Line 14"/>
              <p:cNvSpPr>
                <a:spLocks noChangeShapeType="1"/>
              </p:cNvSpPr>
              <p:nvPr/>
            </p:nvSpPr>
            <p:spPr bwMode="auto">
              <a:xfrm>
                <a:off x="1270000" y="3550258"/>
                <a:ext cx="737235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72000" tIns="72000" rIns="72000" bIns="72000" anchor="ctr"/>
              <a:lstStyle/>
              <a:p>
                <a:pPr eaLnBrk="0" hangingPunct="0">
                  <a:spcBef>
                    <a:spcPct val="5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  <a:defRPr/>
                </a:pPr>
                <a:endParaRPr lang="de-DE">
                  <a:latin typeface="+mn-lt"/>
                </a:endParaRPr>
              </a:p>
            </p:txBody>
          </p:sp>
        </p:grpSp>
      </p:grpSp>
      <p:grpSp>
        <p:nvGrpSpPr>
          <p:cNvPr id="10259" name="Gruppieren 21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611188" y="3208338"/>
            <a:ext cx="7993062" cy="547687"/>
            <a:chOff x="1270000" y="3670503"/>
            <a:chExt cx="7372351" cy="695730"/>
          </a:xfrm>
        </p:grpSpPr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1687302" y="3670503"/>
              <a:ext cx="6955049" cy="621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defTabSz="857250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hu-HU" sz="1600">
                  <a:latin typeface="Tahoma" pitchFamily="34" charset="0"/>
                </a:rPr>
                <a:t>A területfejlesztésen belül cél, hogy </a:t>
              </a:r>
              <a:r>
                <a:rPr lang="hu-HU" sz="1600" b="1">
                  <a:latin typeface="Tahoma" pitchFamily="34" charset="0"/>
                </a:rPr>
                <a:t>elmaradott térségekkel is foglalkozzon az AGTC</a:t>
              </a:r>
              <a:r>
                <a:rPr lang="hu-HU" sz="1600">
                  <a:latin typeface="Tahoma" pitchFamily="34" charset="0"/>
                </a:rPr>
                <a:t> </a:t>
              </a:r>
              <a:endParaRPr lang="en-US" sz="1600">
                <a:latin typeface="Tahoma" pitchFamily="34" charset="0"/>
              </a:endParaRPr>
            </a:p>
          </p:txBody>
        </p:sp>
        <p:grpSp>
          <p:nvGrpSpPr>
            <p:cNvPr id="10261" name="Gruppieren 37"/>
            <p:cNvGrpSpPr>
              <a:grpSpLocks/>
            </p:cNvGrpSpPr>
            <p:nvPr/>
          </p:nvGrpSpPr>
          <p:grpSpPr bwMode="auto">
            <a:xfrm>
              <a:off x="1270000" y="4016983"/>
              <a:ext cx="7372350" cy="349250"/>
              <a:chOff x="1270000" y="4016983"/>
              <a:chExt cx="7372350" cy="349250"/>
            </a:xfrm>
          </p:grpSpPr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1270000" y="4017360"/>
                <a:ext cx="282594" cy="3488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0" hangingPunct="0">
                  <a:spcBef>
                    <a:spcPct val="5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endParaRPr lang="de-CH" sz="1600">
                  <a:latin typeface="Tahoma" pitchFamily="34" charset="0"/>
                </a:endParaRPr>
              </a:p>
            </p:txBody>
          </p:sp>
          <p:sp>
            <p:nvSpPr>
              <p:cNvPr id="26" name="Line 18"/>
              <p:cNvSpPr>
                <a:spLocks noChangeShapeType="1"/>
              </p:cNvSpPr>
              <p:nvPr/>
            </p:nvSpPr>
            <p:spPr bwMode="auto">
              <a:xfrm>
                <a:off x="1270000" y="4366233"/>
                <a:ext cx="737235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72000" tIns="72000" rIns="72000" bIns="72000" anchor="ctr"/>
              <a:lstStyle/>
              <a:p>
                <a:pPr eaLnBrk="0" hangingPunct="0">
                  <a:spcBef>
                    <a:spcPct val="5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  <a:defRPr/>
                </a:pPr>
                <a:endParaRPr lang="de-DE">
                  <a:latin typeface="+mn-lt"/>
                </a:endParaRPr>
              </a:p>
            </p:txBody>
          </p:sp>
        </p:grpSp>
      </p:grpSp>
      <p:grpSp>
        <p:nvGrpSpPr>
          <p:cNvPr id="10264" name="Gruppieren 26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11188" y="3787775"/>
            <a:ext cx="7993062" cy="793750"/>
            <a:chOff x="1270000" y="4173981"/>
            <a:chExt cx="7372351" cy="1008227"/>
          </a:xfrm>
        </p:grpSpPr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687302" y="4173981"/>
              <a:ext cx="6955049" cy="93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defTabSz="857250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hu-HU" sz="1600">
                  <a:latin typeface="Tahoma" pitchFamily="34" charset="0"/>
                </a:rPr>
                <a:t>A közvetlen, speciális vállalkozásfejlesztés célcsoportjaként definiálhatók az exportorientált, technológia-intenzív cégek, az általános fejlesztési tevékenység azonban kiterjed a kisebb, belső piacra termelő cégekre is</a:t>
              </a:r>
              <a:endParaRPr lang="en-US" sz="1600">
                <a:latin typeface="Tahoma" pitchFamily="34" charset="0"/>
              </a:endParaRPr>
            </a:p>
          </p:txBody>
        </p:sp>
        <p:grpSp>
          <p:nvGrpSpPr>
            <p:cNvPr id="10266" name="Gruppieren 39"/>
            <p:cNvGrpSpPr>
              <a:grpSpLocks/>
            </p:cNvGrpSpPr>
            <p:nvPr/>
          </p:nvGrpSpPr>
          <p:grpSpPr bwMode="auto">
            <a:xfrm>
              <a:off x="1270000" y="4832958"/>
              <a:ext cx="7372350" cy="349250"/>
              <a:chOff x="1270000" y="4832958"/>
              <a:chExt cx="7372350" cy="349250"/>
            </a:xfrm>
          </p:grpSpPr>
          <p:sp>
            <p:nvSpPr>
              <p:cNvPr id="30" name="Rectangle 21"/>
              <p:cNvSpPr>
                <a:spLocks noChangeArrowheads="1"/>
              </p:cNvSpPr>
              <p:nvPr/>
            </p:nvSpPr>
            <p:spPr bwMode="auto">
              <a:xfrm>
                <a:off x="1270000" y="4833362"/>
                <a:ext cx="282594" cy="34884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0" hangingPunct="0">
                  <a:spcBef>
                    <a:spcPct val="5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endParaRPr lang="de-CH" sz="1600">
                  <a:latin typeface="Tahoma" pitchFamily="34" charset="0"/>
                </a:endParaRPr>
              </a:p>
            </p:txBody>
          </p:sp>
          <p:sp>
            <p:nvSpPr>
              <p:cNvPr id="31" name="Line 22"/>
              <p:cNvSpPr>
                <a:spLocks noChangeShapeType="1"/>
              </p:cNvSpPr>
              <p:nvPr/>
            </p:nvSpPr>
            <p:spPr bwMode="auto">
              <a:xfrm>
                <a:off x="1270000" y="5182208"/>
                <a:ext cx="737235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72000" tIns="72000" rIns="72000" bIns="72000" anchor="ctr"/>
              <a:lstStyle/>
              <a:p>
                <a:pPr eaLnBrk="0" hangingPunct="0">
                  <a:spcBef>
                    <a:spcPct val="5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  <a:defRPr/>
                </a:pPr>
                <a:endParaRPr lang="de-DE">
                  <a:latin typeface="+mn-lt"/>
                </a:endParaRPr>
              </a:p>
            </p:txBody>
          </p:sp>
        </p:grpSp>
      </p:grpSp>
      <p:grpSp>
        <p:nvGrpSpPr>
          <p:cNvPr id="10269" name="Gruppieren 31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611188" y="4651375"/>
            <a:ext cx="7993062" cy="549275"/>
            <a:chOff x="1270000" y="5300490"/>
            <a:chExt cx="7372351" cy="697693"/>
          </a:xfrm>
        </p:grpSpPr>
        <p:sp>
          <p:nvSpPr>
            <p:cNvPr id="2" name="Rectangle 24"/>
            <p:cNvSpPr>
              <a:spLocks noChangeArrowheads="1"/>
            </p:cNvSpPr>
            <p:nvPr/>
          </p:nvSpPr>
          <p:spPr bwMode="auto">
            <a:xfrm>
              <a:off x="1687302" y="5300490"/>
              <a:ext cx="6955049" cy="6210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defTabSz="857250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hu-HU" sz="1600">
                  <a:latin typeface="Tahoma" pitchFamily="34" charset="0"/>
                </a:rPr>
                <a:t>Az AGTC elsősorban olyan területekre fókuszál aminek jelenleg is van gazdasági alapja </a:t>
              </a:r>
              <a:endParaRPr lang="en-US" sz="1600">
                <a:latin typeface="Tahoma" pitchFamily="34" charset="0"/>
              </a:endParaRPr>
            </a:p>
          </p:txBody>
        </p:sp>
        <p:grpSp>
          <p:nvGrpSpPr>
            <p:cNvPr id="10271" name="Gruppieren 41"/>
            <p:cNvGrpSpPr>
              <a:grpSpLocks/>
            </p:cNvGrpSpPr>
            <p:nvPr/>
          </p:nvGrpSpPr>
          <p:grpSpPr bwMode="auto">
            <a:xfrm>
              <a:off x="1270000" y="5648933"/>
              <a:ext cx="7372350" cy="349250"/>
              <a:chOff x="1270000" y="5648933"/>
              <a:chExt cx="7372350" cy="349250"/>
            </a:xfrm>
          </p:grpSpPr>
          <p:sp>
            <p:nvSpPr>
              <p:cNvPr id="3" name="Rectangle 25"/>
              <p:cNvSpPr>
                <a:spLocks noChangeArrowheads="1"/>
              </p:cNvSpPr>
              <p:nvPr/>
            </p:nvSpPr>
            <p:spPr bwMode="auto">
              <a:xfrm>
                <a:off x="1270000" y="5649337"/>
                <a:ext cx="282594" cy="34884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0" hangingPunct="0">
                  <a:spcBef>
                    <a:spcPct val="5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endParaRPr lang="de-CH" sz="1600">
                  <a:latin typeface="Tahoma" pitchFamily="34" charset="0"/>
                </a:endParaRPr>
              </a:p>
            </p:txBody>
          </p:sp>
          <p:sp>
            <p:nvSpPr>
              <p:cNvPr id="4" name="Line 26"/>
              <p:cNvSpPr>
                <a:spLocks noChangeShapeType="1"/>
              </p:cNvSpPr>
              <p:nvPr/>
            </p:nvSpPr>
            <p:spPr bwMode="auto">
              <a:xfrm>
                <a:off x="1270000" y="5998183"/>
                <a:ext cx="737235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72000" tIns="72000" rIns="72000" bIns="72000" anchor="ctr"/>
              <a:lstStyle/>
              <a:p>
                <a:pPr eaLnBrk="0" hangingPunct="0">
                  <a:spcBef>
                    <a:spcPct val="5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  <a:defRPr/>
                </a:pPr>
                <a:endParaRPr lang="de-DE">
                  <a:latin typeface="+mn-lt"/>
                </a:endParaRPr>
              </a:p>
            </p:txBody>
          </p:sp>
        </p:grpSp>
      </p:grpSp>
      <p:grpSp>
        <p:nvGrpSpPr>
          <p:cNvPr id="10274" name="Gruppieren 31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611188" y="5300663"/>
            <a:ext cx="7993062" cy="549275"/>
            <a:chOff x="1270000" y="5299682"/>
            <a:chExt cx="7372351" cy="698501"/>
          </a:xfrm>
        </p:grpSpPr>
        <p:sp>
          <p:nvSpPr>
            <p:cNvPr id="5" name="Rectangle 24"/>
            <p:cNvSpPr>
              <a:spLocks noChangeArrowheads="1"/>
            </p:cNvSpPr>
            <p:nvPr/>
          </p:nvSpPr>
          <p:spPr bwMode="auto">
            <a:xfrm>
              <a:off x="1687302" y="5299682"/>
              <a:ext cx="6955049" cy="621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defTabSz="857250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hu-HU" sz="1600">
                  <a:latin typeface="Tahoma" pitchFamily="34" charset="0"/>
                </a:rPr>
                <a:t>Az egyedi vállalkozások fejlesztésén túl a vállalkozásfejlesztés célja az </a:t>
              </a:r>
              <a:r>
                <a:rPr lang="hu-HU" sz="1600" b="1">
                  <a:latin typeface="Tahoma" pitchFamily="34" charset="0"/>
                </a:rPr>
                <a:t>általános tudásháttér biztosítása</a:t>
              </a:r>
              <a:endParaRPr lang="en-US" sz="1600" b="1">
                <a:latin typeface="Tahoma" pitchFamily="34" charset="0"/>
              </a:endParaRPr>
            </a:p>
          </p:txBody>
        </p:sp>
        <p:grpSp>
          <p:nvGrpSpPr>
            <p:cNvPr id="10276" name="Gruppieren 41"/>
            <p:cNvGrpSpPr>
              <a:grpSpLocks/>
            </p:cNvGrpSpPr>
            <p:nvPr/>
          </p:nvGrpSpPr>
          <p:grpSpPr bwMode="auto">
            <a:xfrm>
              <a:off x="1270000" y="5648933"/>
              <a:ext cx="7372350" cy="349250"/>
              <a:chOff x="1270000" y="5648933"/>
              <a:chExt cx="7372350" cy="349250"/>
            </a:xfrm>
          </p:grpSpPr>
          <p:sp>
            <p:nvSpPr>
              <p:cNvPr id="6" name="Rectangle 25"/>
              <p:cNvSpPr>
                <a:spLocks noChangeArrowheads="1"/>
              </p:cNvSpPr>
              <p:nvPr/>
            </p:nvSpPr>
            <p:spPr bwMode="auto">
              <a:xfrm>
                <a:off x="1270000" y="5648932"/>
                <a:ext cx="282594" cy="34925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0" hangingPunct="0">
                  <a:spcBef>
                    <a:spcPct val="5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endParaRPr lang="de-CH" sz="1600">
                  <a:latin typeface="Tahoma" pitchFamily="34" charset="0"/>
                </a:endParaRPr>
              </a:p>
            </p:txBody>
          </p:sp>
          <p:sp>
            <p:nvSpPr>
              <p:cNvPr id="7" name="Line 26"/>
              <p:cNvSpPr>
                <a:spLocks noChangeShapeType="1"/>
              </p:cNvSpPr>
              <p:nvPr/>
            </p:nvSpPr>
            <p:spPr bwMode="auto">
              <a:xfrm>
                <a:off x="1270000" y="5998183"/>
                <a:ext cx="737235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72000" tIns="72000" rIns="72000" bIns="72000" anchor="ctr"/>
              <a:lstStyle/>
              <a:p>
                <a:pPr eaLnBrk="0" hangingPunct="0">
                  <a:spcBef>
                    <a:spcPct val="5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  <a:defRPr/>
                </a:pPr>
                <a:endParaRPr lang="de-DE">
                  <a:latin typeface="+mn-lt"/>
                </a:endParaRPr>
              </a:p>
            </p:txBody>
          </p:sp>
        </p:grpSp>
      </p:grpSp>
      <p:grpSp>
        <p:nvGrpSpPr>
          <p:cNvPr id="10279" name="Gruppieren 31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611188" y="6092825"/>
            <a:ext cx="7993062" cy="304800"/>
            <a:chOff x="1270000" y="5610576"/>
            <a:chExt cx="7372351" cy="387607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1687302" y="5610576"/>
              <a:ext cx="6955049" cy="3108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defTabSz="857250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hu-HU" sz="1600">
                  <a:latin typeface="Tahoma" pitchFamily="34" charset="0"/>
                </a:rPr>
                <a:t>A vállalkozás- (és terület-) fejlesztésnek célja a </a:t>
              </a:r>
              <a:r>
                <a:rPr lang="hu-HU" sz="1600" b="1">
                  <a:latin typeface="Tahoma" pitchFamily="34" charset="0"/>
                </a:rPr>
                <a:t>munkaerő képzése, átképzése</a:t>
              </a:r>
              <a:endParaRPr lang="en-US" sz="1600" b="1">
                <a:latin typeface="Tahoma" pitchFamily="34" charset="0"/>
              </a:endParaRPr>
            </a:p>
          </p:txBody>
        </p:sp>
        <p:grpSp>
          <p:nvGrpSpPr>
            <p:cNvPr id="10281" name="Gruppieren 41"/>
            <p:cNvGrpSpPr>
              <a:grpSpLocks/>
            </p:cNvGrpSpPr>
            <p:nvPr/>
          </p:nvGrpSpPr>
          <p:grpSpPr bwMode="auto">
            <a:xfrm>
              <a:off x="1270000" y="5648933"/>
              <a:ext cx="7372350" cy="349250"/>
              <a:chOff x="1270000" y="5648933"/>
              <a:chExt cx="7372350" cy="349250"/>
            </a:xfrm>
          </p:grpSpPr>
          <p:sp>
            <p:nvSpPr>
              <p:cNvPr id="35" name="Rectangle 25"/>
              <p:cNvSpPr>
                <a:spLocks noChangeArrowheads="1"/>
              </p:cNvSpPr>
              <p:nvPr/>
            </p:nvSpPr>
            <p:spPr bwMode="auto">
              <a:xfrm>
                <a:off x="1270000" y="5648933"/>
                <a:ext cx="282594" cy="34925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0" hangingPunct="0">
                  <a:spcBef>
                    <a:spcPct val="5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endParaRPr lang="de-CH" sz="1600">
                  <a:latin typeface="Tahoma" pitchFamily="34" charset="0"/>
                </a:endParaRPr>
              </a:p>
            </p:txBody>
          </p:sp>
          <p:sp>
            <p:nvSpPr>
              <p:cNvPr id="36" name="Line 26"/>
              <p:cNvSpPr>
                <a:spLocks noChangeShapeType="1"/>
              </p:cNvSpPr>
              <p:nvPr/>
            </p:nvSpPr>
            <p:spPr bwMode="auto">
              <a:xfrm>
                <a:off x="1270000" y="5998183"/>
                <a:ext cx="737235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72000" tIns="72000" rIns="72000" bIns="72000" anchor="ctr"/>
              <a:lstStyle/>
              <a:p>
                <a:pPr eaLnBrk="0" hangingPunct="0">
                  <a:spcBef>
                    <a:spcPct val="5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  <a:defRPr/>
                </a:pPr>
                <a:endParaRPr lang="de-DE">
                  <a:latin typeface="+mn-lt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250825" y="908050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50825" y="188913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>
                <a:latin typeface="Tahoma" pitchFamily="34" charset="0"/>
              </a:rPr>
              <a:t>Az AGTC </a:t>
            </a:r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vállalkozásfejlesztési tevékenysége</a:t>
            </a:r>
            <a:r>
              <a:rPr lang="hu-HU" b="1">
                <a:latin typeface="Tahoma" pitchFamily="34" charset="0"/>
              </a:rPr>
              <a:t> </a:t>
            </a:r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az Észak-alföldi régió fejlesztésének szerves részeként</a:t>
            </a:r>
          </a:p>
        </p:txBody>
      </p:sp>
      <p:pic>
        <p:nvPicPr>
          <p:cNvPr id="9220" name="Picture 4" descr="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12875"/>
            <a:ext cx="8818562" cy="4565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250825" y="1125538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50825" y="188913"/>
            <a:ext cx="86423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A helyi gazdaságfejlesztés 4 területet érinthet</a:t>
            </a:r>
            <a:r>
              <a:rPr lang="hu-HU" b="1">
                <a:latin typeface="Tahoma" pitchFamily="34" charset="0"/>
              </a:rPr>
              <a:t>. Az AGTC elsősorban a vállalkozásfejlesztés és a humánerőforrás-fejlesztés területén tud eredményt elérni</a:t>
            </a:r>
          </a:p>
        </p:txBody>
      </p:sp>
      <p:pic>
        <p:nvPicPr>
          <p:cNvPr id="8204" name="Picture 12" descr="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628775"/>
            <a:ext cx="5997575" cy="42910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250825" y="908050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50825" y="188913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>
                <a:latin typeface="Tahoma" pitchFamily="34" charset="0"/>
              </a:rPr>
              <a:t>A területfejlesztés modelljei a kialakítandó </a:t>
            </a:r>
            <a:r>
              <a:rPr lang="hu-HU" b="1">
                <a:solidFill>
                  <a:srgbClr val="FF0000"/>
                </a:solidFill>
                <a:latin typeface="Tahoma" pitchFamily="34" charset="0"/>
              </a:rPr>
              <a:t>vállalkozásfejlesztése modell keretei</a:t>
            </a:r>
            <a:r>
              <a:rPr lang="hu-HU" b="1">
                <a:latin typeface="Tahoma" pitchFamily="34" charset="0"/>
              </a:rPr>
              <a:t>t jelölik ki</a:t>
            </a:r>
          </a:p>
        </p:txBody>
      </p:sp>
      <p:pic>
        <p:nvPicPr>
          <p:cNvPr id="7172" name="Picture 4" descr="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12875"/>
            <a:ext cx="8816975" cy="4379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bT.hQ8NnE2g3ASHbNIeA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iZFpQoTkims0HcRihU.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9TjWbbs40iRfcWh.Jspk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8jCprbnE0yvB_cBGa6SZ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EeU83Q1aUifiH9lPHvAg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f0I.5Wq5EimcBC55rO2V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f0I.5Wq5EimcBC55rO2V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f0I.5Wq5EimcBC55rO2V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LxLJrjsEUSyypsa24MfJg"/>
</p:tagLst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419</Words>
  <Application>Microsoft Office PowerPoint</Application>
  <PresentationFormat>Diavetítés a képernyőre (4:3 oldalarány)</PresentationFormat>
  <Paragraphs>59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Alapértelmezett terv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  <vt:lpstr>20. dia</vt:lpstr>
    </vt:vector>
  </TitlesOfParts>
  <Company>DE AMTC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Dr. Vincze Szilvia</dc:creator>
  <cp:lastModifiedBy>Endre</cp:lastModifiedBy>
  <cp:revision>2</cp:revision>
  <dcterms:created xsi:type="dcterms:W3CDTF">2010-11-18T08:37:33Z</dcterms:created>
  <dcterms:modified xsi:type="dcterms:W3CDTF">2010-11-18T09:52:59Z</dcterms:modified>
</cp:coreProperties>
</file>